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4" d="100"/>
          <a:sy n="64" d="100"/>
        </p:scale>
        <p:origin x="8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E1BFF39-B6F7-4C6B-9BCF-7839BAD09E0A}" type="datetimeFigureOut">
              <a:rPr lang="en-US" smtClean="0"/>
              <a:t>2/22/2023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0E1B193-BB01-4D2B-BD6D-C426EB3C049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3255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E1BFF39-B6F7-4C6B-9BCF-7839BAD09E0A}"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1B193-BB01-4D2B-BD6D-C426EB3C049C}" type="slidenum">
              <a:rPr lang="en-US" smtClean="0"/>
              <a:t>‹#›</a:t>
            </a:fld>
            <a:endParaRPr lang="en-US"/>
          </a:p>
        </p:txBody>
      </p:sp>
    </p:spTree>
    <p:extLst>
      <p:ext uri="{BB962C8B-B14F-4D97-AF65-F5344CB8AC3E}">
        <p14:creationId xmlns:p14="http://schemas.microsoft.com/office/powerpoint/2010/main" val="1762069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1BFF39-B6F7-4C6B-9BCF-7839BAD09E0A}"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1B193-BB01-4D2B-BD6D-C426EB3C049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8435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1BFF39-B6F7-4C6B-9BCF-7839BAD09E0A}"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1B193-BB01-4D2B-BD6D-C426EB3C049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4432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1BFF39-B6F7-4C6B-9BCF-7839BAD09E0A}"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1B193-BB01-4D2B-BD6D-C426EB3C049C}" type="slidenum">
              <a:rPr lang="en-US" smtClean="0"/>
              <a:t>‹#›</a:t>
            </a:fld>
            <a:endParaRPr lang="en-US"/>
          </a:p>
        </p:txBody>
      </p:sp>
    </p:spTree>
    <p:extLst>
      <p:ext uri="{BB962C8B-B14F-4D97-AF65-F5344CB8AC3E}">
        <p14:creationId xmlns:p14="http://schemas.microsoft.com/office/powerpoint/2010/main" val="1438872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1BFF39-B6F7-4C6B-9BCF-7839BAD09E0A}"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1B193-BB01-4D2B-BD6D-C426EB3C049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6627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1BFF39-B6F7-4C6B-9BCF-7839BAD09E0A}"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1B193-BB01-4D2B-BD6D-C426EB3C049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4845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1BFF39-B6F7-4C6B-9BCF-7839BAD09E0A}"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1B193-BB01-4D2B-BD6D-C426EB3C049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7789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1BFF39-B6F7-4C6B-9BCF-7839BAD09E0A}"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1B193-BB01-4D2B-BD6D-C426EB3C049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8437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1BFF39-B6F7-4C6B-9BCF-7839BAD09E0A}"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1B193-BB01-4D2B-BD6D-C426EB3C049C}" type="slidenum">
              <a:rPr lang="en-US" smtClean="0"/>
              <a:t>‹#›</a:t>
            </a:fld>
            <a:endParaRPr lang="en-US"/>
          </a:p>
        </p:txBody>
      </p:sp>
    </p:spTree>
    <p:extLst>
      <p:ext uri="{BB962C8B-B14F-4D97-AF65-F5344CB8AC3E}">
        <p14:creationId xmlns:p14="http://schemas.microsoft.com/office/powerpoint/2010/main" val="2737718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1BFF39-B6F7-4C6B-9BCF-7839BAD09E0A}"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1B193-BB01-4D2B-BD6D-C426EB3C049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1383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1BFF39-B6F7-4C6B-9BCF-7839BAD09E0A}"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1B193-BB01-4D2B-BD6D-C426EB3C049C}" type="slidenum">
              <a:rPr lang="en-US" smtClean="0"/>
              <a:t>‹#›</a:t>
            </a:fld>
            <a:endParaRPr lang="en-US"/>
          </a:p>
        </p:txBody>
      </p:sp>
    </p:spTree>
    <p:extLst>
      <p:ext uri="{BB962C8B-B14F-4D97-AF65-F5344CB8AC3E}">
        <p14:creationId xmlns:p14="http://schemas.microsoft.com/office/powerpoint/2010/main" val="1610060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1BFF39-B6F7-4C6B-9BCF-7839BAD09E0A}" type="datetimeFigureOut">
              <a:rPr lang="en-US" smtClean="0"/>
              <a:t>2/22/2023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E1B193-BB01-4D2B-BD6D-C426EB3C049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8117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1BFF39-B6F7-4C6B-9BCF-7839BAD09E0A}" type="datetimeFigureOut">
              <a:rPr lang="en-US" smtClean="0"/>
              <a:t>2/22/2023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E1B193-BB01-4D2B-BD6D-C426EB3C049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4421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1BFF39-B6F7-4C6B-9BCF-7839BAD09E0A}" type="datetimeFigureOut">
              <a:rPr lang="en-US" smtClean="0"/>
              <a:t>2/22/2023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E1B193-BB01-4D2B-BD6D-C426EB3C049C}" type="slidenum">
              <a:rPr lang="en-US" smtClean="0"/>
              <a:t>‹#›</a:t>
            </a:fld>
            <a:endParaRPr lang="en-US"/>
          </a:p>
        </p:txBody>
      </p:sp>
    </p:spTree>
    <p:extLst>
      <p:ext uri="{BB962C8B-B14F-4D97-AF65-F5344CB8AC3E}">
        <p14:creationId xmlns:p14="http://schemas.microsoft.com/office/powerpoint/2010/main" val="2701617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E1BFF39-B6F7-4C6B-9BCF-7839BAD09E0A}"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1B193-BB01-4D2B-BD6D-C426EB3C049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7579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E1BFF39-B6F7-4C6B-9BCF-7839BAD09E0A}"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1B193-BB01-4D2B-BD6D-C426EB3C049C}" type="slidenum">
              <a:rPr lang="en-US" smtClean="0"/>
              <a:t>‹#›</a:t>
            </a:fld>
            <a:endParaRPr lang="en-US"/>
          </a:p>
        </p:txBody>
      </p:sp>
    </p:spTree>
    <p:extLst>
      <p:ext uri="{BB962C8B-B14F-4D97-AF65-F5344CB8AC3E}">
        <p14:creationId xmlns:p14="http://schemas.microsoft.com/office/powerpoint/2010/main" val="4077152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E1BFF39-B6F7-4C6B-9BCF-7839BAD09E0A}" type="datetimeFigureOut">
              <a:rPr lang="en-US" smtClean="0"/>
              <a:t>2/22/2023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0E1B193-BB01-4D2B-BD6D-C426EB3C049C}" type="slidenum">
              <a:rPr lang="en-US" smtClean="0"/>
              <a:t>‹#›</a:t>
            </a:fld>
            <a:endParaRPr lang="en-US"/>
          </a:p>
        </p:txBody>
      </p:sp>
    </p:spTree>
    <p:extLst>
      <p:ext uri="{BB962C8B-B14F-4D97-AF65-F5344CB8AC3E}">
        <p14:creationId xmlns:p14="http://schemas.microsoft.com/office/powerpoint/2010/main" val="350479493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Event Handling in javascript</a:t>
            </a:r>
          </a:p>
        </p:txBody>
      </p:sp>
      <p:sp>
        <p:nvSpPr>
          <p:cNvPr id="3" name="Subtitle 2"/>
          <p:cNvSpPr>
            <a:spLocks noGrp="1"/>
          </p:cNvSpPr>
          <p:nvPr>
            <p:ph type="subTitle" idx="1"/>
          </p:nvPr>
        </p:nvSpPr>
        <p:spPr/>
        <p:txBody>
          <a:bodyPr/>
          <a:lstStyle/>
          <a:p>
            <a:r>
              <a:rPr lang="en-US" dirty="0"/>
              <a:t>By: </a:t>
            </a:r>
            <a:r>
              <a:rPr lang="en-US" dirty="0" err="1"/>
              <a:t>Dr.Parul</a:t>
            </a:r>
            <a:r>
              <a:rPr lang="en-US" dirty="0"/>
              <a:t> Madan(</a:t>
            </a:r>
            <a:r>
              <a:rPr lang="en-US" dirty="0" err="1"/>
              <a:t>cse</a:t>
            </a:r>
            <a:r>
              <a:rPr lang="en-US" dirty="0"/>
              <a:t>)</a:t>
            </a:r>
          </a:p>
          <a:p>
            <a:r>
              <a:rPr lang="en-US" dirty="0" err="1"/>
              <a:t>geu</a:t>
            </a:r>
            <a:endParaRPr lang="en-US" dirty="0"/>
          </a:p>
        </p:txBody>
      </p:sp>
    </p:spTree>
    <p:extLst>
      <p:ext uri="{BB962C8B-B14F-4D97-AF65-F5344CB8AC3E}">
        <p14:creationId xmlns:p14="http://schemas.microsoft.com/office/powerpoint/2010/main" val="4055211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Event ?</a:t>
            </a:r>
          </a:p>
        </p:txBody>
      </p:sp>
      <p:sp>
        <p:nvSpPr>
          <p:cNvPr id="3" name="Content Placeholder 2"/>
          <p:cNvSpPr>
            <a:spLocks noGrp="1"/>
          </p:cNvSpPr>
          <p:nvPr>
            <p:ph idx="1"/>
          </p:nvPr>
        </p:nvSpPr>
        <p:spPr/>
        <p:txBody>
          <a:bodyPr>
            <a:normAutofit lnSpcReduction="10000"/>
          </a:bodyPr>
          <a:lstStyle/>
          <a:p>
            <a:r>
              <a:rPr lang="en-US" dirty="0"/>
              <a:t>JavaScript's interaction with HTML is handled through events that occur when the user or the browser manipulates a page.</a:t>
            </a:r>
          </a:p>
          <a:p>
            <a:r>
              <a:rPr lang="en-US" dirty="0"/>
              <a:t>When the page loads, it is called an event. When the user clicks a button, that click too is an event. Other examples include events like pressing any key, closing a window, resizing a window, etc.</a:t>
            </a:r>
          </a:p>
          <a:p>
            <a:r>
              <a:rPr lang="en-US" dirty="0"/>
              <a:t>Developers can use these events to execute JavaScript coded responses, which cause buttons to close windows, messages to be displayed to users, data to be validated, and virtually any other type of response imaginable.</a:t>
            </a:r>
          </a:p>
          <a:p>
            <a:pPr marL="0" indent="0">
              <a:buNone/>
            </a:pPr>
            <a:endParaRPr lang="en-US" dirty="0"/>
          </a:p>
        </p:txBody>
      </p:sp>
    </p:spTree>
    <p:extLst>
      <p:ext uri="{BB962C8B-B14F-4D97-AF65-F5344CB8AC3E}">
        <p14:creationId xmlns:p14="http://schemas.microsoft.com/office/powerpoint/2010/main" val="1559304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300403"/>
          </a:xfrm>
        </p:spPr>
        <p:txBody>
          <a:bodyPr>
            <a:normAutofit fontScale="90000"/>
          </a:bodyPr>
          <a:lstStyle/>
          <a:p>
            <a:r>
              <a:rPr lang="en-US" dirty="0"/>
              <a:t>Types of Mouse Events</a:t>
            </a:r>
          </a:p>
        </p:txBody>
      </p:sp>
      <p:pic>
        <p:nvPicPr>
          <p:cNvPr id="4" name="Content Placeholder 3"/>
          <p:cNvPicPr>
            <a:picLocks noGrp="1" noChangeAspect="1"/>
          </p:cNvPicPr>
          <p:nvPr>
            <p:ph idx="1"/>
          </p:nvPr>
        </p:nvPicPr>
        <p:blipFill>
          <a:blip r:embed="rId2"/>
          <a:stretch>
            <a:fillRect/>
          </a:stretch>
        </p:blipFill>
        <p:spPr>
          <a:xfrm>
            <a:off x="1295402" y="1413165"/>
            <a:ext cx="9511143" cy="4727118"/>
          </a:xfrm>
          <a:prstGeom prst="rect">
            <a:avLst/>
          </a:prstGeom>
        </p:spPr>
      </p:pic>
    </p:spTree>
    <p:extLst>
      <p:ext uri="{BB962C8B-B14F-4D97-AF65-F5344CB8AC3E}">
        <p14:creationId xmlns:p14="http://schemas.microsoft.com/office/powerpoint/2010/main" val="3862955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026" y="902524"/>
            <a:ext cx="10402784" cy="439387"/>
          </a:xfrm>
        </p:spPr>
        <p:txBody>
          <a:bodyPr>
            <a:normAutofit fontScale="90000"/>
          </a:bodyPr>
          <a:lstStyle/>
          <a:p>
            <a:r>
              <a:rPr lang="en-US" dirty="0"/>
              <a:t>Mouse Event Properties </a:t>
            </a:r>
            <a:br>
              <a:rPr lang="en-US" dirty="0"/>
            </a:br>
            <a:endParaRPr lang="en-US" dirty="0"/>
          </a:p>
        </p:txBody>
      </p:sp>
      <p:sp>
        <p:nvSpPr>
          <p:cNvPr id="3" name="Content Placeholder 2"/>
          <p:cNvSpPr>
            <a:spLocks noGrp="1"/>
          </p:cNvSpPr>
          <p:nvPr>
            <p:ph idx="1"/>
          </p:nvPr>
        </p:nvSpPr>
        <p:spPr>
          <a:xfrm>
            <a:off x="646112" y="2826326"/>
            <a:ext cx="9403742" cy="3396343"/>
          </a:xfrm>
        </p:spPr>
        <p:txBody>
          <a:bodyPr>
            <a:normAutofit/>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43825616"/>
              </p:ext>
            </p:extLst>
          </p:nvPr>
        </p:nvGraphicFramePr>
        <p:xfrm>
          <a:off x="645131" y="1199406"/>
          <a:ext cx="10980812" cy="5029200"/>
        </p:xfrm>
        <a:graphic>
          <a:graphicData uri="http://schemas.openxmlformats.org/drawingml/2006/table">
            <a:tbl>
              <a:tblPr firstRow="1" bandRow="1">
                <a:tableStyleId>{F5AB1C69-6EDB-4FF4-983F-18BD219EF322}</a:tableStyleId>
              </a:tblPr>
              <a:tblGrid>
                <a:gridCol w="1987598">
                  <a:extLst>
                    <a:ext uri="{9D8B030D-6E8A-4147-A177-3AD203B41FA5}">
                      <a16:colId xmlns:a16="http://schemas.microsoft.com/office/drawing/2014/main" val="3731233735"/>
                    </a:ext>
                  </a:extLst>
                </a:gridCol>
                <a:gridCol w="8993214">
                  <a:extLst>
                    <a:ext uri="{9D8B030D-6E8A-4147-A177-3AD203B41FA5}">
                      <a16:colId xmlns:a16="http://schemas.microsoft.com/office/drawing/2014/main" val="2466077150"/>
                    </a:ext>
                  </a:extLst>
                </a:gridCol>
              </a:tblGrid>
              <a:tr h="35410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62421766"/>
                  </a:ext>
                </a:extLst>
              </a:tr>
              <a:tr h="885252">
                <a:tc>
                  <a:txBody>
                    <a:bodyPr/>
                    <a:lstStyle/>
                    <a:p>
                      <a:r>
                        <a:rPr lang="en-US" dirty="0"/>
                        <a:t>clientX:</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Returns the horizontal coordinate of the mouse pointer, relative to the current window, when the mouse event was triggered.</a:t>
                      </a:r>
                    </a:p>
                    <a:p>
                      <a:endParaRPr lang="en-US" dirty="0"/>
                    </a:p>
                  </a:txBody>
                  <a:tcPr/>
                </a:tc>
                <a:extLst>
                  <a:ext uri="{0D108BD9-81ED-4DB2-BD59-A6C34878D82A}">
                    <a16:rowId xmlns:a16="http://schemas.microsoft.com/office/drawing/2014/main" val="1639521721"/>
                  </a:ext>
                </a:extLst>
              </a:tr>
              <a:tr h="885252">
                <a:tc>
                  <a:txBody>
                    <a:bodyPr/>
                    <a:lstStyle/>
                    <a:p>
                      <a:r>
                        <a:rPr lang="en-US" dirty="0"/>
                        <a:t>clientY: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Returns the vertical coordinate of the mouse pointer, relative to the current window, when the mouse event was triggered.</a:t>
                      </a:r>
                    </a:p>
                    <a:p>
                      <a:endParaRPr lang="en-US" dirty="0"/>
                    </a:p>
                  </a:txBody>
                  <a:tcPr/>
                </a:tc>
                <a:extLst>
                  <a:ext uri="{0D108BD9-81ED-4DB2-BD59-A6C34878D82A}">
                    <a16:rowId xmlns:a16="http://schemas.microsoft.com/office/drawing/2014/main" val="2158551538"/>
                  </a:ext>
                </a:extLst>
              </a:tr>
              <a:tr h="885252">
                <a:tc>
                  <a:txBody>
                    <a:bodyPr/>
                    <a:lstStyle/>
                    <a:p>
                      <a:r>
                        <a:rPr lang="en-US" dirty="0"/>
                        <a:t>movementX:</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Returns the horizontal coordinate of the mouse pointer relative to the position of the last mousemove event.</a:t>
                      </a:r>
                    </a:p>
                    <a:p>
                      <a:endParaRPr lang="en-US" dirty="0"/>
                    </a:p>
                  </a:txBody>
                  <a:tcPr/>
                </a:tc>
                <a:extLst>
                  <a:ext uri="{0D108BD9-81ED-4DB2-BD59-A6C34878D82A}">
                    <a16:rowId xmlns:a16="http://schemas.microsoft.com/office/drawing/2014/main" val="315832649"/>
                  </a:ext>
                </a:extLst>
              </a:tr>
              <a:tr h="619676">
                <a:tc>
                  <a:txBody>
                    <a:bodyPr/>
                    <a:lstStyle/>
                    <a:p>
                      <a:r>
                        <a:rPr lang="en-US" sz="1800" kern="1200" dirty="0">
                          <a:effectLst/>
                        </a:rPr>
                        <a:t>movementY</a:t>
                      </a:r>
                      <a:endParaRPr lang="en-US" dirty="0">
                        <a:solidFill>
                          <a:srgbClr val="FF0000"/>
                        </a:solidFill>
                      </a:endParaRPr>
                    </a:p>
                  </a:txBody>
                  <a:tcPr/>
                </a:tc>
                <a:tc>
                  <a:txBody>
                    <a:bodyPr/>
                    <a:lstStyle/>
                    <a:p>
                      <a:r>
                        <a:rPr lang="en-US" sz="1800" b="0" i="0" kern="1200" dirty="0">
                          <a:solidFill>
                            <a:schemeClr val="dk1"/>
                          </a:solidFill>
                          <a:effectLst/>
                          <a:latin typeface="+mn-lt"/>
                          <a:ea typeface="+mn-ea"/>
                          <a:cs typeface="+mn-cs"/>
                        </a:rPr>
                        <a:t>Returns the vertical coordinate of the mouse pointer relative to the position of the last mousemove event</a:t>
                      </a:r>
                      <a:endParaRPr lang="en-US" dirty="0"/>
                    </a:p>
                  </a:txBody>
                  <a:tcPr/>
                </a:tc>
                <a:extLst>
                  <a:ext uri="{0D108BD9-81ED-4DB2-BD59-A6C34878D82A}">
                    <a16:rowId xmlns:a16="http://schemas.microsoft.com/office/drawing/2014/main" val="4122893372"/>
                  </a:ext>
                </a:extLst>
              </a:tr>
              <a:tr h="619676">
                <a:tc>
                  <a:txBody>
                    <a:bodyPr/>
                    <a:lstStyle/>
                    <a:p>
                      <a:r>
                        <a:rPr lang="en-US" sz="1800" kern="1200" dirty="0">
                          <a:effectLst/>
                        </a:rPr>
                        <a:t>screenX</a:t>
                      </a:r>
                      <a:endParaRPr lang="en-US" dirty="0">
                        <a:solidFill>
                          <a:srgbClr val="FF0000"/>
                        </a:solidFill>
                      </a:endParaRPr>
                    </a:p>
                  </a:txBody>
                  <a:tcPr/>
                </a:tc>
                <a:tc>
                  <a:txBody>
                    <a:bodyPr/>
                    <a:lstStyle/>
                    <a:p>
                      <a:r>
                        <a:rPr lang="en-US" sz="1800" b="0" i="0" kern="1200" dirty="0">
                          <a:solidFill>
                            <a:schemeClr val="dk1"/>
                          </a:solidFill>
                          <a:effectLst/>
                          <a:latin typeface="+mn-lt"/>
                          <a:ea typeface="+mn-ea"/>
                          <a:cs typeface="+mn-cs"/>
                        </a:rPr>
                        <a:t>Returns the horizontal coordinate of the mouse pointer, relative to the screen, when an event was triggered</a:t>
                      </a:r>
                      <a:endParaRPr lang="en-US" dirty="0"/>
                    </a:p>
                  </a:txBody>
                  <a:tcPr/>
                </a:tc>
                <a:extLst>
                  <a:ext uri="{0D108BD9-81ED-4DB2-BD59-A6C34878D82A}">
                    <a16:rowId xmlns:a16="http://schemas.microsoft.com/office/drawing/2014/main" val="1661927772"/>
                  </a:ext>
                </a:extLst>
              </a:tr>
              <a:tr h="619676">
                <a:tc>
                  <a:txBody>
                    <a:bodyPr/>
                    <a:lstStyle/>
                    <a:p>
                      <a:r>
                        <a:rPr lang="en-US" sz="1800" kern="1200" dirty="0">
                          <a:effectLst/>
                        </a:rPr>
                        <a:t>screenY</a:t>
                      </a:r>
                      <a:endParaRPr lang="en-US" dirty="0">
                        <a:solidFill>
                          <a:srgbClr val="FF0000"/>
                        </a:solidFill>
                      </a:endParaRPr>
                    </a:p>
                  </a:txBody>
                  <a:tcPr/>
                </a:tc>
                <a:tc>
                  <a:txBody>
                    <a:bodyPr/>
                    <a:lstStyle/>
                    <a:p>
                      <a:r>
                        <a:rPr lang="en-US" sz="1800" b="0" i="0" kern="1200" dirty="0">
                          <a:solidFill>
                            <a:schemeClr val="dk1"/>
                          </a:solidFill>
                          <a:effectLst/>
                          <a:latin typeface="+mn-lt"/>
                          <a:ea typeface="+mn-ea"/>
                          <a:cs typeface="+mn-cs"/>
                        </a:rPr>
                        <a:t>Returns the vertical coordinate of the mouse pointer, relative to the screen, when an event was triggered</a:t>
                      </a:r>
                      <a:endParaRPr lang="en-US" dirty="0"/>
                    </a:p>
                  </a:txBody>
                  <a:tcPr/>
                </a:tc>
                <a:extLst>
                  <a:ext uri="{0D108BD9-81ED-4DB2-BD59-A6C34878D82A}">
                    <a16:rowId xmlns:a16="http://schemas.microsoft.com/office/drawing/2014/main" val="3456940205"/>
                  </a:ext>
                </a:extLst>
              </a:tr>
            </a:tbl>
          </a:graphicData>
        </a:graphic>
      </p:graphicFrame>
    </p:spTree>
    <p:extLst>
      <p:ext uri="{BB962C8B-B14F-4D97-AF65-F5344CB8AC3E}">
        <p14:creationId xmlns:p14="http://schemas.microsoft.com/office/powerpoint/2010/main" val="2518947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Key Events</a:t>
            </a:r>
          </a:p>
        </p:txBody>
      </p:sp>
      <p:pic>
        <p:nvPicPr>
          <p:cNvPr id="4" name="Content Placeholder 3"/>
          <p:cNvPicPr>
            <a:picLocks noGrp="1" noChangeAspect="1"/>
          </p:cNvPicPr>
          <p:nvPr>
            <p:ph idx="1"/>
          </p:nvPr>
        </p:nvPicPr>
        <p:blipFill>
          <a:blip r:embed="rId2"/>
          <a:stretch>
            <a:fillRect/>
          </a:stretch>
        </p:blipFill>
        <p:spPr>
          <a:xfrm>
            <a:off x="1295402" y="2565070"/>
            <a:ext cx="9808027" cy="3633849"/>
          </a:xfrm>
          <a:prstGeom prst="rect">
            <a:avLst/>
          </a:prstGeom>
        </p:spPr>
      </p:pic>
    </p:spTree>
    <p:extLst>
      <p:ext uri="{BB962C8B-B14F-4D97-AF65-F5344CB8AC3E}">
        <p14:creationId xmlns:p14="http://schemas.microsoft.com/office/powerpoint/2010/main" val="2824342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8144" y="612845"/>
            <a:ext cx="10438411" cy="5355312"/>
          </a:xfrm>
          <a:prstGeom prst="rect">
            <a:avLst/>
          </a:prstGeom>
        </p:spPr>
        <p:txBody>
          <a:bodyPr wrap="square">
            <a:spAutoFit/>
          </a:bodyPr>
          <a:lstStyle/>
          <a:p>
            <a:r>
              <a:rPr lang="en-US" dirty="0"/>
              <a:t>&lt;!DOCTYPE html&gt;</a:t>
            </a:r>
          </a:p>
          <a:p>
            <a:r>
              <a:rPr lang="en-US" dirty="0"/>
              <a:t>&lt;html&gt;</a:t>
            </a:r>
          </a:p>
          <a:p>
            <a:r>
              <a:rPr lang="en-US" dirty="0"/>
              <a:t>&lt;body&gt;</a:t>
            </a:r>
          </a:p>
          <a:p>
            <a:r>
              <a:rPr lang="en-US" dirty="0"/>
              <a:t>&lt;h2 onclick="showCoords(event)"&gt;Click this heading to get the x (horizontal) and y (vertical) coordinates of the mouse pointer when it was clicked.&lt;/h2&gt;</a:t>
            </a:r>
          </a:p>
          <a:p>
            <a:r>
              <a:rPr lang="en-US" dirty="0"/>
              <a:t>&lt;p&gt;&lt;strong&gt;Tip:&lt;/strong&gt; Try to click different places in the heading.&lt;/p&gt;</a:t>
            </a:r>
          </a:p>
          <a:p>
            <a:r>
              <a:rPr lang="en-US" dirty="0"/>
              <a:t>&lt;p id="demo"&gt;&lt;/p&gt;</a:t>
            </a:r>
          </a:p>
          <a:p>
            <a:r>
              <a:rPr lang="en-US" dirty="0"/>
              <a:t>&lt;script&gt;</a:t>
            </a:r>
          </a:p>
          <a:p>
            <a:endParaRPr lang="en-US" dirty="0"/>
          </a:p>
          <a:p>
            <a:r>
              <a:rPr lang="en-US" dirty="0"/>
              <a:t>function showCoords(event) {</a:t>
            </a:r>
          </a:p>
          <a:p>
            <a:r>
              <a:rPr lang="en-US" dirty="0"/>
              <a:t>  var x = event.clientX;</a:t>
            </a:r>
          </a:p>
          <a:p>
            <a:r>
              <a:rPr lang="en-US" dirty="0"/>
              <a:t>  var y = event.clientY;</a:t>
            </a:r>
          </a:p>
          <a:p>
            <a:r>
              <a:rPr lang="en-US" dirty="0"/>
              <a:t>  var coords = "X coords: " + x + ", Y coords: " + y;</a:t>
            </a:r>
          </a:p>
          <a:p>
            <a:r>
              <a:rPr lang="en-US" dirty="0"/>
              <a:t>  document.getElementById("demo").innerHTML = coords;</a:t>
            </a:r>
          </a:p>
          <a:p>
            <a:r>
              <a:rPr lang="en-US" dirty="0"/>
              <a:t>}</a:t>
            </a:r>
          </a:p>
          <a:p>
            <a:r>
              <a:rPr lang="en-US" dirty="0"/>
              <a:t>&lt;/script&gt;</a:t>
            </a:r>
          </a:p>
          <a:p>
            <a:endParaRPr lang="en-US" dirty="0"/>
          </a:p>
          <a:p>
            <a:r>
              <a:rPr lang="en-US" dirty="0"/>
              <a:t>&lt;/body&gt;</a:t>
            </a:r>
          </a:p>
          <a:p>
            <a:r>
              <a:rPr lang="en-US" dirty="0"/>
              <a:t>&lt;/html&gt;</a:t>
            </a:r>
          </a:p>
        </p:txBody>
      </p:sp>
    </p:spTree>
    <p:extLst>
      <p:ext uri="{BB962C8B-B14F-4D97-AF65-F5344CB8AC3E}">
        <p14:creationId xmlns:p14="http://schemas.microsoft.com/office/powerpoint/2010/main" val="629332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42500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4469</TotalTime>
  <Words>399</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Garamond</vt:lpstr>
      <vt:lpstr>Organic</vt:lpstr>
      <vt:lpstr>Event Handling in javascript</vt:lpstr>
      <vt:lpstr>What is an Event ?</vt:lpstr>
      <vt:lpstr>Types of Mouse Events</vt:lpstr>
      <vt:lpstr>Mouse Event Properties  </vt:lpstr>
      <vt:lpstr>Types of Key Events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Handling in javascript</dc:title>
  <dc:creator>USER</dc:creator>
  <cp:lastModifiedBy>Ms. Parul Madan</cp:lastModifiedBy>
  <cp:revision>7</cp:revision>
  <dcterms:created xsi:type="dcterms:W3CDTF">2021-03-17T06:38:28Z</dcterms:created>
  <dcterms:modified xsi:type="dcterms:W3CDTF">2023-02-22T08:33:16Z</dcterms:modified>
</cp:coreProperties>
</file>