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B4C08BB-5D7A-4F5A-B4E9-433A209C1D8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67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BE564-51A7-4A4E-8A67-3DC6D811B39C}"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08BB-5D7A-4F5A-B4E9-433A209C1D8F}" type="slidenum">
              <a:rPr lang="en-US" smtClean="0"/>
              <a:t>‹#›</a:t>
            </a:fld>
            <a:endParaRPr lang="en-US"/>
          </a:p>
        </p:txBody>
      </p:sp>
    </p:spTree>
    <p:extLst>
      <p:ext uri="{BB962C8B-B14F-4D97-AF65-F5344CB8AC3E}">
        <p14:creationId xmlns:p14="http://schemas.microsoft.com/office/powerpoint/2010/main" val="21939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8756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9252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spTree>
    <p:extLst>
      <p:ext uri="{BB962C8B-B14F-4D97-AF65-F5344CB8AC3E}">
        <p14:creationId xmlns:p14="http://schemas.microsoft.com/office/powerpoint/2010/main" val="3869828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964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458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661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91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spTree>
    <p:extLst>
      <p:ext uri="{BB962C8B-B14F-4D97-AF65-F5344CB8AC3E}">
        <p14:creationId xmlns:p14="http://schemas.microsoft.com/office/powerpoint/2010/main" val="443667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6BE564-51A7-4A4E-8A67-3DC6D811B39C}" type="datetimeFigureOut">
              <a:rPr lang="en-US" smtClean="0"/>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4C08BB-5D7A-4F5A-B4E9-433A209C1D8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16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A6BE564-51A7-4A4E-8A67-3DC6D811B39C}"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08BB-5D7A-4F5A-B4E9-433A209C1D8F}" type="slidenum">
              <a:rPr lang="en-US" smtClean="0"/>
              <a:t>‹#›</a:t>
            </a:fld>
            <a:endParaRPr lang="en-US"/>
          </a:p>
        </p:txBody>
      </p:sp>
    </p:spTree>
    <p:extLst>
      <p:ext uri="{BB962C8B-B14F-4D97-AF65-F5344CB8AC3E}">
        <p14:creationId xmlns:p14="http://schemas.microsoft.com/office/powerpoint/2010/main" val="92642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A6BE564-51A7-4A4E-8A67-3DC6D811B39C}" type="datetimeFigureOut">
              <a:rPr lang="en-US" smtClean="0"/>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4C08BB-5D7A-4F5A-B4E9-433A209C1D8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66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A6BE564-51A7-4A4E-8A67-3DC6D811B39C}" type="datetimeFigureOut">
              <a:rPr lang="en-US" smtClean="0"/>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4C08BB-5D7A-4F5A-B4E9-433A209C1D8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05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BE564-51A7-4A4E-8A67-3DC6D811B39C}" type="datetimeFigureOut">
              <a:rPr lang="en-US" smtClean="0"/>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4C08BB-5D7A-4F5A-B4E9-433A209C1D8F}" type="slidenum">
              <a:rPr lang="en-US" smtClean="0"/>
              <a:t>‹#›</a:t>
            </a:fld>
            <a:endParaRPr lang="en-US"/>
          </a:p>
        </p:txBody>
      </p:sp>
    </p:spTree>
    <p:extLst>
      <p:ext uri="{BB962C8B-B14F-4D97-AF65-F5344CB8AC3E}">
        <p14:creationId xmlns:p14="http://schemas.microsoft.com/office/powerpoint/2010/main" val="218788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BE564-51A7-4A4E-8A67-3DC6D811B39C}"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08BB-5D7A-4F5A-B4E9-433A209C1D8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263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A6BE564-51A7-4A4E-8A67-3DC6D811B39C}" type="datetimeFigureOut">
              <a:rPr lang="en-US" smtClean="0"/>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4C08BB-5D7A-4F5A-B4E9-433A209C1D8F}" type="slidenum">
              <a:rPr lang="en-US" smtClean="0"/>
              <a:t>‹#›</a:t>
            </a:fld>
            <a:endParaRPr lang="en-US"/>
          </a:p>
        </p:txBody>
      </p:sp>
    </p:spTree>
    <p:extLst>
      <p:ext uri="{BB962C8B-B14F-4D97-AF65-F5344CB8AC3E}">
        <p14:creationId xmlns:p14="http://schemas.microsoft.com/office/powerpoint/2010/main" val="265336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A6BE564-51A7-4A4E-8A67-3DC6D811B39C}" type="datetimeFigureOut">
              <a:rPr lang="en-US" smtClean="0"/>
              <a:t>1/5/2021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4C08BB-5D7A-4F5A-B4E9-433A209C1D8F}" type="slidenum">
              <a:rPr lang="en-US" smtClean="0"/>
              <a:t>‹#›</a:t>
            </a:fld>
            <a:endParaRPr lang="en-US"/>
          </a:p>
        </p:txBody>
      </p:sp>
    </p:spTree>
    <p:extLst>
      <p:ext uri="{BB962C8B-B14F-4D97-AF65-F5344CB8AC3E}">
        <p14:creationId xmlns:p14="http://schemas.microsoft.com/office/powerpoint/2010/main" val="1552899277"/>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r>
              <a:rPr lang="en-US" dirty="0"/>
              <a:t>T</a:t>
            </a:r>
            <a:r>
              <a:rPr lang="en-US" dirty="0" smtClean="0"/>
              <a:t>o Full Stack Web Development  </a:t>
            </a:r>
            <a:endParaRPr lang="en-US" dirty="0"/>
          </a:p>
        </p:txBody>
      </p:sp>
      <p:sp>
        <p:nvSpPr>
          <p:cNvPr id="3" name="Subtitle 2"/>
          <p:cNvSpPr>
            <a:spLocks noGrp="1"/>
          </p:cNvSpPr>
          <p:nvPr>
            <p:ph type="subTitle" idx="1"/>
          </p:nvPr>
        </p:nvSpPr>
        <p:spPr/>
        <p:txBody>
          <a:bodyPr/>
          <a:lstStyle/>
          <a:p>
            <a:r>
              <a:rPr lang="en-US" dirty="0" smtClean="0"/>
              <a:t>By: PARUL MADAN(CSE)</a:t>
            </a:r>
          </a:p>
          <a:p>
            <a:r>
              <a:rPr lang="en-US" dirty="0" smtClean="0"/>
              <a:t>GRAPHIC ERA DEEMED TO BE UNIVERSITY</a:t>
            </a:r>
            <a:endParaRPr lang="en-US" dirty="0"/>
          </a:p>
        </p:txBody>
      </p:sp>
    </p:spTree>
    <p:extLst>
      <p:ext uri="{BB962C8B-B14F-4D97-AF65-F5344CB8AC3E}">
        <p14:creationId xmlns:p14="http://schemas.microsoft.com/office/powerpoint/2010/main" val="927144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AngularJS—Google’s JavaScript frontend framework—isn’t the only frontend framework in use, but it’s exceedingly popular</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 AngularJS didn’t become the most popular JavaScript frontend framework by mistake. Its ability to simultaneously develop for desktop and mobile use, its well-tuned performance and its easy-to-use templates make it the ideal front end to build cloud-native applications.</a:t>
            </a:r>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MVC framework for client end application </a:t>
            </a:r>
          </a:p>
          <a:p>
            <a:r>
              <a:rPr lang="en-US" sz="1900" dirty="0" smtClean="0">
                <a:latin typeface="Times New Roman" panose="02020603050405020304" pitchFamily="18" charset="0"/>
                <a:cs typeface="Times New Roman" panose="02020603050405020304" pitchFamily="18" charset="0"/>
              </a:rPr>
              <a:t>Helps in creating highly interactive applications </a:t>
            </a:r>
          </a:p>
          <a:p>
            <a:r>
              <a:rPr lang="en-US" sz="1900" dirty="0" smtClean="0">
                <a:latin typeface="Times New Roman" panose="02020603050405020304" pitchFamily="18" charset="0"/>
                <a:cs typeface="Times New Roman" panose="02020603050405020304" pitchFamily="18" charset="0"/>
              </a:rPr>
              <a:t>It is free and open source </a:t>
            </a:r>
          </a:p>
          <a:p>
            <a:pPr marL="0" indent="0">
              <a:buNone/>
            </a:pPr>
            <a:endParaRPr lang="en-US" dirty="0"/>
          </a:p>
        </p:txBody>
      </p:sp>
    </p:spTree>
    <p:extLst>
      <p:ext uri="{BB962C8B-B14F-4D97-AF65-F5344CB8AC3E}">
        <p14:creationId xmlns:p14="http://schemas.microsoft.com/office/powerpoint/2010/main" val="11775646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Advantages of Angularjs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2556932"/>
            <a:ext cx="9703525" cy="3318936"/>
          </a:xfrm>
        </p:spPr>
        <p:txBody>
          <a:bodyPr/>
          <a:lstStyle/>
          <a:p>
            <a:r>
              <a:rPr lang="en-US" dirty="0" smtClean="0">
                <a:latin typeface="Times New Roman" panose="02020603050405020304" pitchFamily="18" charset="0"/>
                <a:cs typeface="Times New Roman" panose="02020603050405020304" pitchFamily="18" charset="0"/>
              </a:rPr>
              <a:t>Helps in creating cross platform applications for mobile, desktop and web .</a:t>
            </a:r>
          </a:p>
          <a:p>
            <a:r>
              <a:rPr lang="en-US" dirty="0" smtClean="0">
                <a:latin typeface="Times New Roman" panose="02020603050405020304" pitchFamily="18" charset="0"/>
                <a:cs typeface="Times New Roman" panose="02020603050405020304" pitchFamily="18" charset="0"/>
              </a:rPr>
              <a:t>Great support for creating progressive web  applications </a:t>
            </a:r>
          </a:p>
          <a:p>
            <a:r>
              <a:rPr lang="en-US" dirty="0" smtClean="0">
                <a:latin typeface="Times New Roman" panose="02020603050405020304" pitchFamily="18" charset="0"/>
                <a:cs typeface="Times New Roman" panose="02020603050405020304" pitchFamily="18" charset="0"/>
              </a:rPr>
              <a:t>Backed by Google</a:t>
            </a:r>
          </a:p>
          <a:p>
            <a:r>
              <a:rPr lang="en-US" dirty="0" smtClean="0">
                <a:latin typeface="Times New Roman" panose="02020603050405020304" pitchFamily="18" charset="0"/>
                <a:cs typeface="Times New Roman" panose="02020603050405020304" pitchFamily="18" charset="0"/>
              </a:rPr>
              <a:t>Helps you to create single page applications .</a:t>
            </a:r>
          </a:p>
          <a:p>
            <a:r>
              <a:rPr lang="en-US" dirty="0" smtClean="0">
                <a:latin typeface="Times New Roman" panose="02020603050405020304" pitchFamily="18" charset="0"/>
                <a:cs typeface="Times New Roman" panose="02020603050405020304" pitchFamily="18" charset="0"/>
              </a:rPr>
              <a:t>Companies uses Angularjs are : Microsoft, JPMORGAN CHASE &amp; CO.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4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What is Node.js?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726302"/>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Node.js is an open source JavaScript framework that uses asynchronous events to process multiple connections simultaneously. It is an ideal framework for a cloud-based application, as it can effortlessly scale requests on demand</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Node.js is the backbone of the MEAN stack. Express is purpose-built to work on top of Node.js, and AngularJS connects seamlessly to Node.js for fast data serving. Node.js comes complete with an integrated web server, making it easy to deploy your MongoDB database and application to the cloud</a:t>
            </a:r>
            <a:r>
              <a:rPr lang="en-US" sz="18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The greatest strength of Node.js is its scalability. Cloud applications are best when they can respond quickly to usage spikes. </a:t>
            </a: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expanding your resources as they’re needed, you’re able to serve more users while the framework’s single-thread architecture allows the application to effectively provide a smooth user experience across numerous connections. Node.js can support as many as a million simultaneous connections.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197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Advantages of Node.js (for backend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Uses Asynchronous programming </a:t>
            </a:r>
          </a:p>
          <a:p>
            <a:r>
              <a:rPr lang="en-US" dirty="0" smtClean="0"/>
              <a:t>No need to learn new languages to create applications on server.</a:t>
            </a:r>
          </a:p>
          <a:p>
            <a:r>
              <a:rPr lang="en-US" dirty="0" smtClean="0"/>
              <a:t>Helps to create real time applications.</a:t>
            </a:r>
          </a:p>
          <a:p>
            <a:pPr marL="0" indent="0">
              <a:buNone/>
            </a:pPr>
            <a:r>
              <a:rPr lang="en-US" dirty="0" smtClean="0"/>
              <a:t>Companies using Nodejs are: LinkedIn, Yahoo, PayPal ,Netflix.</a:t>
            </a:r>
            <a:endParaRPr lang="en-US" dirty="0"/>
          </a:p>
        </p:txBody>
      </p:sp>
    </p:spTree>
    <p:extLst>
      <p:ext uri="{BB962C8B-B14F-4D97-AF65-F5344CB8AC3E}">
        <p14:creationId xmlns:p14="http://schemas.microsoft.com/office/powerpoint/2010/main" val="9797549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Difference between full stack and mean stack</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a:t>Full-stack refers to a group of programming languages and tools a developer learns to handle both the front-end and back-end development of a website. MEAN stack, on the other hand, is a popular full-stack framework, which consists of MongoDB, Express.js, AngularJS, and </a:t>
            </a:r>
            <a:r>
              <a:rPr lang="en-US" dirty="0" smtClean="0"/>
              <a:t>Nodejs.</a:t>
            </a:r>
            <a:r>
              <a:rPr lang="en-US" dirty="0"/>
              <a:t> </a:t>
            </a:r>
            <a:endParaRPr lang="en-US" dirty="0" smtClean="0"/>
          </a:p>
          <a:p>
            <a:r>
              <a:rPr lang="en-US" dirty="0"/>
              <a:t>Full-stack isn’t necessarily restricted to a particular set of languages, while frameworks like MEAN stack </a:t>
            </a:r>
            <a:r>
              <a:rPr lang="en-US" dirty="0" smtClean="0"/>
              <a:t>is</a:t>
            </a:r>
          </a:p>
          <a:p>
            <a:r>
              <a:rPr lang="en-US" dirty="0"/>
              <a:t>Full-stack mainly refers to the developer, whereas MEAN stack is an acronym for a full-stack </a:t>
            </a:r>
            <a:r>
              <a:rPr lang="en-US" dirty="0" smtClean="0"/>
              <a:t>framework.</a:t>
            </a:r>
          </a:p>
          <a:p>
            <a:r>
              <a:rPr lang="en-US" dirty="0" smtClean="0"/>
              <a:t> </a:t>
            </a:r>
            <a:r>
              <a:rPr lang="en-US" dirty="0"/>
              <a:t>MEAN stack developers have a better grip on JavaScript related projects, full-stack developers have more knowledge. As a result, companies benefit from hiring both of them. </a:t>
            </a:r>
            <a:r>
              <a:rPr lang="en-US" dirty="0" smtClean="0"/>
              <a:t>MEAN </a:t>
            </a:r>
            <a:r>
              <a:rPr lang="en-US" dirty="0"/>
              <a:t>stack is a branch of full-stack.</a:t>
            </a:r>
          </a:p>
          <a:p>
            <a:endParaRPr lang="en-US" dirty="0"/>
          </a:p>
        </p:txBody>
      </p:sp>
    </p:spTree>
    <p:extLst>
      <p:ext uri="{BB962C8B-B14F-4D97-AF65-F5344CB8AC3E}">
        <p14:creationId xmlns:p14="http://schemas.microsoft.com/office/powerpoint/2010/main" val="2142844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56102"/>
            <a:ext cx="8761413" cy="829008"/>
          </a:xfrm>
        </p:spPr>
        <p:txBody>
          <a:bodyPr>
            <a:normAutofit/>
          </a:bodyPr>
          <a:lstStyle/>
          <a:p>
            <a:r>
              <a:rPr lang="en-US" sz="3600" dirty="0" smtClean="0">
                <a:latin typeface="Times New Roman" panose="02020603050405020304" pitchFamily="18" charset="0"/>
                <a:cs typeface="Times New Roman" panose="02020603050405020304" pitchFamily="18" charset="0"/>
              </a:rPr>
              <a:t>Definition of Full Stack Web Development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Full stack development refers to the development of both </a:t>
            </a:r>
            <a:r>
              <a:rPr lang="en-US" b="1" dirty="0">
                <a:latin typeface="Times New Roman" panose="02020603050405020304" pitchFamily="18" charset="0"/>
                <a:cs typeface="Times New Roman" panose="02020603050405020304" pitchFamily="18" charset="0"/>
              </a:rPr>
              <a:t>front end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back end</a:t>
            </a:r>
            <a:r>
              <a:rPr lang="en-US" dirty="0">
                <a:latin typeface="Times New Roman" panose="02020603050405020304" pitchFamily="18" charset="0"/>
                <a:cs typeface="Times New Roman" panose="02020603050405020304" pitchFamily="18" charset="0"/>
              </a:rPr>
              <a:t> portions of an application. This web development process involves all three </a:t>
            </a:r>
            <a:r>
              <a:rPr lang="en-US" dirty="0" smtClean="0">
                <a:latin typeface="Times New Roman" panose="02020603050405020304" pitchFamily="18" charset="0"/>
                <a:cs typeface="Times New Roman" panose="02020603050405020304" pitchFamily="18" charset="0"/>
              </a:rPr>
              <a:t>layer </a:t>
            </a:r>
            <a:r>
              <a:rPr lang="en-US" b="1" dirty="0" smtClean="0">
                <a:latin typeface="Times New Roman" panose="02020603050405020304" pitchFamily="18" charset="0"/>
                <a:cs typeface="Times New Roman" panose="02020603050405020304" pitchFamily="18" charset="0"/>
              </a:rPr>
              <a:t>Presentation </a:t>
            </a:r>
            <a:r>
              <a:rPr lang="en-US" b="1" dirty="0">
                <a:latin typeface="Times New Roman" panose="02020603050405020304" pitchFamily="18" charset="0"/>
                <a:cs typeface="Times New Roman" panose="02020603050405020304" pitchFamily="18" charset="0"/>
              </a:rPr>
              <a:t>layer</a:t>
            </a:r>
            <a:r>
              <a:rPr lang="en-US" dirty="0">
                <a:latin typeface="Times New Roman" panose="02020603050405020304" pitchFamily="18" charset="0"/>
                <a:cs typeface="Times New Roman" panose="02020603050405020304" pitchFamily="18" charset="0"/>
              </a:rPr>
              <a:t>(front end part that deals with the user interface), </a:t>
            </a:r>
            <a:r>
              <a:rPr lang="en-US" b="1" dirty="0">
                <a:latin typeface="Times New Roman" panose="02020603050405020304" pitchFamily="18" charset="0"/>
                <a:cs typeface="Times New Roman" panose="02020603050405020304" pitchFamily="18" charset="0"/>
              </a:rPr>
              <a:t>Business Logic Layer</a:t>
            </a:r>
            <a:r>
              <a:rPr lang="en-US" dirty="0">
                <a:latin typeface="Times New Roman" panose="02020603050405020304" pitchFamily="18" charset="0"/>
                <a:cs typeface="Times New Roman" panose="02020603050405020304" pitchFamily="18" charset="0"/>
              </a:rPr>
              <a:t>(back end part that deals with data validation) and the </a:t>
            </a:r>
            <a:r>
              <a:rPr lang="en-US" b="1" dirty="0">
                <a:latin typeface="Times New Roman" panose="02020603050405020304" pitchFamily="18" charset="0"/>
                <a:cs typeface="Times New Roman" panose="02020603050405020304" pitchFamily="18" charset="0"/>
              </a:rPr>
              <a:t>database Layer</a:t>
            </a:r>
            <a:r>
              <a:rPr lang="en-US" dirty="0">
                <a:latin typeface="Times New Roman" panose="02020603050405020304" pitchFamily="18" charset="0"/>
                <a:cs typeface="Times New Roman" panose="02020603050405020304" pitchFamily="18" charset="0"/>
              </a:rPr>
              <a:t>. It takes care of all the steps from the conception of an idea to the actual </a:t>
            </a:r>
            <a:r>
              <a:rPr lang="en-US" dirty="0" smtClean="0">
                <a:latin typeface="Times New Roman" panose="02020603050405020304" pitchFamily="18" charset="0"/>
                <a:cs typeface="Times New Roman" panose="02020603050405020304" pitchFamily="18" charset="0"/>
              </a:rPr>
              <a:t>finished.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412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Languages used in Full Stack Web Development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HTML, HTML5, CSS3, JavaScript, jQuery for </a:t>
            </a:r>
            <a:r>
              <a:rPr lang="en-US" b="1" dirty="0">
                <a:latin typeface="Times New Roman" panose="02020603050405020304" pitchFamily="18" charset="0"/>
                <a:cs typeface="Times New Roman" panose="02020603050405020304" pitchFamily="18" charset="0"/>
              </a:rPr>
              <a:t>front-end development</a:t>
            </a:r>
          </a:p>
          <a:p>
            <a:r>
              <a:rPr lang="en-US" dirty="0">
                <a:latin typeface="Times New Roman" panose="02020603050405020304" pitchFamily="18" charset="0"/>
                <a:cs typeface="Times New Roman" panose="02020603050405020304" pitchFamily="18" charset="0"/>
              </a:rPr>
              <a:t>Node.js, Meteor.js, Angular, PHP, Ruby on Rails for </a:t>
            </a:r>
            <a:r>
              <a:rPr lang="en-US" b="1" dirty="0">
                <a:latin typeface="Times New Roman" panose="02020603050405020304" pitchFamily="18" charset="0"/>
                <a:cs typeface="Times New Roman" panose="02020603050405020304" pitchFamily="18" charset="0"/>
              </a:rPr>
              <a:t>back-end development</a:t>
            </a:r>
          </a:p>
          <a:p>
            <a:r>
              <a:rPr lang="en-US" dirty="0">
                <a:latin typeface="Times New Roman" panose="02020603050405020304" pitchFamily="18" charset="0"/>
                <a:cs typeface="Times New Roman" panose="02020603050405020304" pitchFamily="18" charset="0"/>
              </a:rPr>
              <a:t>MySQL, MongoDB, PostgreSQL, </a:t>
            </a:r>
            <a:r>
              <a:rPr lang="en-US" dirty="0" err="1">
                <a:latin typeface="Times New Roman" panose="02020603050405020304" pitchFamily="18" charset="0"/>
                <a:cs typeface="Times New Roman" panose="02020603050405020304" pitchFamily="18" charset="0"/>
              </a:rPr>
              <a:t>CouchDB</a:t>
            </a:r>
            <a:r>
              <a:rPr lang="en-US" dirty="0">
                <a:latin typeface="Times New Roman" panose="02020603050405020304" pitchFamily="18" charset="0"/>
                <a:cs typeface="Times New Roman" panose="02020603050405020304" pitchFamily="18" charset="0"/>
              </a:rPr>
              <a:t>, Apache Cassandra for </a:t>
            </a:r>
            <a:r>
              <a:rPr lang="en-US" b="1" dirty="0">
                <a:latin typeface="Times New Roman" panose="02020603050405020304" pitchFamily="18" charset="0"/>
                <a:cs typeface="Times New Roman" panose="02020603050405020304" pitchFamily="18" charset="0"/>
              </a:rPr>
              <a:t>Database </a:t>
            </a:r>
            <a:r>
              <a:rPr lang="en-US" b="1" dirty="0" smtClean="0">
                <a:latin typeface="Times New Roman" panose="02020603050405020304" pitchFamily="18" charset="0"/>
                <a:cs typeface="Times New Roman" panose="02020603050405020304" pitchFamily="18" charset="0"/>
              </a:rPr>
              <a:t>understanding</a:t>
            </a:r>
          </a:p>
          <a:p>
            <a:r>
              <a:rPr lang="en-US" dirty="0">
                <a:latin typeface="Times New Roman" panose="02020603050405020304" pitchFamily="18" charset="0"/>
                <a:cs typeface="Times New Roman" panose="02020603050405020304" pitchFamily="18" charset="0"/>
              </a:rPr>
              <a:t>GIT, Subversion, Task Runners, Debuggers for </a:t>
            </a:r>
            <a:r>
              <a:rPr lang="en-US" b="1" dirty="0">
                <a:latin typeface="Times New Roman" panose="02020603050405020304" pitchFamily="18" charset="0"/>
                <a:cs typeface="Times New Roman" panose="02020603050405020304" pitchFamily="18" charset="0"/>
              </a:rPr>
              <a:t>version control and debugging</a:t>
            </a:r>
          </a:p>
          <a:p>
            <a:r>
              <a:rPr lang="en-US" dirty="0" smtClean="0">
                <a:latin typeface="Times New Roman" panose="02020603050405020304" pitchFamily="18" charset="0"/>
                <a:cs typeface="Times New Roman" panose="02020603050405020304" pitchFamily="18" charset="0"/>
              </a:rPr>
              <a:t>Other </a:t>
            </a:r>
            <a:r>
              <a:rPr lang="en-US" dirty="0">
                <a:latin typeface="Times New Roman" panose="02020603050405020304" pitchFamily="18" charset="0"/>
                <a:cs typeface="Times New Roman" panose="02020603050405020304" pitchFamily="18" charset="0"/>
              </a:rPr>
              <a:t>essential technologies like </a:t>
            </a:r>
            <a:r>
              <a:rPr lang="en-US" dirty="0" err="1">
                <a:latin typeface="Times New Roman" panose="02020603050405020304" pitchFamily="18" charset="0"/>
                <a:cs typeface="Times New Roman" panose="02020603050405020304" pitchFamily="18" charset="0"/>
              </a:rPr>
              <a:t>Memcached</a:t>
            </a:r>
            <a:r>
              <a:rPr lang="en-US" dirty="0">
                <a:latin typeface="Times New Roman" panose="02020603050405020304" pitchFamily="18" charset="0"/>
                <a:cs typeface="Times New Roman" panose="02020603050405020304" pitchFamily="18" charset="0"/>
              </a:rPr>
              <a:t>, Apache </a:t>
            </a:r>
            <a:r>
              <a:rPr lang="en-US" dirty="0" err="1">
                <a:latin typeface="Times New Roman" panose="02020603050405020304" pitchFamily="18" charset="0"/>
                <a:cs typeface="Times New Roman" panose="02020603050405020304" pitchFamily="18" charset="0"/>
              </a:rPr>
              <a:t>Solr</a:t>
            </a:r>
            <a:r>
              <a:rPr lang="en-US" dirty="0">
                <a:latin typeface="Times New Roman" panose="02020603050405020304" pitchFamily="18" charset="0"/>
                <a:cs typeface="Times New Roman" panose="02020603050405020304" pitchFamily="18" charset="0"/>
              </a:rPr>
              <a:t>, Apache </a:t>
            </a:r>
            <a:r>
              <a:rPr lang="en-US" dirty="0" err="1">
                <a:latin typeface="Times New Roman" panose="02020603050405020304" pitchFamily="18" charset="0"/>
                <a:cs typeface="Times New Roman" panose="02020603050405020304" pitchFamily="18" charset="0"/>
              </a:rPr>
              <a:t>Lucene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Redis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2831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94417"/>
          </a:xfrm>
        </p:spPr>
        <p:txBody>
          <a:bodyPr>
            <a:normAutofit/>
          </a:bodyPr>
          <a:lstStyle/>
          <a:p>
            <a:r>
              <a:rPr lang="en-US" sz="3600" dirty="0" smtClean="0">
                <a:latin typeface="Times New Roman" panose="02020603050405020304" pitchFamily="18" charset="0"/>
                <a:cs typeface="Times New Roman" panose="02020603050405020304" pitchFamily="18" charset="0"/>
              </a:rPr>
              <a:t>Mean Stack </a:t>
            </a:r>
            <a:r>
              <a:rPr lang="en-US" sz="3600" dirty="0">
                <a:latin typeface="Times New Roman" panose="02020603050405020304" pitchFamily="18" charset="0"/>
                <a:cs typeface="Times New Roman" panose="02020603050405020304" pitchFamily="18" charset="0"/>
              </a:rPr>
              <a:t>W</a:t>
            </a:r>
            <a:r>
              <a:rPr lang="en-US" sz="3600" dirty="0" smtClean="0">
                <a:latin typeface="Times New Roman" panose="02020603050405020304" pitchFamily="18" charset="0"/>
                <a:cs typeface="Times New Roman" panose="02020603050405020304" pitchFamily="18" charset="0"/>
              </a:rPr>
              <a:t>eb </a:t>
            </a:r>
            <a:r>
              <a:rPr lang="en-US" sz="3600" dirty="0">
                <a:latin typeface="Times New Roman" panose="02020603050405020304" pitchFamily="18" charset="0"/>
                <a:cs typeface="Times New Roman" panose="02020603050405020304" pitchFamily="18" charset="0"/>
              </a:rPr>
              <a:t>D</a:t>
            </a:r>
            <a:r>
              <a:rPr lang="en-US" sz="3600" dirty="0" smtClean="0">
                <a:latin typeface="Times New Roman" panose="02020603050405020304" pitchFamily="18" charset="0"/>
                <a:cs typeface="Times New Roman" panose="02020603050405020304" pitchFamily="18" charset="0"/>
              </a:rPr>
              <a:t>evelopment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a:latin typeface="Times New Roman" panose="02020603050405020304" pitchFamily="18" charset="0"/>
                <a:cs typeface="Times New Roman" panose="02020603050405020304" pitchFamily="18" charset="0"/>
              </a:rPr>
              <a:t>MEAN Stack is one of the most popular Technology Stack. It is used to develop a Full Stack Web Application. Although it is a Stack of different technologies, all of these are based on JavaScript language.</a:t>
            </a:r>
          </a:p>
          <a:p>
            <a:pPr fontAlgn="base"/>
            <a:r>
              <a:rPr lang="en-US" dirty="0">
                <a:latin typeface="Times New Roman" panose="02020603050405020304" pitchFamily="18" charset="0"/>
                <a:cs typeface="Times New Roman" panose="02020603050405020304" pitchFamily="18" charset="0"/>
              </a:rPr>
              <a:t>MEAN Stands for:</a:t>
            </a:r>
          </a:p>
          <a:p>
            <a:pPr fontAlgn="base"/>
            <a:r>
              <a:rPr lang="en-US" b="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 MongoDB</a:t>
            </a:r>
          </a:p>
          <a:p>
            <a:pPr fontAlgn="base"/>
            <a:r>
              <a:rPr lang="en-US" b="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Express</a:t>
            </a:r>
          </a:p>
          <a:p>
            <a:pPr fontAlgn="base"/>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 Angular</a:t>
            </a:r>
          </a:p>
          <a:p>
            <a:pPr fontAlgn="base"/>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Node.js</a:t>
            </a:r>
          </a:p>
          <a:p>
            <a:endParaRPr lang="en-US" dirty="0"/>
          </a:p>
        </p:txBody>
      </p:sp>
    </p:spTree>
    <p:extLst>
      <p:ext uri="{BB962C8B-B14F-4D97-AF65-F5344CB8AC3E}">
        <p14:creationId xmlns:p14="http://schemas.microsoft.com/office/powerpoint/2010/main" val="671820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89776"/>
          </a:xfrm>
        </p:spPr>
        <p:txBody>
          <a:bodyPr/>
          <a:lstStyle/>
          <a:p>
            <a:endParaRPr lang="en-US" dirty="0"/>
          </a:p>
        </p:txBody>
      </p:sp>
      <p:sp>
        <p:nvSpPr>
          <p:cNvPr id="3" name="Content Placeholder 2"/>
          <p:cNvSpPr>
            <a:spLocks noGrp="1"/>
          </p:cNvSpPr>
          <p:nvPr>
            <p:ph idx="1"/>
          </p:nvPr>
        </p:nvSpPr>
        <p:spPr>
          <a:xfrm>
            <a:off x="1584508" y="2468881"/>
            <a:ext cx="9445620" cy="1391421"/>
          </a:xfrm>
        </p:spPr>
        <p:txBody>
          <a:bodyPr/>
          <a:lstStyle/>
          <a:p>
            <a:r>
              <a:rPr lang="en-US" sz="1800" dirty="0">
                <a:latin typeface="Times New Roman" panose="02020603050405020304" pitchFamily="18" charset="0"/>
                <a:cs typeface="Times New Roman" panose="02020603050405020304" pitchFamily="18" charset="0"/>
              </a:rPr>
              <a:t>This stack leads to faster development as well as the deployment of the Web Application. Angular is Frontend Development Framework whereas Node.js, Express, and MongoDB are used for Backend development as shown in the below </a:t>
            </a:r>
            <a:r>
              <a:rPr lang="en-US" sz="1800" dirty="0" smtClean="0">
                <a:latin typeface="Times New Roman" panose="02020603050405020304" pitchFamily="18" charset="0"/>
                <a:cs typeface="Times New Roman" panose="02020603050405020304" pitchFamily="18" charset="0"/>
              </a:rPr>
              <a:t>figure:</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1030" name="Picture 6" descr="https://github.com/clarkngo/cityu_capstone/raw/master/images/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3487783"/>
            <a:ext cx="9734726" cy="249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413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Flow of Data in MEAN Stack Application</a:t>
            </a:r>
            <a:endParaRPr lang="en-US" dirty="0"/>
          </a:p>
        </p:txBody>
      </p:sp>
      <p:pic>
        <p:nvPicPr>
          <p:cNvPr id="2050" name="Picture 2" descr="Flow in MEAN Stack Appl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399" y="2573383"/>
            <a:ext cx="10095411" cy="335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979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is MongoDb?</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It is a NoSQL database</a:t>
            </a:r>
          </a:p>
          <a:p>
            <a:r>
              <a:rPr lang="en-US" dirty="0" smtClean="0">
                <a:latin typeface="Times New Roman" panose="02020603050405020304" pitchFamily="18" charset="0"/>
                <a:cs typeface="Times New Roman" panose="02020603050405020304" pitchFamily="18" charset="0"/>
              </a:rPr>
              <a:t>It has no fixed schema unlike MySQL and MsSql</a:t>
            </a:r>
          </a:p>
          <a:p>
            <a:r>
              <a:rPr lang="en-US" dirty="0" smtClean="0">
                <a:latin typeface="Times New Roman" panose="02020603050405020304" pitchFamily="18" charset="0"/>
                <a:cs typeface="Times New Roman" panose="02020603050405020304" pitchFamily="18" charset="0"/>
              </a:rPr>
              <a:t>Data is stored in the form of JSON file format unlike MySQL where data is stored in tabular ,manner.</a:t>
            </a:r>
          </a:p>
          <a:p>
            <a:r>
              <a:rPr lang="en-US" dirty="0" smtClean="0">
                <a:latin typeface="Times New Roman" panose="02020603050405020304" pitchFamily="18" charset="0"/>
                <a:cs typeface="Times New Roman" panose="02020603050405020304" pitchFamily="18" charset="0"/>
              </a:rPr>
              <a:t>It is free and open source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808573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MongoDb</a:t>
            </a:r>
            <a:endParaRPr lang="en-US" dirty="0"/>
          </a:p>
        </p:txBody>
      </p:sp>
      <p:sp>
        <p:nvSpPr>
          <p:cNvPr id="3" name="Content Placeholder 2"/>
          <p:cNvSpPr>
            <a:spLocks noGrp="1"/>
          </p:cNvSpPr>
          <p:nvPr>
            <p:ph idx="1"/>
          </p:nvPr>
        </p:nvSpPr>
        <p:spPr/>
        <p:txBody>
          <a:bodyPr/>
          <a:lstStyle/>
          <a:p>
            <a:r>
              <a:rPr lang="en-US" dirty="0" smtClean="0"/>
              <a:t>Unstructured Schema </a:t>
            </a:r>
          </a:p>
          <a:p>
            <a:r>
              <a:rPr lang="en-US" dirty="0" smtClean="0"/>
              <a:t>When data is not related to each other </a:t>
            </a:r>
          </a:p>
          <a:p>
            <a:r>
              <a:rPr lang="en-US" dirty="0" smtClean="0"/>
              <a:t>Good for Big data projects </a:t>
            </a:r>
          </a:p>
          <a:p>
            <a:pPr marL="0" indent="0">
              <a:buNone/>
            </a:pPr>
            <a:r>
              <a:rPr lang="en-US" dirty="0" smtClean="0"/>
              <a:t>Companies using MongoDb are:Google,SAP,ebay,Facebook,EA sports.</a:t>
            </a:r>
            <a:endParaRPr lang="en-US" dirty="0"/>
          </a:p>
        </p:txBody>
      </p:sp>
    </p:spTree>
    <p:extLst>
      <p:ext uri="{BB962C8B-B14F-4D97-AF65-F5344CB8AC3E}">
        <p14:creationId xmlns:p14="http://schemas.microsoft.com/office/powerpoint/2010/main" val="2551492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Express(for Backend)?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Express is a web application framework for Node.js</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Express handles all the interactions between the frontend and the database, ensuring a smooth transfer of data to the end user. It’s designed to be used with Node.js and so continues the consistent use of JavaScript throughout the stack.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Simple and light weight </a:t>
            </a:r>
          </a:p>
          <a:p>
            <a:r>
              <a:rPr lang="en-US" dirty="0" smtClean="0">
                <a:latin typeface="Times New Roman" panose="02020603050405020304" pitchFamily="18" charset="0"/>
                <a:cs typeface="Times New Roman" panose="02020603050405020304" pitchFamily="18" charset="0"/>
              </a:rPr>
              <a:t>Blends well with mean stack.</a:t>
            </a:r>
          </a:p>
          <a:p>
            <a:r>
              <a:rPr lang="en-US" dirty="0" smtClean="0">
                <a:latin typeface="Times New Roman" panose="02020603050405020304" pitchFamily="18" charset="0"/>
                <a:cs typeface="Times New Roman" panose="02020603050405020304" pitchFamily="18" charset="0"/>
              </a:rPr>
              <a:t>Easy to configure and customize</a:t>
            </a:r>
          </a:p>
          <a:p>
            <a:r>
              <a:rPr lang="en-US" dirty="0" smtClean="0">
                <a:latin typeface="Times New Roman" panose="02020603050405020304" pitchFamily="18" charset="0"/>
                <a:cs typeface="Times New Roman" panose="02020603050405020304" pitchFamily="18" charset="0"/>
              </a:rPr>
              <a:t>Great for creating API.</a:t>
            </a:r>
          </a:p>
          <a:p>
            <a:pPr marL="0" indent="0">
              <a:buNone/>
            </a:pPr>
            <a:r>
              <a:rPr lang="en-US" dirty="0" smtClean="0">
                <a:latin typeface="Times New Roman" panose="02020603050405020304" pitchFamily="18" charset="0"/>
                <a:cs typeface="Times New Roman" panose="02020603050405020304" pitchFamily="18" charset="0"/>
              </a:rPr>
              <a:t>#It helps in creating prototypes very fast.</a:t>
            </a:r>
          </a:p>
          <a:p>
            <a:pPr marL="0" indent="0">
              <a:buNone/>
            </a:pPr>
            <a:r>
              <a:rPr lang="en-US" dirty="0" smtClean="0">
                <a:latin typeface="Times New Roman" panose="02020603050405020304" pitchFamily="18" charset="0"/>
                <a:cs typeface="Times New Roman" panose="02020603050405020304" pitchFamily="18" charset="0"/>
              </a:rPr>
              <a:t>#companies using Express are: </a:t>
            </a:r>
            <a:r>
              <a:rPr lang="en-US" dirty="0" err="1" smtClean="0">
                <a:latin typeface="Times New Roman" panose="02020603050405020304" pitchFamily="18" charset="0"/>
                <a:cs typeface="Times New Roman" panose="02020603050405020304" pitchFamily="18" charset="0"/>
              </a:rPr>
              <a:t>UBER,Myntra,Yandex,Quizup,Accenture</a:t>
            </a:r>
            <a:r>
              <a:rPr lang="en-US" dirty="0" smtClean="0"/>
              <a:t> </a:t>
            </a:r>
            <a:endParaRPr lang="en-US" dirty="0"/>
          </a:p>
        </p:txBody>
      </p:sp>
    </p:spTree>
    <p:extLst>
      <p:ext uri="{BB962C8B-B14F-4D97-AF65-F5344CB8AC3E}">
        <p14:creationId xmlns:p14="http://schemas.microsoft.com/office/powerpoint/2010/main" val="28974494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905</TotalTime>
  <Words>773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Times New Roman</vt:lpstr>
      <vt:lpstr>Organic</vt:lpstr>
      <vt:lpstr>Introduction To Full Stack Web Development  </vt:lpstr>
      <vt:lpstr>Definition of Full Stack Web Development</vt:lpstr>
      <vt:lpstr>Languages used in Full Stack Web Development </vt:lpstr>
      <vt:lpstr>Mean Stack Web Development </vt:lpstr>
      <vt:lpstr>PowerPoint Presentation</vt:lpstr>
      <vt:lpstr>Flow of Data in MEAN Stack Application</vt:lpstr>
      <vt:lpstr>What is MongoDb?</vt:lpstr>
      <vt:lpstr>Advantages of MongoDb</vt:lpstr>
      <vt:lpstr>What is Express(for Backend)?</vt:lpstr>
      <vt:lpstr>What is Angularjs</vt:lpstr>
      <vt:lpstr>Advantages of Angularjs</vt:lpstr>
      <vt:lpstr>What is Node.js?</vt:lpstr>
      <vt:lpstr>Advantages of Node.js (for backend )</vt:lpstr>
      <vt:lpstr>Difference between full stack and mean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Full Stack Web Development</dc:title>
  <dc:creator>USER</dc:creator>
  <cp:lastModifiedBy>USER</cp:lastModifiedBy>
  <cp:revision>14</cp:revision>
  <dcterms:created xsi:type="dcterms:W3CDTF">2021-01-05T09:06:56Z</dcterms:created>
  <dcterms:modified xsi:type="dcterms:W3CDTF">2021-01-06T00:12:14Z</dcterms:modified>
</cp:coreProperties>
</file>