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64" r:id="rId6"/>
    <p:sldId id="265" r:id="rId7"/>
    <p:sldId id="266" r:id="rId8"/>
    <p:sldId id="267"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raphicdesign.stackexchange.com/questions/77654/what-is-the-unambiguously-correct-pictogram-for-database-storag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78E4-C2B9-47FA-9E9D-747819741DD9}"/>
              </a:ext>
            </a:extLst>
          </p:cNvPr>
          <p:cNvSpPr>
            <a:spLocks noGrp="1"/>
          </p:cNvSpPr>
          <p:nvPr>
            <p:ph type="ctrTitle"/>
          </p:nvPr>
        </p:nvSpPr>
        <p:spPr/>
        <p:txBody>
          <a:bodyPr/>
          <a:lstStyle/>
          <a:p>
            <a:r>
              <a:rPr lang="en-US" dirty="0"/>
              <a:t>Dbms LECTURE 2</a:t>
            </a:r>
            <a:r>
              <a:rPr lang="en-US" baseline="30000" dirty="0"/>
              <a:t>ND</a:t>
            </a:r>
            <a:r>
              <a:rPr lang="en-US" dirty="0"/>
              <a:t> </a:t>
            </a:r>
          </a:p>
        </p:txBody>
      </p:sp>
      <p:sp>
        <p:nvSpPr>
          <p:cNvPr id="3" name="Subtitle 2">
            <a:extLst>
              <a:ext uri="{FF2B5EF4-FFF2-40B4-BE49-F238E27FC236}">
                <a16:creationId xmlns:a16="http://schemas.microsoft.com/office/drawing/2014/main" id="{089F0973-7B8C-45C3-89D5-9ECFCD3E8FBB}"/>
              </a:ext>
            </a:extLst>
          </p:cNvPr>
          <p:cNvSpPr>
            <a:spLocks noGrp="1"/>
          </p:cNvSpPr>
          <p:nvPr>
            <p:ph type="subTitle" idx="1"/>
          </p:nvPr>
        </p:nvSpPr>
        <p:spPr/>
        <p:txBody>
          <a:bodyPr/>
          <a:lstStyle/>
          <a:p>
            <a:r>
              <a:rPr lang="en-US" dirty="0"/>
              <a:t>PARUL MADAN (CSE)</a:t>
            </a:r>
          </a:p>
          <a:p>
            <a:r>
              <a:rPr lang="en-US" dirty="0"/>
              <a:t>GEU</a:t>
            </a:r>
          </a:p>
        </p:txBody>
      </p:sp>
    </p:spTree>
    <p:extLst>
      <p:ext uri="{BB962C8B-B14F-4D97-AF65-F5344CB8AC3E}">
        <p14:creationId xmlns:p14="http://schemas.microsoft.com/office/powerpoint/2010/main" val="41162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ECB2A3-5F47-460F-8581-4DD849540CF6}"/>
              </a:ext>
            </a:extLst>
          </p:cNvPr>
          <p:cNvPicPr>
            <a:picLocks noChangeAspect="1"/>
          </p:cNvPicPr>
          <p:nvPr/>
        </p:nvPicPr>
        <p:blipFill>
          <a:blip r:embed="rId2"/>
          <a:stretch>
            <a:fillRect/>
          </a:stretch>
        </p:blipFill>
        <p:spPr>
          <a:xfrm>
            <a:off x="647114" y="436098"/>
            <a:ext cx="10550769" cy="5431302"/>
          </a:xfrm>
          <a:prstGeom prst="rect">
            <a:avLst/>
          </a:prstGeom>
        </p:spPr>
      </p:pic>
    </p:spTree>
    <p:extLst>
      <p:ext uri="{BB962C8B-B14F-4D97-AF65-F5344CB8AC3E}">
        <p14:creationId xmlns:p14="http://schemas.microsoft.com/office/powerpoint/2010/main" val="2876112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04A16-0384-48C9-8A98-4647B898089A}"/>
              </a:ext>
            </a:extLst>
          </p:cNvPr>
          <p:cNvPicPr>
            <a:picLocks noChangeAspect="1"/>
          </p:cNvPicPr>
          <p:nvPr/>
        </p:nvPicPr>
        <p:blipFill>
          <a:blip r:embed="rId2"/>
          <a:stretch>
            <a:fillRect/>
          </a:stretch>
        </p:blipFill>
        <p:spPr>
          <a:xfrm>
            <a:off x="211014" y="281355"/>
            <a:ext cx="11591779" cy="5683348"/>
          </a:xfrm>
          <a:prstGeom prst="rect">
            <a:avLst/>
          </a:prstGeom>
        </p:spPr>
      </p:pic>
    </p:spTree>
    <p:extLst>
      <p:ext uri="{BB962C8B-B14F-4D97-AF65-F5344CB8AC3E}">
        <p14:creationId xmlns:p14="http://schemas.microsoft.com/office/powerpoint/2010/main" val="347810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C0A195-CD90-4C78-AEFE-77B357093ADC}"/>
              </a:ext>
            </a:extLst>
          </p:cNvPr>
          <p:cNvPicPr>
            <a:picLocks noChangeAspect="1"/>
          </p:cNvPicPr>
          <p:nvPr/>
        </p:nvPicPr>
        <p:blipFill>
          <a:blip r:embed="rId2"/>
          <a:stretch>
            <a:fillRect/>
          </a:stretch>
        </p:blipFill>
        <p:spPr>
          <a:xfrm>
            <a:off x="675249" y="731520"/>
            <a:ext cx="10705514" cy="4600135"/>
          </a:xfrm>
          <a:prstGeom prst="rect">
            <a:avLst/>
          </a:prstGeom>
        </p:spPr>
      </p:pic>
    </p:spTree>
    <p:extLst>
      <p:ext uri="{BB962C8B-B14F-4D97-AF65-F5344CB8AC3E}">
        <p14:creationId xmlns:p14="http://schemas.microsoft.com/office/powerpoint/2010/main" val="166520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1289-62B0-4924-86A3-327A618CBD76}"/>
              </a:ext>
            </a:extLst>
          </p:cNvPr>
          <p:cNvSpPr>
            <a:spLocks noGrp="1"/>
          </p:cNvSpPr>
          <p:nvPr>
            <p:ph type="title"/>
          </p:nvPr>
        </p:nvSpPr>
        <p:spPr/>
        <p:txBody>
          <a:bodyPr/>
          <a:lstStyle/>
          <a:p>
            <a:r>
              <a:rPr lang="en-US" dirty="0"/>
              <a:t>3 SCHEMA Architecture of DBMS</a:t>
            </a:r>
          </a:p>
        </p:txBody>
      </p:sp>
      <p:pic>
        <p:nvPicPr>
          <p:cNvPr id="4" name="Content Placeholder 3">
            <a:extLst>
              <a:ext uri="{FF2B5EF4-FFF2-40B4-BE49-F238E27FC236}">
                <a16:creationId xmlns:a16="http://schemas.microsoft.com/office/drawing/2014/main" id="{DE2C7280-73D0-4DBF-AAB0-44328D613EEF}"/>
              </a:ext>
            </a:extLst>
          </p:cNvPr>
          <p:cNvPicPr>
            <a:picLocks noGrp="1" noChangeAspect="1"/>
          </p:cNvPicPr>
          <p:nvPr>
            <p:ph idx="1"/>
          </p:nvPr>
        </p:nvPicPr>
        <p:blipFill>
          <a:blip r:embed="rId2"/>
          <a:stretch>
            <a:fillRect/>
          </a:stretch>
        </p:blipFill>
        <p:spPr>
          <a:xfrm>
            <a:off x="1799772" y="2016125"/>
            <a:ext cx="8230494" cy="3449638"/>
          </a:xfrm>
          <a:prstGeom prst="rect">
            <a:avLst/>
          </a:prstGeom>
        </p:spPr>
      </p:pic>
    </p:spTree>
    <p:extLst>
      <p:ext uri="{BB962C8B-B14F-4D97-AF65-F5344CB8AC3E}">
        <p14:creationId xmlns:p14="http://schemas.microsoft.com/office/powerpoint/2010/main" val="1450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518D-B0F9-4D86-AC3F-3ED9F45F6371}"/>
              </a:ext>
            </a:extLst>
          </p:cNvPr>
          <p:cNvSpPr>
            <a:spLocks noGrp="1"/>
          </p:cNvSpPr>
          <p:nvPr>
            <p:ph type="title"/>
          </p:nvPr>
        </p:nvSpPr>
        <p:spPr/>
        <p:txBody>
          <a:bodyPr/>
          <a:lstStyle/>
          <a:p>
            <a:r>
              <a:rPr lang="en-US" b="1" dirty="0"/>
              <a:t>Three Schema Architecture of DBMS</a:t>
            </a:r>
            <a:endParaRPr lang="en-US" dirty="0"/>
          </a:p>
        </p:txBody>
      </p:sp>
      <p:sp>
        <p:nvSpPr>
          <p:cNvPr id="3" name="Content Placeholder 2">
            <a:extLst>
              <a:ext uri="{FF2B5EF4-FFF2-40B4-BE49-F238E27FC236}">
                <a16:creationId xmlns:a16="http://schemas.microsoft.com/office/drawing/2014/main" id="{90CD554C-9AD6-4DA0-9032-5944D5EC1F99}"/>
              </a:ext>
            </a:extLst>
          </p:cNvPr>
          <p:cNvSpPr>
            <a:spLocks noGrp="1"/>
          </p:cNvSpPr>
          <p:nvPr>
            <p:ph idx="1"/>
          </p:nvPr>
        </p:nvSpPr>
        <p:spPr/>
        <p:txBody>
          <a:bodyPr>
            <a:normAutofit fontScale="85000" lnSpcReduction="20000"/>
          </a:bodyPr>
          <a:lstStyle/>
          <a:p>
            <a:r>
              <a:rPr lang="en-US" b="1" dirty="0">
                <a:solidFill>
                  <a:srgbClr val="FF0000"/>
                </a:solidFill>
              </a:rPr>
              <a:t> External or View level: </a:t>
            </a:r>
            <a:r>
              <a:rPr lang="en-US" dirty="0"/>
              <a:t>This is the highest level of database abstraction. External or view level describes the actual view of data that is relevant to the particular user. This level also provides different views of the same database for a specific user or a group of users. An external view provides a powerful and flexible security mechanism by hiding the parts of the database from a particular user.</a:t>
            </a:r>
          </a:p>
          <a:p>
            <a:r>
              <a:rPr lang="en-US" b="1" dirty="0">
                <a:solidFill>
                  <a:srgbClr val="FF0000"/>
                </a:solidFill>
              </a:rPr>
              <a:t>Conceptual or Logical level: </a:t>
            </a:r>
            <a:r>
              <a:rPr lang="en-US" dirty="0"/>
              <a:t>The conceptual level describes the structure of the whole database. This level acts as a middle layer between the physical storage and user view. It explains what data to be stored in the database, what relationship exists among those data, and what the datatypes are. There is only one conceptual schema per database.</a:t>
            </a:r>
          </a:p>
          <a:p>
            <a:pPr marL="0" indent="0">
              <a:buNone/>
            </a:pPr>
            <a:r>
              <a:rPr lang="en-US" dirty="0"/>
              <a:t>Database administrator and the programmers work at this level. This level does not provide any access or storage details but concentrates on the relational model of the database. The conceptual schema also includes features that specify the checks to retain integrity and consistency.</a:t>
            </a:r>
          </a:p>
          <a:p>
            <a:endParaRPr lang="en-US" dirty="0"/>
          </a:p>
          <a:p>
            <a:endParaRPr lang="en-US" dirty="0"/>
          </a:p>
        </p:txBody>
      </p:sp>
    </p:spTree>
    <p:extLst>
      <p:ext uri="{BB962C8B-B14F-4D97-AF65-F5344CB8AC3E}">
        <p14:creationId xmlns:p14="http://schemas.microsoft.com/office/powerpoint/2010/main" val="67172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B3CF-D131-431D-980E-56DC4250EE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53E603-1B54-4F90-9229-0A66AFE97D67}"/>
              </a:ext>
            </a:extLst>
          </p:cNvPr>
          <p:cNvSpPr>
            <a:spLocks noGrp="1"/>
          </p:cNvSpPr>
          <p:nvPr>
            <p:ph idx="1"/>
          </p:nvPr>
        </p:nvSpPr>
        <p:spPr/>
        <p:txBody>
          <a:bodyPr>
            <a:normAutofit fontScale="92500" lnSpcReduction="10000"/>
          </a:bodyPr>
          <a:lstStyle/>
          <a:p>
            <a:r>
              <a:rPr lang="en-US" b="1" dirty="0">
                <a:solidFill>
                  <a:srgbClr val="FF0000"/>
                </a:solidFill>
              </a:rPr>
              <a:t>Internal or Physical level:</a:t>
            </a:r>
            <a:r>
              <a:rPr lang="en-US" b="1" dirty="0"/>
              <a:t> </a:t>
            </a:r>
            <a:r>
              <a:rPr lang="en-US" dirty="0"/>
              <a:t>This is the lowest level of database abstraction. It describes how the data is actually stored in the database and provides methods to access data from the database. It allows viewing the physical representation of the database on the computer system. The interface between the conceptual schema and the internal schema identifies how an element in the conceptual schema is stored and how it may be accessed.</a:t>
            </a:r>
          </a:p>
          <a:p>
            <a:pPr marL="0" indent="0">
              <a:buNone/>
            </a:pPr>
            <a:r>
              <a:rPr lang="en-US" dirty="0"/>
              <a:t>If there is any change in the internal or physical schema, it needs to be addressed to the interface between the conceptual and internal schema. But there is no need to change in the interface of a conceptual and external schema. It means that the changes in physical storage devices such as hard disks, and the files organized on storage devices, are transparent to application programs and users.</a:t>
            </a:r>
          </a:p>
          <a:p>
            <a:endParaRPr lang="en-US" dirty="0"/>
          </a:p>
        </p:txBody>
      </p:sp>
    </p:spTree>
    <p:extLst>
      <p:ext uri="{BB962C8B-B14F-4D97-AF65-F5344CB8AC3E}">
        <p14:creationId xmlns:p14="http://schemas.microsoft.com/office/powerpoint/2010/main" val="142039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8AF2-0FF4-4830-86B5-1F260D40DA38}"/>
              </a:ext>
            </a:extLst>
          </p:cNvPr>
          <p:cNvSpPr>
            <a:spLocks noGrp="1"/>
          </p:cNvSpPr>
          <p:nvPr>
            <p:ph type="title"/>
          </p:nvPr>
        </p:nvSpPr>
        <p:spPr/>
        <p:txBody>
          <a:bodyPr/>
          <a:lstStyle/>
          <a:p>
            <a:r>
              <a:rPr lang="en-US" dirty="0"/>
              <a:t>What is file handling?</a:t>
            </a:r>
          </a:p>
        </p:txBody>
      </p:sp>
      <p:sp>
        <p:nvSpPr>
          <p:cNvPr id="3" name="Content Placeholder 2">
            <a:extLst>
              <a:ext uri="{FF2B5EF4-FFF2-40B4-BE49-F238E27FC236}">
                <a16:creationId xmlns:a16="http://schemas.microsoft.com/office/drawing/2014/main" id="{8C61DB0A-F552-4DCC-9C25-6E480E1D1440}"/>
              </a:ext>
            </a:extLst>
          </p:cNvPr>
          <p:cNvSpPr>
            <a:spLocks noGrp="1"/>
          </p:cNvSpPr>
          <p:nvPr>
            <p:ph idx="1"/>
          </p:nvPr>
        </p:nvSpPr>
        <p:spPr/>
        <p:txBody>
          <a:bodyPr/>
          <a:lstStyle/>
          <a:p>
            <a:r>
              <a:rPr lang="en-US" dirty="0"/>
              <a:t>Files need to be handled by set of programs</a:t>
            </a:r>
          </a:p>
          <a:p>
            <a:r>
              <a:rPr lang="en-US" dirty="0"/>
              <a:t>This bunch of programs is a part of actual application.</a:t>
            </a:r>
          </a:p>
          <a:p>
            <a:endParaRPr lang="en-US" dirty="0"/>
          </a:p>
        </p:txBody>
      </p:sp>
      <p:sp>
        <p:nvSpPr>
          <p:cNvPr id="4" name="Rectangle 3">
            <a:extLst>
              <a:ext uri="{FF2B5EF4-FFF2-40B4-BE49-F238E27FC236}">
                <a16:creationId xmlns:a16="http://schemas.microsoft.com/office/drawing/2014/main" id="{25417CE2-B7F0-409A-AAD1-D108E445F903}"/>
              </a:ext>
            </a:extLst>
          </p:cNvPr>
          <p:cNvSpPr/>
          <p:nvPr/>
        </p:nvSpPr>
        <p:spPr>
          <a:xfrm>
            <a:off x="1828800" y="3043003"/>
            <a:ext cx="5471410" cy="2233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C7A99072-EA43-4BB5-BD18-115C97693755}"/>
              </a:ext>
            </a:extLst>
          </p:cNvPr>
          <p:cNvSpPr/>
          <p:nvPr/>
        </p:nvSpPr>
        <p:spPr>
          <a:xfrm>
            <a:off x="2158584" y="3642610"/>
            <a:ext cx="1334124" cy="140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6" name="Rectangle 5">
            <a:extLst>
              <a:ext uri="{FF2B5EF4-FFF2-40B4-BE49-F238E27FC236}">
                <a16:creationId xmlns:a16="http://schemas.microsoft.com/office/drawing/2014/main" id="{1FA0835A-1431-4043-9224-104F69747623}"/>
              </a:ext>
            </a:extLst>
          </p:cNvPr>
          <p:cNvSpPr/>
          <p:nvPr/>
        </p:nvSpPr>
        <p:spPr>
          <a:xfrm>
            <a:off x="4047344" y="3237875"/>
            <a:ext cx="1484026" cy="1274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sp>
        <p:nvSpPr>
          <p:cNvPr id="7" name="Rectangle 6">
            <a:extLst>
              <a:ext uri="{FF2B5EF4-FFF2-40B4-BE49-F238E27FC236}">
                <a16:creationId xmlns:a16="http://schemas.microsoft.com/office/drawing/2014/main" id="{0729E853-3A00-4929-9B8A-CFC43401C4FA}"/>
              </a:ext>
            </a:extLst>
          </p:cNvPr>
          <p:cNvSpPr/>
          <p:nvPr/>
        </p:nvSpPr>
        <p:spPr>
          <a:xfrm>
            <a:off x="5908591" y="4077325"/>
            <a:ext cx="1061835" cy="97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handling</a:t>
            </a:r>
          </a:p>
        </p:txBody>
      </p:sp>
      <p:sp>
        <p:nvSpPr>
          <p:cNvPr id="8" name="Rectangle 7">
            <a:extLst>
              <a:ext uri="{FF2B5EF4-FFF2-40B4-BE49-F238E27FC236}">
                <a16:creationId xmlns:a16="http://schemas.microsoft.com/office/drawing/2014/main" id="{5C1D2A21-1BAE-4DBF-AD6D-29170D43F9A0}"/>
              </a:ext>
            </a:extLst>
          </p:cNvPr>
          <p:cNvSpPr/>
          <p:nvPr/>
        </p:nvSpPr>
        <p:spPr>
          <a:xfrm>
            <a:off x="8049718" y="2503357"/>
            <a:ext cx="2443397" cy="2353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descr="A picture containing indoor, sitting, microwave, coffee&#10;&#10;Description automatically generated">
            <a:extLst>
              <a:ext uri="{FF2B5EF4-FFF2-40B4-BE49-F238E27FC236}">
                <a16:creationId xmlns:a16="http://schemas.microsoft.com/office/drawing/2014/main" id="{AE41F58B-9B28-4D5A-B6B8-2C0282D26CA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36865" y="2472197"/>
            <a:ext cx="2038664" cy="2038664"/>
          </a:xfrm>
          <a:prstGeom prst="rect">
            <a:avLst/>
          </a:prstGeom>
        </p:spPr>
      </p:pic>
      <p:cxnSp>
        <p:nvCxnSpPr>
          <p:cNvPr id="13" name="Straight Arrow Connector 12">
            <a:extLst>
              <a:ext uri="{FF2B5EF4-FFF2-40B4-BE49-F238E27FC236}">
                <a16:creationId xmlns:a16="http://schemas.microsoft.com/office/drawing/2014/main" id="{AF82481A-BD42-4392-B9DB-5A5815EB00A1}"/>
              </a:ext>
            </a:extLst>
          </p:cNvPr>
          <p:cNvCxnSpPr/>
          <p:nvPr/>
        </p:nvCxnSpPr>
        <p:spPr>
          <a:xfrm flipV="1">
            <a:off x="6970426" y="3429000"/>
            <a:ext cx="2008682" cy="98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BD08A4-162A-4978-838E-A4EEF9F71FB0}"/>
              </a:ext>
            </a:extLst>
          </p:cNvPr>
          <p:cNvSpPr txBox="1"/>
          <p:nvPr/>
        </p:nvSpPr>
        <p:spPr>
          <a:xfrm>
            <a:off x="8049718" y="2068643"/>
            <a:ext cx="2038664" cy="369332"/>
          </a:xfrm>
          <a:prstGeom prst="rect">
            <a:avLst/>
          </a:prstGeom>
          <a:noFill/>
        </p:spPr>
        <p:txBody>
          <a:bodyPr wrap="square" rtlCol="0">
            <a:spAutoFit/>
          </a:bodyPr>
          <a:lstStyle/>
          <a:p>
            <a:r>
              <a:rPr lang="en-US" dirty="0"/>
              <a:t>Database</a:t>
            </a:r>
          </a:p>
        </p:txBody>
      </p:sp>
      <p:cxnSp>
        <p:nvCxnSpPr>
          <p:cNvPr id="17" name="Straight Arrow Connector 16">
            <a:extLst>
              <a:ext uri="{FF2B5EF4-FFF2-40B4-BE49-F238E27FC236}">
                <a16:creationId xmlns:a16="http://schemas.microsoft.com/office/drawing/2014/main" id="{D76919E5-0E16-4498-B145-B2DCE6B34C6F}"/>
              </a:ext>
            </a:extLst>
          </p:cNvPr>
          <p:cNvCxnSpPr/>
          <p:nvPr/>
        </p:nvCxnSpPr>
        <p:spPr>
          <a:xfrm>
            <a:off x="8784236" y="2437975"/>
            <a:ext cx="419725" cy="39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D6B70D-2C41-4461-8514-ECCA711B77CE}"/>
              </a:ext>
            </a:extLst>
          </p:cNvPr>
          <p:cNvSpPr txBox="1"/>
          <p:nvPr/>
        </p:nvSpPr>
        <p:spPr>
          <a:xfrm>
            <a:off x="8784236" y="5051685"/>
            <a:ext cx="1578964" cy="646331"/>
          </a:xfrm>
          <a:prstGeom prst="rect">
            <a:avLst/>
          </a:prstGeom>
          <a:noFill/>
        </p:spPr>
        <p:txBody>
          <a:bodyPr wrap="square" rtlCol="0">
            <a:spAutoFit/>
          </a:bodyPr>
          <a:lstStyle/>
          <a:p>
            <a:r>
              <a:rPr lang="en-US" dirty="0"/>
              <a:t>Secondary Storage</a:t>
            </a:r>
          </a:p>
        </p:txBody>
      </p:sp>
    </p:spTree>
    <p:extLst>
      <p:ext uri="{BB962C8B-B14F-4D97-AF65-F5344CB8AC3E}">
        <p14:creationId xmlns:p14="http://schemas.microsoft.com/office/powerpoint/2010/main" val="304531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B7A1FE-D172-4332-8AC0-EC0A1ED69D2F}"/>
              </a:ext>
            </a:extLst>
          </p:cNvPr>
          <p:cNvPicPr>
            <a:picLocks noChangeAspect="1"/>
          </p:cNvPicPr>
          <p:nvPr/>
        </p:nvPicPr>
        <p:blipFill>
          <a:blip r:embed="rId2"/>
          <a:stretch>
            <a:fillRect/>
          </a:stretch>
        </p:blipFill>
        <p:spPr>
          <a:xfrm>
            <a:off x="858130" y="182880"/>
            <a:ext cx="10564836" cy="5946457"/>
          </a:xfrm>
          <a:prstGeom prst="rect">
            <a:avLst/>
          </a:prstGeom>
        </p:spPr>
      </p:pic>
    </p:spTree>
    <p:extLst>
      <p:ext uri="{BB962C8B-B14F-4D97-AF65-F5344CB8AC3E}">
        <p14:creationId xmlns:p14="http://schemas.microsoft.com/office/powerpoint/2010/main" val="83275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58B5-AEAA-4429-B9CA-5DA49B007CAD}"/>
              </a:ext>
            </a:extLst>
          </p:cNvPr>
          <p:cNvSpPr>
            <a:spLocks noGrp="1"/>
          </p:cNvSpPr>
          <p:nvPr>
            <p:ph type="title"/>
          </p:nvPr>
        </p:nvSpPr>
        <p:spPr/>
        <p:txBody>
          <a:bodyPr/>
          <a:lstStyle/>
          <a:p>
            <a:r>
              <a:rPr lang="en-US" dirty="0"/>
              <a:t>IMPORTANCE OF DBMS</a:t>
            </a:r>
          </a:p>
        </p:txBody>
      </p:sp>
      <p:sp>
        <p:nvSpPr>
          <p:cNvPr id="3" name="Content Placeholder 2">
            <a:extLst>
              <a:ext uri="{FF2B5EF4-FFF2-40B4-BE49-F238E27FC236}">
                <a16:creationId xmlns:a16="http://schemas.microsoft.com/office/drawing/2014/main" id="{CDA4C9CE-2EE5-42E3-857A-55DBFBBE752A}"/>
              </a:ext>
            </a:extLst>
          </p:cNvPr>
          <p:cNvSpPr>
            <a:spLocks noGrp="1"/>
          </p:cNvSpPr>
          <p:nvPr>
            <p:ph idx="1"/>
          </p:nvPr>
        </p:nvSpPr>
        <p:spPr/>
        <p:txBody>
          <a:bodyPr>
            <a:normAutofit fontScale="92500"/>
          </a:bodyPr>
          <a:lstStyle/>
          <a:p>
            <a:pPr marL="457200" indent="-457200" algn="just">
              <a:buFont typeface="+mj-lt"/>
              <a:buAutoNum type="arabicPeriod"/>
            </a:pPr>
            <a:r>
              <a:rPr lang="en-US" dirty="0">
                <a:solidFill>
                  <a:srgbClr val="FF0000"/>
                </a:solidFill>
              </a:rPr>
              <a:t>MAINTAIN DATA REDUNDENCY</a:t>
            </a:r>
            <a:r>
              <a:rPr lang="en-US" dirty="0"/>
              <a:t>: in traditional file system , duplicate  data is created in many places because all the programs have their own files. This creates data redundancy which in turns waste labor and space . In DBMS all files are integrated in single database . The  whole data is stored at single place so there is no chance of duplicate data. For eg: library management system.</a:t>
            </a:r>
          </a:p>
          <a:p>
            <a:pPr marL="457200" indent="-457200" algn="just">
              <a:buFont typeface="+mj-lt"/>
              <a:buAutoNum type="arabicPeriod"/>
            </a:pPr>
            <a:r>
              <a:rPr lang="en-US" dirty="0">
                <a:solidFill>
                  <a:srgbClr val="FF0000"/>
                </a:solidFill>
              </a:rPr>
              <a:t>SHARING OF DATA:  </a:t>
            </a:r>
            <a:r>
              <a:rPr lang="en-US" dirty="0"/>
              <a:t>In DBMS , data can be shared in between authorized user of database. All the users have their own right to access the database up to a level. Database Administrator(DBA) has a complete access of database, he has an authority to create different users and  assign privileges to access the complete or part of database.</a:t>
            </a:r>
          </a:p>
          <a:p>
            <a:pPr marL="0" indent="0">
              <a:buNone/>
            </a:pPr>
            <a:endParaRPr lang="en-US" dirty="0"/>
          </a:p>
        </p:txBody>
      </p:sp>
    </p:spTree>
    <p:extLst>
      <p:ext uri="{BB962C8B-B14F-4D97-AF65-F5344CB8AC3E}">
        <p14:creationId xmlns:p14="http://schemas.microsoft.com/office/powerpoint/2010/main" val="362149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0F19-CCDE-4401-AB00-5DDF0285139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012C570-C9FA-4608-8673-DDFE0E676F59}"/>
              </a:ext>
            </a:extLst>
          </p:cNvPr>
          <p:cNvSpPr>
            <a:spLocks noGrp="1"/>
          </p:cNvSpPr>
          <p:nvPr>
            <p:ph idx="1"/>
          </p:nvPr>
        </p:nvSpPr>
        <p:spPr/>
        <p:txBody>
          <a:bodyPr>
            <a:normAutofit fontScale="92500" lnSpcReduction="10000"/>
          </a:bodyPr>
          <a:lstStyle/>
          <a:p>
            <a:pPr marL="0" indent="0" algn="just">
              <a:buNone/>
            </a:pPr>
            <a:r>
              <a:rPr lang="en-US" dirty="0">
                <a:solidFill>
                  <a:srgbClr val="FF0000"/>
                </a:solidFill>
              </a:rPr>
              <a:t>3. DATA CONSISTENCY: </a:t>
            </a:r>
            <a:r>
              <a:rPr lang="en-US" dirty="0"/>
              <a:t> DBMS controls data redundancy which in turn controls data inconsistency. Data consistency means if you want to update data in any file then all the files should not be updated again.</a:t>
            </a:r>
            <a:r>
              <a:rPr lang="en-US" dirty="0">
                <a:solidFill>
                  <a:srgbClr val="FF0000"/>
                </a:solidFill>
              </a:rPr>
              <a:t> As in DBMS, data is stored in a single database so that data become more consistent in comparison to file processing system. Also all the updated values are available to all the users immediately.</a:t>
            </a:r>
          </a:p>
          <a:p>
            <a:pPr marL="0" indent="0" algn="just">
              <a:buNone/>
            </a:pPr>
            <a:r>
              <a:rPr lang="en-US" dirty="0">
                <a:solidFill>
                  <a:srgbClr val="FF0000"/>
                </a:solidFill>
              </a:rPr>
              <a:t>4. DATA INTEGRITY: </a:t>
            </a:r>
            <a:r>
              <a:rPr lang="en-US" dirty="0"/>
              <a:t>unification of so many files into a single file . In DBMS data is stored in so many tables and these tables are linked to each other . Many users feed entries in these tables so it is important to maintain data items and association between data items .</a:t>
            </a:r>
            <a:r>
              <a:rPr lang="en-US" dirty="0">
                <a:solidFill>
                  <a:srgbClr val="FF0000"/>
                </a:solidFill>
              </a:rPr>
              <a:t>DBMS allows data integrity that makes it easy  to decrease data duplicity, data integrity reduces redundancy as well as data inconsistency.</a:t>
            </a:r>
            <a:endParaRPr lang="en-US" dirty="0"/>
          </a:p>
        </p:txBody>
      </p:sp>
    </p:spTree>
    <p:extLst>
      <p:ext uri="{BB962C8B-B14F-4D97-AF65-F5344CB8AC3E}">
        <p14:creationId xmlns:p14="http://schemas.microsoft.com/office/powerpoint/2010/main" val="107854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F1E6-3C2B-4CE6-9267-8CD4D68428F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6388904-4280-4044-95A6-25F1701CD529}"/>
              </a:ext>
            </a:extLst>
          </p:cNvPr>
          <p:cNvSpPr>
            <a:spLocks noGrp="1"/>
          </p:cNvSpPr>
          <p:nvPr>
            <p:ph idx="1"/>
          </p:nvPr>
        </p:nvSpPr>
        <p:spPr/>
        <p:txBody>
          <a:bodyPr>
            <a:normAutofit lnSpcReduction="10000"/>
          </a:bodyPr>
          <a:lstStyle/>
          <a:p>
            <a:pPr marL="0" indent="0" algn="just">
              <a:buNone/>
            </a:pPr>
            <a:r>
              <a:rPr lang="en-US" dirty="0">
                <a:solidFill>
                  <a:srgbClr val="FF0000"/>
                </a:solidFill>
              </a:rPr>
              <a:t>5. Search capability</a:t>
            </a:r>
            <a:r>
              <a:rPr lang="en-US" dirty="0"/>
              <a:t>: users of database may require to fetch data from the database. There are numerous queries user may ask about data, search speed should be fast to produce quick results. If user executes any query then it is required that he gets fastest result from the database. It is an objective of DBMS to maintain flexible search capability.</a:t>
            </a:r>
          </a:p>
          <a:p>
            <a:pPr marL="0" indent="0" algn="just">
              <a:buNone/>
            </a:pPr>
            <a:r>
              <a:rPr lang="en-US" dirty="0">
                <a:solidFill>
                  <a:srgbClr val="FF0000"/>
                </a:solidFill>
              </a:rPr>
              <a:t>6. Security</a:t>
            </a:r>
            <a:r>
              <a:rPr lang="en-US" dirty="0"/>
              <a:t>: data security meant to protect your precious data from unauthorized access . Data in database should be kept secure and safe to unauthorized modifications .Only authorized users should have grant to access the database . There is a username set for all users who access the database with password so that no other guy can access these information's . DBMS always keep database temper proof , secure and theft free.</a:t>
            </a:r>
          </a:p>
        </p:txBody>
      </p:sp>
    </p:spTree>
    <p:extLst>
      <p:ext uri="{BB962C8B-B14F-4D97-AF65-F5344CB8AC3E}">
        <p14:creationId xmlns:p14="http://schemas.microsoft.com/office/powerpoint/2010/main" val="92771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696E-B7AE-4D3C-94C9-00140C605E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A9ADF4-DCDC-43D9-BC95-F4CBB633094E}"/>
              </a:ext>
            </a:extLst>
          </p:cNvPr>
          <p:cNvSpPr>
            <a:spLocks noGrp="1"/>
          </p:cNvSpPr>
          <p:nvPr>
            <p:ph idx="1"/>
          </p:nvPr>
        </p:nvSpPr>
        <p:spPr/>
        <p:txBody>
          <a:bodyPr/>
          <a:lstStyle/>
          <a:p>
            <a:pPr marL="0" indent="0" algn="just">
              <a:buNone/>
            </a:pPr>
            <a:r>
              <a:rPr lang="en-US" dirty="0">
                <a:solidFill>
                  <a:srgbClr val="FF0000"/>
                </a:solidFill>
              </a:rPr>
              <a:t>7. Privacy</a:t>
            </a:r>
            <a:r>
              <a:rPr lang="en-US" dirty="0"/>
              <a:t>: means what extent a user can access data. It is predetermined by the DBA that who will access the data and up to what level he will be able to access it . Let say you have a Facebook page then you have a power to give rights to other users that who will be the promotor , editor and  admin.</a:t>
            </a:r>
          </a:p>
          <a:p>
            <a:pPr marL="0" indent="0" algn="just">
              <a:buNone/>
            </a:pPr>
            <a:r>
              <a:rPr lang="en-US" dirty="0">
                <a:solidFill>
                  <a:srgbClr val="FF0000"/>
                </a:solidFill>
              </a:rPr>
              <a:t>8. Simplicity : </a:t>
            </a:r>
            <a:r>
              <a:rPr lang="en-US" dirty="0"/>
              <a:t>means to represent overall logic view of data in a simple and clear manner .DBMS is very simple for the users who uses it. All the operations like insert , delete , create and update are very easy to implement.</a:t>
            </a:r>
          </a:p>
        </p:txBody>
      </p:sp>
    </p:spTree>
    <p:extLst>
      <p:ext uri="{BB962C8B-B14F-4D97-AF65-F5344CB8AC3E}">
        <p14:creationId xmlns:p14="http://schemas.microsoft.com/office/powerpoint/2010/main" val="343321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4116-20BC-499B-8401-75F346DC67F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B669E3D-72A1-4980-A982-A79CEBB03A56}"/>
              </a:ext>
            </a:extLst>
          </p:cNvPr>
          <p:cNvSpPr>
            <a:spLocks noGrp="1"/>
          </p:cNvSpPr>
          <p:nvPr>
            <p:ph idx="1"/>
          </p:nvPr>
        </p:nvSpPr>
        <p:spPr/>
        <p:txBody>
          <a:bodyPr/>
          <a:lstStyle/>
          <a:p>
            <a:pPr marL="0" indent="0" algn="just">
              <a:buNone/>
            </a:pPr>
            <a:r>
              <a:rPr lang="en-US" dirty="0">
                <a:solidFill>
                  <a:srgbClr val="FF0000"/>
                </a:solidFill>
              </a:rPr>
              <a:t>9. Backup and Recovery </a:t>
            </a:r>
            <a:r>
              <a:rPr lang="en-US" dirty="0"/>
              <a:t>: Data loss is a big problem for all the organizations . In traditional file system, user needs to backup database after regular interval of time that waste lots of resources and time . If volume is large then this process may take a very long time.</a:t>
            </a:r>
          </a:p>
          <a:p>
            <a:pPr marL="0" indent="0" algn="just">
              <a:buNone/>
            </a:pPr>
            <a:r>
              <a:rPr lang="en-US" dirty="0">
                <a:solidFill>
                  <a:srgbClr val="FF0000"/>
                </a:solidFill>
              </a:rPr>
              <a:t>10. Integrity constraint:</a:t>
            </a:r>
            <a:r>
              <a:rPr lang="en-US" dirty="0"/>
              <a:t> constraint  are used to store accurate data because there are many users who feed data in the database . Data stored in the database should always be correct and accurate. DBMS enforce these constraints on database.</a:t>
            </a:r>
          </a:p>
          <a:p>
            <a:pPr algn="just"/>
            <a:r>
              <a:rPr lang="en-US" dirty="0">
                <a:solidFill>
                  <a:srgbClr val="FF0000"/>
                </a:solidFill>
              </a:rPr>
              <a:t>For ex: </a:t>
            </a:r>
            <a:r>
              <a:rPr lang="en-US" dirty="0"/>
              <a:t>maximum marks obtained by student should not more than 100.</a:t>
            </a:r>
          </a:p>
        </p:txBody>
      </p:sp>
    </p:spTree>
    <p:extLst>
      <p:ext uri="{BB962C8B-B14F-4D97-AF65-F5344CB8AC3E}">
        <p14:creationId xmlns:p14="http://schemas.microsoft.com/office/powerpoint/2010/main" val="142101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A79F1-B183-41B8-8DEB-1BC15DF08791}"/>
              </a:ext>
            </a:extLst>
          </p:cNvPr>
          <p:cNvPicPr>
            <a:picLocks noChangeAspect="1"/>
          </p:cNvPicPr>
          <p:nvPr/>
        </p:nvPicPr>
        <p:blipFill>
          <a:blip r:embed="rId2"/>
          <a:stretch>
            <a:fillRect/>
          </a:stretch>
        </p:blipFill>
        <p:spPr>
          <a:xfrm>
            <a:off x="900332" y="576776"/>
            <a:ext cx="10424160" cy="5095362"/>
          </a:xfrm>
          <a:prstGeom prst="rect">
            <a:avLst/>
          </a:prstGeom>
        </p:spPr>
      </p:pic>
    </p:spTree>
    <p:extLst>
      <p:ext uri="{BB962C8B-B14F-4D97-AF65-F5344CB8AC3E}">
        <p14:creationId xmlns:p14="http://schemas.microsoft.com/office/powerpoint/2010/main" val="15703834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1289</TotalTime>
  <Words>724</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Dbms LECTURE 2ND </vt:lpstr>
      <vt:lpstr>What is file handling?</vt:lpstr>
      <vt:lpstr>PowerPoint Presentation</vt:lpstr>
      <vt:lpstr>IMPORTANCE OF 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SCHEMA Architecture of DBMS</vt:lpstr>
      <vt:lpstr>Three Schema Architecture of DBMS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LECTURE 2ND </dc:title>
  <dc:creator>parul madaan</dc:creator>
  <cp:lastModifiedBy>parul madaan</cp:lastModifiedBy>
  <cp:revision>7</cp:revision>
  <dcterms:created xsi:type="dcterms:W3CDTF">2020-07-12T09:37:14Z</dcterms:created>
  <dcterms:modified xsi:type="dcterms:W3CDTF">2020-07-13T07:06:43Z</dcterms:modified>
</cp:coreProperties>
</file>