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AD63-F6B7-45B7-9DA0-54D81CDE126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CAD3A-D89A-4D13-9DB6-9C00DDDF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1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C244-28E2-4046-9A46-77866E1062DE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EA10-F342-435B-A3F0-BC9285E651E1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7CA9-E841-4B6F-98BC-C780CDB640D6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CFEA-9CDD-4E32-9345-CA4D6D72A778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3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A57-5FAF-4F8B-A2D0-100F03098BE5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97A5-2D27-4EC2-8A79-82BE7E9F2C90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E843-582E-4A21-8762-B11C6A2BC65B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BAF9-D03B-43F3-8296-170BBFD130FC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1183-1405-49AF-9239-FF28C9DA7C8D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1F0C-9400-4F28-87CE-66B4373947CB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BA6A8B-D1DD-4E09-9F9D-CBAEC4706730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3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2E37-F099-4815-A140-ECB83916F490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21673B-2BBD-4691-8C7A-56D08780B5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4ucjoKqg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04ucjoKqg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416-D082-4C12-9BEB-92D3416B3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TABLES AND 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97D1-A651-456C-B8A9-0D80D7C53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BY:PARUL MADAN(AP)</a:t>
            </a:r>
          </a:p>
          <a:p>
            <a:r>
              <a:rPr lang="en-US" dirty="0"/>
              <a:t>CSE(GEU)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D309-6517-C5A5-819C-ED590F00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573CA-FCD8-7A1B-DA68-961B8C7590B0}"/>
              </a:ext>
            </a:extLst>
          </p:cNvPr>
          <p:cNvSpPr txBox="1"/>
          <p:nvPr/>
        </p:nvSpPr>
        <p:spPr>
          <a:xfrm>
            <a:off x="2417779" y="4430117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914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D2788-BE47-458D-88FB-AD12DC38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" y="526943"/>
            <a:ext cx="10786820" cy="5331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2D2A1-4D6F-7951-6E3C-480A90B5D39E}"/>
              </a:ext>
            </a:extLst>
          </p:cNvPr>
          <p:cNvSpPr txBox="1"/>
          <p:nvPr/>
        </p:nvSpPr>
        <p:spPr>
          <a:xfrm>
            <a:off x="196946" y="6007891"/>
            <a:ext cx="8356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7130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58646-2C9A-45BB-A2B0-D17D0594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4" y="387458"/>
            <a:ext cx="10988299" cy="5685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50019-ECC3-7565-9BBE-5BF6CA552B59}"/>
              </a:ext>
            </a:extLst>
          </p:cNvPr>
          <p:cNvSpPr txBox="1"/>
          <p:nvPr/>
        </p:nvSpPr>
        <p:spPr>
          <a:xfrm>
            <a:off x="163685" y="6073369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8254-0E7A-F179-8643-8FA0B672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9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73787-DF73-49BA-9C06-E69813A6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9" y="604434"/>
            <a:ext cx="10817817" cy="3880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E4CA8-51A3-898A-B318-4CA736D6D8F3}"/>
              </a:ext>
            </a:extLst>
          </p:cNvPr>
          <p:cNvSpPr txBox="1"/>
          <p:nvPr/>
        </p:nvSpPr>
        <p:spPr>
          <a:xfrm>
            <a:off x="267286" y="6211669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3A6F-0258-3C95-600B-9C1DDF31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515E2-752D-4C77-A681-9EB5F51B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2" y="495947"/>
            <a:ext cx="11747715" cy="4193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244803-84E9-6EE3-04DD-8B3E19FBE287}"/>
              </a:ext>
            </a:extLst>
          </p:cNvPr>
          <p:cNvSpPr txBox="1"/>
          <p:nvPr/>
        </p:nvSpPr>
        <p:spPr>
          <a:xfrm>
            <a:off x="222142" y="6038887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500D-1C21-85B5-D2C3-B0EAF8AF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EA4-D7E7-4D29-B0F0-E9AC76B2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06CF-7E70-42B7-B4D9-E47A6866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772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Keys:</a:t>
            </a:r>
            <a:r>
              <a:rPr lang="en-US" dirty="0"/>
              <a:t> It is the minimum number/set of attributes/columns that uniquely identify a row/tuple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5AA34F-1EAD-3A3E-AA48-6725D595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488B93-9689-4C38-ACB2-8880E88CD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92177"/>
              </p:ext>
            </p:extLst>
          </p:nvPr>
        </p:nvGraphicFramePr>
        <p:xfrm>
          <a:off x="1451578" y="2523505"/>
          <a:ext cx="9603276" cy="322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9">
                  <a:extLst>
                    <a:ext uri="{9D8B030D-6E8A-4147-A177-3AD203B41FA5}">
                      <a16:colId xmlns:a16="http://schemas.microsoft.com/office/drawing/2014/main" val="1267719079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3643559012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865868241"/>
                    </a:ext>
                  </a:extLst>
                </a:gridCol>
                <a:gridCol w="2400819">
                  <a:extLst>
                    <a:ext uri="{9D8B030D-6E8A-4147-A177-3AD203B41FA5}">
                      <a16:colId xmlns:a16="http://schemas.microsoft.com/office/drawing/2014/main" val="2649519313"/>
                    </a:ext>
                  </a:extLst>
                </a:gridCol>
              </a:tblGrid>
              <a:tr h="973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Customer_id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Cust_name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Cust_address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Cust_pin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74423"/>
                  </a:ext>
                </a:extLst>
              </a:tr>
              <a:tr h="5638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 CIVIL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63175"/>
                  </a:ext>
                </a:extLst>
              </a:tr>
              <a:tr h="5638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 CIVIL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15401"/>
                  </a:ext>
                </a:extLst>
              </a:tr>
              <a:tr h="5638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 DEHRADUN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248002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62240"/>
                  </a:ext>
                </a:extLst>
              </a:tr>
              <a:tr h="5638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 CIVIL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397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02F076-8C7F-2B3B-EE29-4F42C97E019D}"/>
              </a:ext>
            </a:extLst>
          </p:cNvPr>
          <p:cNvSpPr txBox="1"/>
          <p:nvPr/>
        </p:nvSpPr>
        <p:spPr>
          <a:xfrm>
            <a:off x="281353" y="6098894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215658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9392-37F4-4C8E-A4D4-B533B27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8793-B268-4C82-AFE3-FC65CBCC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CUSTOMER table ,customer_id can uniquely identify a row. Therefore cust_id can be a key of the relation.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customer_id, cust_name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it can identify a row uniquely ,but it is not a key because it is not a minimal set of attributes. So key must be minimal set of attributes to uniquely identify a row.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consider(cust_name,cust_address)it can identify a row uniquely and it can be a key because nether cust_name nor cust_address can individually identify row uniquely 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CBF94-697F-8FA7-B76C-8EA3EA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306E-B0CB-4045-A236-A520AF4807E7}"/>
              </a:ext>
            </a:extLst>
          </p:cNvPr>
          <p:cNvSpPr txBox="1"/>
          <p:nvPr/>
        </p:nvSpPr>
        <p:spPr>
          <a:xfrm>
            <a:off x="0" y="6053481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209545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2F42-7672-4B97-8845-9D5319FD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822D-E9C6-46ED-B814-EF508D7B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with only one attribute/column ex-CUST_ID is the simple key for the above relation.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 with two or more attributes ex(CUST_NAME,CUST_ADDRESS)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the attributes that uniquely identify each row.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{CUST_ID},{CUST_ID,CUST_NAME},{CUST_NAME,CUST_ADDRESS},{CUST_ADDRESS},{CUST_NAME,CUST_PIN},{CUST_ID,CUST_ADDRESS},{CUST_ID,CUST_PIN}{CUST_ID,CUST_NAME,CUST_ADDRESS},{CUST_ID,CUST_NAME,CUST_ADDRESS,CUST_PIN}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2302-BEBD-32CE-D67E-46BCAC50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0373B-452F-7CBA-BB3F-4B1B208EC384}"/>
              </a:ext>
            </a:extLst>
          </p:cNvPr>
          <p:cNvSpPr txBox="1"/>
          <p:nvPr/>
        </p:nvSpPr>
        <p:spPr>
          <a:xfrm>
            <a:off x="253218" y="6053481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26670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D87-C9D1-44C2-95A7-905F924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361-CA7B-426F-AD26-0492B095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CANDIDATE KEY</a:t>
            </a:r>
            <a:r>
              <a:rPr lang="en-US" dirty="0"/>
              <a:t>: minimal set of SUPERKEYS which cant not be further divided , and can uniquely identify each row</a:t>
            </a:r>
          </a:p>
          <a:p>
            <a:pPr marL="0" indent="0">
              <a:buNone/>
            </a:pPr>
            <a:r>
              <a:rPr lang="en-US" dirty="0"/>
              <a:t>Ex-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{CUST_ID}, },{CUST_NAME,CUST_ADDRESS}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CANDIDATE KEY that the DB-DESIGNER chooses to maintain uniqueness is called PRIMARY KEY.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RULES WHEN YOU CHOOSE A PRIMARY KEY: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SHOULD BE UNIQUE FOR EACH AND EVERY 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CAN NOT BE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ATMOST ONE PRIMARY KEY PER TABLE.</a:t>
            </a:r>
          </a:p>
          <a:p>
            <a:pPr marL="0" indent="0">
              <a:buNone/>
            </a:pPr>
            <a:r>
              <a:rPr lang="en-US" dirty="0"/>
              <a:t>For ex- create table employees(emp_id number(4) PRIMARY KEY)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94D2-0A20-F0C3-36D9-A5D643C9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95018-2275-26D6-DB0F-7A32479C5FDC}"/>
              </a:ext>
            </a:extLst>
          </p:cNvPr>
          <p:cNvSpPr txBox="1"/>
          <p:nvPr/>
        </p:nvSpPr>
        <p:spPr>
          <a:xfrm>
            <a:off x="147838" y="6053481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90840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0D06-1920-42B1-AECE-9A4D907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B9D9A-0BC4-45F4-8A93-01E10AB2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ALTERNATIVE KEYS</a:t>
            </a:r>
            <a:r>
              <a:rPr lang="en-US" dirty="0"/>
              <a:t>: only one candidate key is chosen to form a PRIMARY KEY, rest CANDIDATE KEYS are called as ALTERNATIVE KEY.</a:t>
            </a:r>
          </a:p>
          <a:p>
            <a:r>
              <a:rPr lang="en-US" dirty="0">
                <a:solidFill>
                  <a:srgbClr val="FF0000"/>
                </a:solidFill>
              </a:rPr>
              <a:t>FORIEGN KEYS: i</a:t>
            </a:r>
            <a:r>
              <a:rPr lang="en-US" dirty="0"/>
              <a:t>t is an attribute or group of attributes in a relational database that provides that provide a link between data in two tables. For ex-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9043-8C80-C45E-CCE5-129E2521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8586D6-A182-4254-8061-5C8C6DEAB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15534"/>
              </p:ext>
            </p:extLst>
          </p:nvPr>
        </p:nvGraphicFramePr>
        <p:xfrm>
          <a:off x="123986" y="3668500"/>
          <a:ext cx="5191932" cy="19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651">
                  <a:extLst>
                    <a:ext uri="{9D8B030D-6E8A-4147-A177-3AD203B41FA5}">
                      <a16:colId xmlns:a16="http://schemas.microsoft.com/office/drawing/2014/main" val="1113198493"/>
                    </a:ext>
                  </a:extLst>
                </a:gridCol>
                <a:gridCol w="1595034">
                  <a:extLst>
                    <a:ext uri="{9D8B030D-6E8A-4147-A177-3AD203B41FA5}">
                      <a16:colId xmlns:a16="http://schemas.microsoft.com/office/drawing/2014/main" val="4093181241"/>
                    </a:ext>
                  </a:extLst>
                </a:gridCol>
                <a:gridCol w="1007820">
                  <a:extLst>
                    <a:ext uri="{9D8B030D-6E8A-4147-A177-3AD203B41FA5}">
                      <a16:colId xmlns:a16="http://schemas.microsoft.com/office/drawing/2014/main" val="2288008039"/>
                    </a:ext>
                  </a:extLst>
                </a:gridCol>
                <a:gridCol w="1301427">
                  <a:extLst>
                    <a:ext uri="{9D8B030D-6E8A-4147-A177-3AD203B41FA5}">
                      <a16:colId xmlns:a16="http://schemas.microsoft.com/office/drawing/2014/main" val="178153344"/>
                    </a:ext>
                  </a:extLst>
                </a:gridCol>
              </a:tblGrid>
              <a:tr h="330518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90543"/>
                  </a:ext>
                </a:extLst>
              </a:tr>
              <a:tr h="438960">
                <a:tc>
                  <a:txBody>
                    <a:bodyPr/>
                    <a:lstStyle/>
                    <a:p>
                      <a:r>
                        <a:rPr lang="en-US" dirty="0"/>
                        <a:t>E101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9944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r>
                        <a:rPr lang="en-US" dirty="0"/>
                        <a:t>E102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9433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r>
                        <a:rPr lang="en-US" dirty="0"/>
                        <a:t>E103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4605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E104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4794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3BABF0-E8D1-4C26-962E-C4B818C28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03972"/>
              </p:ext>
            </p:extLst>
          </p:nvPr>
        </p:nvGraphicFramePr>
        <p:xfrm>
          <a:off x="5532894" y="3852686"/>
          <a:ext cx="53626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1004948094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2160536910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2300160680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342381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Location_id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DR.DEVESH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DEVESH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DR.IRFAN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052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8CD5F32-A6B7-4B39-A0BB-4C70B050C2A5}"/>
              </a:ext>
            </a:extLst>
          </p:cNvPr>
          <p:cNvSpPr txBox="1"/>
          <p:nvPr/>
        </p:nvSpPr>
        <p:spPr>
          <a:xfrm>
            <a:off x="110210" y="3022169"/>
            <a:ext cx="134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5DB40-2D51-49DA-8DC2-6D1D63C1A2D1}"/>
              </a:ext>
            </a:extLst>
          </p:cNvPr>
          <p:cNvSpPr txBox="1"/>
          <p:nvPr/>
        </p:nvSpPr>
        <p:spPr>
          <a:xfrm>
            <a:off x="6096000" y="5703376"/>
            <a:ext cx="250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5BBA6-972F-4A6F-BD98-C028538D2FFE}"/>
              </a:ext>
            </a:extLst>
          </p:cNvPr>
          <p:cNvSpPr txBox="1"/>
          <p:nvPr/>
        </p:nvSpPr>
        <p:spPr>
          <a:xfrm>
            <a:off x="3456122" y="5703376"/>
            <a:ext cx="207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A64F445-6FB0-43AE-9115-8EDBDF212107}"/>
              </a:ext>
            </a:extLst>
          </p:cNvPr>
          <p:cNvCxnSpPr/>
          <p:nvPr/>
        </p:nvCxnSpPr>
        <p:spPr>
          <a:xfrm>
            <a:off x="6096000" y="5336046"/>
            <a:ext cx="769749" cy="367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5E45422-732B-4498-811F-57BA2CA7BE20}"/>
              </a:ext>
            </a:extLst>
          </p:cNvPr>
          <p:cNvCxnSpPr/>
          <p:nvPr/>
        </p:nvCxnSpPr>
        <p:spPr>
          <a:xfrm rot="10800000" flipV="1">
            <a:off x="3952068" y="5336046"/>
            <a:ext cx="836908" cy="367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D8B99BF-7F08-4364-8728-D7059E935DA7}"/>
              </a:ext>
            </a:extLst>
          </p:cNvPr>
          <p:cNvCxnSpPr/>
          <p:nvPr/>
        </p:nvCxnSpPr>
        <p:spPr>
          <a:xfrm rot="16200000" flipH="1">
            <a:off x="890814" y="3530078"/>
            <a:ext cx="419133" cy="2169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7ED7A-761C-8F73-BB99-654F84AF596B}"/>
              </a:ext>
            </a:extLst>
          </p:cNvPr>
          <p:cNvSpPr txBox="1"/>
          <p:nvPr/>
        </p:nvSpPr>
        <p:spPr>
          <a:xfrm>
            <a:off x="-9378" y="6216831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203820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3FF2-637A-4ABA-B670-DEF9154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CONT..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F8D2-9F82-4A44-A01B-0CC9E164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28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CONSTRAINT ON FOREIGN KEY </a:t>
            </a:r>
            <a:r>
              <a:rPr lang="en-US" dirty="0"/>
              <a:t>: </a:t>
            </a:r>
          </a:p>
          <a:p>
            <a:r>
              <a:rPr lang="en-US" dirty="0"/>
              <a:t>VALUES OF FOREIGN KEY IN CHILD TABLE CAN BE DUPLICATE OR NULL BUT IT IS MENDATORY TO HAVE  VALUES WHICH LIES IN PARENT TABLE.</a:t>
            </a:r>
          </a:p>
          <a:p>
            <a:r>
              <a:rPr lang="en-US" dirty="0"/>
              <a:t>FOR EX- create table employee(constraint </a:t>
            </a:r>
            <a:r>
              <a:rPr lang="en-US" dirty="0" err="1"/>
              <a:t>dep_id_fk</a:t>
            </a:r>
            <a:r>
              <a:rPr lang="en-US" dirty="0"/>
              <a:t> foreign key (dep_id) references department(dep_id))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SELF REFERENTIAL FOREIGN KEYS:  </a:t>
            </a:r>
            <a:r>
              <a:rPr lang="en-US" dirty="0"/>
              <a:t>A foreign key is called self referential when an attribute or group of attributes in one table uniquely identifies a row and reference as foreign key in the same table. For ex-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02EF0D-3382-63EB-F0E6-35FD962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135D1-C6C2-4536-AA32-A6A8964EC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92919"/>
              </p:ext>
            </p:extLst>
          </p:nvPr>
        </p:nvGraphicFramePr>
        <p:xfrm>
          <a:off x="1451579" y="4570122"/>
          <a:ext cx="8128000" cy="152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021107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6878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55381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51111"/>
                    </a:ext>
                  </a:extLst>
                </a:gridCol>
              </a:tblGrid>
              <a:tr h="431198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44789"/>
                  </a:ext>
                </a:extLst>
              </a:tr>
              <a:tr h="311511">
                <a:tc>
                  <a:txBody>
                    <a:bodyPr/>
                    <a:lstStyle/>
                    <a:p>
                      <a:r>
                        <a:rPr lang="en-US" dirty="0"/>
                        <a:t>E101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36005"/>
                  </a:ext>
                </a:extLst>
              </a:tr>
              <a:tr h="311511">
                <a:tc>
                  <a:txBody>
                    <a:bodyPr/>
                    <a:lstStyle/>
                    <a:p>
                      <a:r>
                        <a:rPr lang="en-US" dirty="0"/>
                        <a:t>E102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06140"/>
                  </a:ext>
                </a:extLst>
              </a:tr>
              <a:tr h="311511">
                <a:tc>
                  <a:txBody>
                    <a:bodyPr/>
                    <a:lstStyle/>
                    <a:p>
                      <a:r>
                        <a:rPr lang="en-US" dirty="0"/>
                        <a:t>E103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DR.DEVESH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618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0AF425-576A-666C-73A2-25A4F0810BE2}"/>
              </a:ext>
            </a:extLst>
          </p:cNvPr>
          <p:cNvSpPr txBox="1"/>
          <p:nvPr/>
        </p:nvSpPr>
        <p:spPr>
          <a:xfrm>
            <a:off x="147838" y="6098600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63699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31DE-46E2-4F1B-9E5F-ABCCF92E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4C6F-A00C-4F8D-A71E-061BD4FD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REALTION</a:t>
            </a:r>
            <a:r>
              <a:rPr lang="en-US" sz="1600" dirty="0"/>
              <a:t>: </a:t>
            </a:r>
            <a:r>
              <a:rPr lang="en-US" dirty="0"/>
              <a:t>is nothing but it is a table consist of rows and columns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C1865-E8A7-ACB8-C524-80D0EDD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AB78A-86A3-46A6-8949-BD055E36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9" y="2838690"/>
            <a:ext cx="11099187" cy="3016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AE9B1-6D8D-E04B-8EE7-898C24163E85}"/>
              </a:ext>
            </a:extLst>
          </p:cNvPr>
          <p:cNvSpPr txBox="1"/>
          <p:nvPr/>
        </p:nvSpPr>
        <p:spPr>
          <a:xfrm>
            <a:off x="147838" y="6205682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382378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82C1-37C2-4216-9E7E-8C18DFB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9895-4D7D-4C67-BEFF-D2377490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ENTITY INTIGRITY CONSTRAINTS</a:t>
            </a:r>
            <a:r>
              <a:rPr lang="en-US" dirty="0"/>
              <a:t>:</a:t>
            </a:r>
          </a:p>
          <a:p>
            <a:pPr marL="1022350" indent="-46038"/>
            <a:r>
              <a:rPr lang="en-US" dirty="0"/>
              <a:t>every relation must have a primary key</a:t>
            </a:r>
          </a:p>
          <a:p>
            <a:pPr marL="1022350" indent="-46038"/>
            <a:r>
              <a:rPr lang="en-US" dirty="0"/>
              <a:t>every primary key has to be unique</a:t>
            </a:r>
          </a:p>
          <a:p>
            <a:pPr marL="1022350" indent="-46038"/>
            <a:r>
              <a:rPr lang="en-US" dirty="0"/>
              <a:t>a primary key should not be null</a:t>
            </a:r>
          </a:p>
          <a:p>
            <a:pPr marL="519113" indent="-457200"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REFERENTIAL INIGRITY CONSTRAINTS: </a:t>
            </a:r>
            <a:r>
              <a:rPr lang="en-US" dirty="0"/>
              <a:t>Referential integrity constraints corresponds to a foreign key concept and hence provide several constraints on inserting ,deleting , modifying content in the reference relation </a:t>
            </a:r>
          </a:p>
          <a:p>
            <a:pPr marL="61913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923BA-B4BF-3763-B8B8-EC9393E2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EE963-0A82-90C6-8517-E9DCD9F323E1}"/>
              </a:ext>
            </a:extLst>
          </p:cNvPr>
          <p:cNvSpPr txBox="1"/>
          <p:nvPr/>
        </p:nvSpPr>
        <p:spPr>
          <a:xfrm>
            <a:off x="351692" y="6053481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10912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5EE-D41F-48FC-B336-A78388CC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7FF-0292-449B-AC57-65E41DBD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Changes in referenced relation: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On insertion</a:t>
            </a:r>
            <a:r>
              <a:rPr lang="en-US" dirty="0"/>
              <a:t>: on inserting rows in child relation there will be no changes in parent relation but constraint is values should be same as your parent table.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On deletion </a:t>
            </a:r>
            <a:r>
              <a:rPr lang="en-US" dirty="0"/>
              <a:t>: you can not delete any information from parent table if child dependencies are there.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if you want to drop primary key you have to drop your foreign key first.</a:t>
            </a:r>
          </a:p>
          <a:p>
            <a:pPr marL="0" indent="0">
              <a:buNone/>
            </a:pPr>
            <a:r>
              <a:rPr lang="en-US" dirty="0"/>
              <a:t>Or you can use DROP PRIMARY KEY CASCADE . This will drop your primary from parent table  as well as foreign key from child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D26C-12A1-1C51-BA6D-771AEA76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1F958-9ADB-B1E5-EB36-177034AE0294}"/>
              </a:ext>
            </a:extLst>
          </p:cNvPr>
          <p:cNvSpPr txBox="1"/>
          <p:nvPr/>
        </p:nvSpPr>
        <p:spPr>
          <a:xfrm>
            <a:off x="295422" y="6211669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78291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13E0-E2C7-4A18-A04D-C2B00B7A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2CDA-6762-40FA-8A98-6D7A8406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DOMAIN CONSTRAINTS: allows only valid values to be enter in domain/attribute</a:t>
            </a:r>
          </a:p>
          <a:p>
            <a:pPr marL="0" indent="0">
              <a:buNone/>
            </a:pPr>
            <a:r>
              <a:rPr lang="en-US" dirty="0"/>
              <a:t>For ex-phone_no should be 10 digit length, salary&gt;12,000, emp_id must be in range of 101 to 1000 etc. For that we use check clause</a:t>
            </a:r>
          </a:p>
          <a:p>
            <a:pPr marL="0" indent="0">
              <a:buNone/>
            </a:pPr>
            <a:r>
              <a:rPr lang="en-US" dirty="0"/>
              <a:t>Create table Employee(emp_id number(4)check (emp_id between 101 and 1000),salary number(9,2) check( salary&gt;12000),f_name varchar2(15) check(f_name like ‘p%’) ,phone_no number(10) check (length(phone_no)==10),email NOT NULL)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779CF-4FFB-2E00-B1D2-B18F800F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211F2-8299-C766-6119-0C1357CC68E7}"/>
              </a:ext>
            </a:extLst>
          </p:cNvPr>
          <p:cNvSpPr txBox="1"/>
          <p:nvPr/>
        </p:nvSpPr>
        <p:spPr>
          <a:xfrm>
            <a:off x="323556" y="6211669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198929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9C9B-2AB4-444C-BB37-F72B8FFF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2BA9-3197-4507-8789-CCF16AF7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SYNTATIC CONSTRAINTS</a:t>
            </a:r>
            <a:r>
              <a:rPr lang="en-US" dirty="0"/>
              <a:t>: that check syntactic errors for ex-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EMPLOYEES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EMP_ID=10;</a:t>
            </a:r>
          </a:p>
          <a:p>
            <a:r>
              <a:rPr lang="en-US" dirty="0"/>
              <a:t>SEMANTIC CONSTRAINTS: that check semantic errors for ex-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FORM EMPLOYEES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EMP_ID</a:t>
            </a:r>
            <a:r>
              <a:rPr lang="en-US">
                <a:solidFill>
                  <a:srgbClr val="FF0000"/>
                </a:solidFill>
              </a:rPr>
              <a:t>=10;</a:t>
            </a:r>
            <a:r>
              <a:rPr lang="en-US" dirty="0"/>
              <a:t>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CE1E-08B1-8088-D955-4CB78B56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FCA66-4711-BE2B-98FD-E567F9098E75}"/>
              </a:ext>
            </a:extLst>
          </p:cNvPr>
          <p:cNvSpPr txBox="1"/>
          <p:nvPr/>
        </p:nvSpPr>
        <p:spPr>
          <a:xfrm>
            <a:off x="147838" y="6211669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24173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93C8-39B4-4C14-AD27-8F8C17CA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10397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2DB9-F64B-4D8E-A73E-3A83135D0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consist of heading and body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consist of fixed set of attributes A1,A2,A3….An such  that each attribute Ai corresponds to exactly one of the underlying domain D1,D2,D3…..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body consist of time varying type of tuples , where each tuples consist of a set of attribute –value pair (Ai-Vi).</a:t>
            </a:r>
          </a:p>
          <a:p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relation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of attributes in a relation.</a:t>
            </a:r>
          </a:p>
          <a:p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Cardinality of relation: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of instances or tuples.</a:t>
            </a:r>
          </a:p>
          <a:p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Tuples: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of rows</a:t>
            </a:r>
          </a:p>
          <a:p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representation of attributes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4E0C-BCF0-DCF4-0AB7-7C5CBE1F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02333-BE92-7781-E905-A88295E8350E}"/>
              </a:ext>
            </a:extLst>
          </p:cNvPr>
          <p:cNvSpPr txBox="1"/>
          <p:nvPr/>
        </p:nvSpPr>
        <p:spPr>
          <a:xfrm>
            <a:off x="147838" y="6053480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21998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8818A-1E35-4B90-98DB-59FA1D6D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1" y="1246489"/>
            <a:ext cx="11158778" cy="4880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9843C5-6A1C-02E2-0D6F-615253DAEE37}"/>
              </a:ext>
            </a:extLst>
          </p:cNvPr>
          <p:cNvSpPr txBox="1"/>
          <p:nvPr/>
        </p:nvSpPr>
        <p:spPr>
          <a:xfrm>
            <a:off x="124941" y="6127136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5260-6053-74F7-36B1-D8F4475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22C25957-4E3A-431D-994B-F0A62398C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4" y="403598"/>
            <a:ext cx="10600840" cy="5346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C55D7-6AA4-2DE3-C200-86440003653F}"/>
              </a:ext>
            </a:extLst>
          </p:cNvPr>
          <p:cNvSpPr txBox="1"/>
          <p:nvPr/>
        </p:nvSpPr>
        <p:spPr>
          <a:xfrm>
            <a:off x="590843" y="6131236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6CA2-B7EF-3B6D-F381-DD273A91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AD5F3-45E1-4B36-BC72-18658F7A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325464"/>
            <a:ext cx="11081288" cy="5424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D1163-27DE-B5AC-2A38-5A523597B92F}"/>
              </a:ext>
            </a:extLst>
          </p:cNvPr>
          <p:cNvSpPr txBox="1"/>
          <p:nvPr/>
        </p:nvSpPr>
        <p:spPr>
          <a:xfrm>
            <a:off x="154744" y="6209370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88A3-7E59-46E2-4985-27146F59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3BC64A-9D4C-4FC5-8692-8FCF2FD16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" y="402956"/>
            <a:ext cx="10817817" cy="5300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2623E-8050-A0DE-7DD3-05B2BBE36E10}"/>
              </a:ext>
            </a:extLst>
          </p:cNvPr>
          <p:cNvSpPr txBox="1"/>
          <p:nvPr/>
        </p:nvSpPr>
        <p:spPr>
          <a:xfrm>
            <a:off x="168812" y="6131878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9F39-82E1-4F74-0E8A-F5E2C372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39B0A-7F8A-46CE-8FDC-7085012A9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6" y="464949"/>
            <a:ext cx="10414861" cy="5017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3F68A-12F4-3102-A772-B46AF62C1433}"/>
              </a:ext>
            </a:extLst>
          </p:cNvPr>
          <p:cNvSpPr txBox="1"/>
          <p:nvPr/>
        </p:nvSpPr>
        <p:spPr>
          <a:xfrm>
            <a:off x="281354" y="6069885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3"/>
              </a:rPr>
              <a:t>https://youtu.be/V04ucjoKqgg</a:t>
            </a:r>
            <a:r>
              <a:rPr lang="en-US" dirty="0"/>
              <a:t> by Parul Madan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CE50-015A-575E-9400-2EA49363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C684-DC32-4410-B4AA-0C2A0358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4BC8-2999-446B-AB9A-5812CEF1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ENTITY IS A PERSON , PLACE , THING OR EVENT FOR WHICH DATA IS COLLECTED AND MAINTAINED</a:t>
            </a:r>
          </a:p>
          <a:p>
            <a:r>
              <a:rPr lang="en-US" dirty="0"/>
              <a:t>FOR EX-</a:t>
            </a:r>
          </a:p>
          <a:p>
            <a:r>
              <a:rPr lang="en-US" dirty="0"/>
              <a:t>PERSON: teacher, player , doctor</a:t>
            </a:r>
          </a:p>
          <a:p>
            <a:r>
              <a:rPr lang="en-US" dirty="0"/>
              <a:t>PLACE: country , city</a:t>
            </a:r>
          </a:p>
          <a:p>
            <a:r>
              <a:rPr lang="en-US" dirty="0"/>
              <a:t>OBJECT: vehicle , toy, furniture</a:t>
            </a:r>
          </a:p>
          <a:p>
            <a:r>
              <a:rPr lang="en-US" dirty="0"/>
              <a:t>EVENT: purchase , admission , registration</a:t>
            </a:r>
          </a:p>
          <a:p>
            <a:r>
              <a:rPr lang="en-US" dirty="0"/>
              <a:t>CONCEPT: account, programming</a:t>
            </a:r>
          </a:p>
          <a:p>
            <a:pPr marL="0" indent="0">
              <a:buNone/>
            </a:pPr>
            <a:r>
              <a:rPr lang="en-US" dirty="0"/>
              <a:t>AN ENTITY IS REPRESENTED BY RECTANGLE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58BED-B639-2C52-D1F0-5307132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673B-2BBD-4691-8C7A-56D08780B54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B998B-E4DC-47E7-BC53-313BADEB458A}"/>
              </a:ext>
            </a:extLst>
          </p:cNvPr>
          <p:cNvSpPr/>
          <p:nvPr/>
        </p:nvSpPr>
        <p:spPr>
          <a:xfrm>
            <a:off x="6096000" y="5004247"/>
            <a:ext cx="2412569" cy="342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55FD9-E758-532E-EE6E-1A742080D67B}"/>
              </a:ext>
            </a:extLst>
          </p:cNvPr>
          <p:cNvSpPr txBox="1"/>
          <p:nvPr/>
        </p:nvSpPr>
        <p:spPr>
          <a:xfrm>
            <a:off x="147838" y="6211669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 </a:t>
            </a:r>
          </a:p>
          <a:p>
            <a:r>
              <a:rPr lang="en-US" dirty="0">
                <a:hlinkClick r:id="rId2"/>
              </a:rPr>
              <a:t>https://youtu.be/V04ucjoKqgg</a:t>
            </a:r>
            <a:r>
              <a:rPr lang="en-US" dirty="0"/>
              <a:t> by Parul Madan</a:t>
            </a:r>
          </a:p>
        </p:txBody>
      </p:sp>
    </p:spTree>
    <p:extLst>
      <p:ext uri="{BB962C8B-B14F-4D97-AF65-F5344CB8AC3E}">
        <p14:creationId xmlns:p14="http://schemas.microsoft.com/office/powerpoint/2010/main" val="625423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8884</TotalTime>
  <Words>1476</Words>
  <Application>Microsoft Office PowerPoint</Application>
  <PresentationFormat>Widescreen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Gallery</vt:lpstr>
      <vt:lpstr>TABLES AND KEYS</vt:lpstr>
      <vt:lpstr>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CONT..</vt:lpstr>
      <vt:lpstr>PowerPoint Presentation</vt:lpstr>
      <vt:lpstr>PowerPoint Presentation</vt:lpstr>
      <vt:lpstr>PowerPoint Presentation</vt:lpstr>
      <vt:lpstr>PowerPoint Presentation</vt:lpstr>
      <vt:lpstr>KEYS</vt:lpstr>
      <vt:lpstr>PowerPoint Presentation</vt:lpstr>
      <vt:lpstr>TYPES OF KEYS</vt:lpstr>
      <vt:lpstr>KEYS CONT…</vt:lpstr>
      <vt:lpstr>KEYS CONT…</vt:lpstr>
      <vt:lpstr>KEYS CONT.. </vt:lpstr>
      <vt:lpstr>INTRIGRITY CONSTRAINTS</vt:lpstr>
      <vt:lpstr>Constraints cont..</vt:lpstr>
      <vt:lpstr>Constraints cont..</vt:lpstr>
      <vt:lpstr>Constraint 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 AND KEYS</dc:title>
  <dc:creator>parul madaan</dc:creator>
  <cp:lastModifiedBy>Ms. Parul Madan</cp:lastModifiedBy>
  <cp:revision>22</cp:revision>
  <dcterms:created xsi:type="dcterms:W3CDTF">2020-07-26T15:39:20Z</dcterms:created>
  <dcterms:modified xsi:type="dcterms:W3CDTF">2022-08-31T08:57:25Z</dcterms:modified>
</cp:coreProperties>
</file>