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 id="264" r:id="rId10"/>
    <p:sldId id="279" r:id="rId11"/>
    <p:sldId id="265" r:id="rId12"/>
    <p:sldId id="266" r:id="rId13"/>
    <p:sldId id="280" r:id="rId14"/>
    <p:sldId id="282" r:id="rId15"/>
    <p:sldId id="267" r:id="rId16"/>
    <p:sldId id="281" r:id="rId17"/>
    <p:sldId id="268" r:id="rId18"/>
    <p:sldId id="269" r:id="rId19"/>
    <p:sldId id="270" r:id="rId20"/>
    <p:sldId id="271" r:id="rId21"/>
    <p:sldId id="272" r:id="rId22"/>
    <p:sldId id="273" r:id="rId23"/>
    <p:sldId id="274" r:id="rId24"/>
    <p:sldId id="275" r:id="rId25"/>
    <p:sldId id="276"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7BA3-7E7F-4F31-A9A4-28028922AF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D7E45E-3123-42C0-8ECF-D93A0B2CDE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96EB54C-E53F-4D3B-9726-7EB557EC6975}"/>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43B074CD-A7AA-45BC-AE3D-DDF222B2E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D6389-B006-4EF5-B966-26B899B98826}"/>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231945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5E169-A29C-4DEC-9453-BD9BD06C0D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630A90-76B1-4C63-B850-52E13F0EC4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25EE6-60A9-44DC-AA23-48C05A85BD88}"/>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6EDE743F-FF0F-43F2-8F56-9A375DC71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8F8FF6-A6AF-4CCA-BE4E-99C1F24017E5}"/>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158717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612E2-0C65-44FE-A8FC-A484F4AA57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A8E62E-ADC5-47E1-BCE1-86535DDFF1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8B31D0-A2C2-42DF-A1E1-A455E0C36684}"/>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28BC8E3C-2B5C-4E75-AD64-C56EBFAC7E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710B0-D13B-44DE-A5AE-B1257F7EE15C}"/>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207368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E4D06-3DC9-4DF5-9B48-A89F6E2AC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6A0991-E370-4FAC-A054-349492F983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9AC7C4-9B9A-44C6-9C4B-0C823D874EFE}"/>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3BF85504-F191-48F5-ACF4-72BB2AB39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58B31-D3BB-4CAC-A771-9937C9A81009}"/>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106964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2D46-B329-4047-BC08-938E383201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CB6B86-EBC7-4506-B379-36D428222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666D9A-B6CC-4FE3-9644-9E4C33570060}"/>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C7747685-7FC3-4AB1-9144-23F62F15B2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0565AE-B324-42DF-BC35-F36D3BBF822F}"/>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290744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B331-E2E9-4D31-AE83-14CE9E40A1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A66AC7-0910-4F62-9C77-00F4376B0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E3E1C2-A1B2-44C8-A62A-D71CF7813B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0C9098-F1B1-4C88-A549-17D63B892587}"/>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6" name="Footer Placeholder 5">
            <a:extLst>
              <a:ext uri="{FF2B5EF4-FFF2-40B4-BE49-F238E27FC236}">
                <a16:creationId xmlns:a16="http://schemas.microsoft.com/office/drawing/2014/main" id="{C81EBCDE-4091-4713-BA55-DBAA6F5264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C69DD4-898B-439A-9DA2-10047ADACEA2}"/>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370068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1D25-B511-4E98-A1FD-DF67D225FA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180B91-52C8-4E72-A81E-5EB70ED51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98CD89-14C1-4D7C-B738-8911B72602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07CE3A-B70C-42AF-866A-A31A0A6B61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514BE-BD61-4E11-8B7B-71EA78BA96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AF4270-9BBD-4D5C-8299-2701F28F669A}"/>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8" name="Footer Placeholder 7">
            <a:extLst>
              <a:ext uri="{FF2B5EF4-FFF2-40B4-BE49-F238E27FC236}">
                <a16:creationId xmlns:a16="http://schemas.microsoft.com/office/drawing/2014/main" id="{E41257FB-B873-47DC-A639-51E2A515CD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30E3B8-27EF-4FB0-9FE4-CB7047EB5836}"/>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322152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EB35-FF97-4B01-B538-209618C1D8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456EB-B817-41F5-8C2B-BB6C185AE9E1}"/>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4" name="Footer Placeholder 3">
            <a:extLst>
              <a:ext uri="{FF2B5EF4-FFF2-40B4-BE49-F238E27FC236}">
                <a16:creationId xmlns:a16="http://schemas.microsoft.com/office/drawing/2014/main" id="{DCB02904-4F72-4DD5-9CC6-F73ABC9F18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116C2C-11F2-4079-B6DC-40F1CF95FDE5}"/>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402580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B53EF-5C0F-4B7E-A891-CC3449E6B697}"/>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3" name="Footer Placeholder 2">
            <a:extLst>
              <a:ext uri="{FF2B5EF4-FFF2-40B4-BE49-F238E27FC236}">
                <a16:creationId xmlns:a16="http://schemas.microsoft.com/office/drawing/2014/main" id="{626AD3AD-FE7C-43EC-9A42-13E3FE402B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B5A0420-C6B5-410E-8A4E-D5E5DA83BE6C}"/>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218391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85F31-E97C-4308-8754-1652847193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308FC2-25A9-4E3A-BDBF-E2C6913EAB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71CFAD-E314-4B27-83B1-CFCBFFB2A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BC277-6529-4F76-BADC-CF8CA29D3442}"/>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6" name="Footer Placeholder 5">
            <a:extLst>
              <a:ext uri="{FF2B5EF4-FFF2-40B4-BE49-F238E27FC236}">
                <a16:creationId xmlns:a16="http://schemas.microsoft.com/office/drawing/2014/main" id="{581D0E96-00AF-49C1-9DB1-4414D563D2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96DEB7-2CBB-4E25-95F5-653298A07E8E}"/>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381345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E590-C731-4174-BD5C-1C762A567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E4DAB8-3D0F-48CA-8807-78EACA4FA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9912D7-DE02-4546-8B10-93A53A178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77E6F5-3E13-447A-8446-04B5BA528B8F}"/>
              </a:ext>
            </a:extLst>
          </p:cNvPr>
          <p:cNvSpPr>
            <a:spLocks noGrp="1"/>
          </p:cNvSpPr>
          <p:nvPr>
            <p:ph type="dt" sz="half" idx="10"/>
          </p:nvPr>
        </p:nvSpPr>
        <p:spPr/>
        <p:txBody>
          <a:bodyPr/>
          <a:lstStyle/>
          <a:p>
            <a:fld id="{42C84041-8F19-4C4B-9832-4948624CA812}" type="datetimeFigureOut">
              <a:rPr lang="en-IN" smtClean="0"/>
              <a:t>28-08-2024</a:t>
            </a:fld>
            <a:endParaRPr lang="en-IN"/>
          </a:p>
        </p:txBody>
      </p:sp>
      <p:sp>
        <p:nvSpPr>
          <p:cNvPr id="6" name="Footer Placeholder 5">
            <a:extLst>
              <a:ext uri="{FF2B5EF4-FFF2-40B4-BE49-F238E27FC236}">
                <a16:creationId xmlns:a16="http://schemas.microsoft.com/office/drawing/2014/main" id="{28A6BAEC-D750-4FCA-9224-F7451F69F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A54D30-0201-4F49-A5EF-72AF6B252EC3}"/>
              </a:ext>
            </a:extLst>
          </p:cNvPr>
          <p:cNvSpPr>
            <a:spLocks noGrp="1"/>
          </p:cNvSpPr>
          <p:nvPr>
            <p:ph type="sldNum" sz="quarter" idx="12"/>
          </p:nvPr>
        </p:nvSpPr>
        <p:spPr/>
        <p:txBody>
          <a:bodyPr/>
          <a:lstStyle/>
          <a:p>
            <a:fld id="{C56B2AF1-F3F3-40FC-BA10-22DB095D7B18}" type="slidenum">
              <a:rPr lang="en-IN" smtClean="0"/>
              <a:t>‹#›</a:t>
            </a:fld>
            <a:endParaRPr lang="en-IN"/>
          </a:p>
        </p:txBody>
      </p:sp>
    </p:spTree>
    <p:extLst>
      <p:ext uri="{BB962C8B-B14F-4D97-AF65-F5344CB8AC3E}">
        <p14:creationId xmlns:p14="http://schemas.microsoft.com/office/powerpoint/2010/main" val="37789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13AB7E-F73F-44E0-82F5-0B03C22BD1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C0D438-347A-4193-BE28-FC29B29232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BC5710-13A2-44D9-9AC8-1591B6A548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84041-8F19-4C4B-9832-4948624CA812}" type="datetimeFigureOut">
              <a:rPr lang="en-IN" smtClean="0"/>
              <a:t>28-08-2024</a:t>
            </a:fld>
            <a:endParaRPr lang="en-IN"/>
          </a:p>
        </p:txBody>
      </p:sp>
      <p:sp>
        <p:nvSpPr>
          <p:cNvPr id="5" name="Footer Placeholder 4">
            <a:extLst>
              <a:ext uri="{FF2B5EF4-FFF2-40B4-BE49-F238E27FC236}">
                <a16:creationId xmlns:a16="http://schemas.microsoft.com/office/drawing/2014/main" id="{1C357CA9-7A99-4E35-9735-ED6A177085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9FFEA6-6EF7-407A-9F66-9ED5D2174D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B2AF1-F3F3-40FC-BA10-22DB095D7B18}" type="slidenum">
              <a:rPr lang="en-IN" smtClean="0"/>
              <a:t>‹#›</a:t>
            </a:fld>
            <a:endParaRPr lang="en-IN"/>
          </a:p>
        </p:txBody>
      </p:sp>
    </p:spTree>
    <p:extLst>
      <p:ext uri="{BB962C8B-B14F-4D97-AF65-F5344CB8AC3E}">
        <p14:creationId xmlns:p14="http://schemas.microsoft.com/office/powerpoint/2010/main" val="257739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python-introduction-matplotlib/" TargetMode="External"/><Relationship Id="rId2" Type="http://schemas.openxmlformats.org/officeDocument/2006/relationships/hyperlink" Target="https://www.geeksforgeeks.org/pandas-tutorial/" TargetMode="External"/><Relationship Id="rId1" Type="http://schemas.openxmlformats.org/officeDocument/2006/relationships/slideLayout" Target="../slideLayouts/slideLayout2.xml"/><Relationship Id="rId5" Type="http://schemas.openxmlformats.org/officeDocument/2006/relationships/hyperlink" Target="https://www.geeksforgeeks.org/getting-started-with-plotly-python/" TargetMode="External"/><Relationship Id="rId4" Type="http://schemas.openxmlformats.org/officeDocument/2006/relationships/hyperlink" Target="https://www.geeksforgeeks.org/data-visualization-with-python-seaborn/"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dplyr-package-in-r-programming/" TargetMode="External"/><Relationship Id="rId2" Type="http://schemas.openxmlformats.org/officeDocument/2006/relationships/hyperlink" Target="https://www.geeksforgeeks.org/data-visualization-with-r-and-ggplot2/" TargetMode="External"/><Relationship Id="rId1" Type="http://schemas.openxmlformats.org/officeDocument/2006/relationships/slideLayout" Target="../slideLayouts/slideLayout2.xml"/><Relationship Id="rId4" Type="http://schemas.openxmlformats.org/officeDocument/2006/relationships/hyperlink" Target="https://www.geeksforgeeks.org/tidyr-package-in-r-programming/"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machine-learning-outlier/"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geeksforgeeks.org/univariate-bivariate-and-multivariate-data-and-its-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E000-52B4-4E33-854B-47FB2AD50920}"/>
              </a:ext>
            </a:extLst>
          </p:cNvPr>
          <p:cNvSpPr>
            <a:spLocks noGrp="1"/>
          </p:cNvSpPr>
          <p:nvPr>
            <p:ph type="ctrTitle"/>
          </p:nvPr>
        </p:nvSpPr>
        <p:spPr>
          <a:xfrm>
            <a:off x="1523999" y="1122363"/>
            <a:ext cx="9329057" cy="2387600"/>
          </a:xfrm>
        </p:spPr>
        <p:txBody>
          <a:bodyPr/>
          <a:lstStyle/>
          <a:p>
            <a:r>
              <a:rPr lang="en-GB" b="1" dirty="0"/>
              <a:t>EXPLORATORY DATA ANALYSIS (EDA)</a:t>
            </a:r>
            <a:endParaRPr lang="en-IN" b="1" dirty="0"/>
          </a:p>
        </p:txBody>
      </p:sp>
    </p:spTree>
    <p:extLst>
      <p:ext uri="{BB962C8B-B14F-4D97-AF65-F5344CB8AC3E}">
        <p14:creationId xmlns:p14="http://schemas.microsoft.com/office/powerpoint/2010/main" val="143120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1305-5231-4FE5-B23B-DC64B9662439}"/>
              </a:ext>
            </a:extLst>
          </p:cNvPr>
          <p:cNvSpPr>
            <a:spLocks noGrp="1"/>
          </p:cNvSpPr>
          <p:nvPr>
            <p:ph type="title"/>
          </p:nvPr>
        </p:nvSpPr>
        <p:spPr>
          <a:xfrm>
            <a:off x="348343" y="250371"/>
            <a:ext cx="11005457" cy="620486"/>
          </a:xfrm>
        </p:spPr>
        <p:txBody>
          <a:bodyPr>
            <a:normAutofit fontScale="90000"/>
          </a:bodyPr>
          <a:lstStyle/>
          <a:p>
            <a:r>
              <a:rPr lang="en-GB" dirty="0"/>
              <a:t>Example…</a:t>
            </a:r>
            <a:endParaRPr lang="en-IN" dirty="0"/>
          </a:p>
        </p:txBody>
      </p:sp>
      <p:pic>
        <p:nvPicPr>
          <p:cNvPr id="4" name="Picture 3">
            <a:extLst>
              <a:ext uri="{FF2B5EF4-FFF2-40B4-BE49-F238E27FC236}">
                <a16:creationId xmlns:a16="http://schemas.microsoft.com/office/drawing/2014/main" id="{CA2B4D32-B99B-44D5-87DC-58E9F442564E}"/>
              </a:ext>
            </a:extLst>
          </p:cNvPr>
          <p:cNvPicPr>
            <a:picLocks noChangeAspect="1"/>
          </p:cNvPicPr>
          <p:nvPr/>
        </p:nvPicPr>
        <p:blipFill>
          <a:blip r:embed="rId2"/>
          <a:stretch>
            <a:fillRect/>
          </a:stretch>
        </p:blipFill>
        <p:spPr>
          <a:xfrm>
            <a:off x="9201312" y="387854"/>
            <a:ext cx="2904984" cy="2934526"/>
          </a:xfrm>
          <a:prstGeom prst="rect">
            <a:avLst/>
          </a:prstGeom>
        </p:spPr>
      </p:pic>
      <p:pic>
        <p:nvPicPr>
          <p:cNvPr id="5" name="Picture 4">
            <a:extLst>
              <a:ext uri="{FF2B5EF4-FFF2-40B4-BE49-F238E27FC236}">
                <a16:creationId xmlns:a16="http://schemas.microsoft.com/office/drawing/2014/main" id="{A059CF41-03D7-465D-AA61-D35BE9B96658}"/>
              </a:ext>
            </a:extLst>
          </p:cNvPr>
          <p:cNvPicPr>
            <a:picLocks noChangeAspect="1"/>
          </p:cNvPicPr>
          <p:nvPr/>
        </p:nvPicPr>
        <p:blipFill>
          <a:blip r:embed="rId3"/>
          <a:stretch>
            <a:fillRect/>
          </a:stretch>
        </p:blipFill>
        <p:spPr>
          <a:xfrm>
            <a:off x="6354314" y="397381"/>
            <a:ext cx="2846998" cy="2924999"/>
          </a:xfrm>
          <a:prstGeom prst="rect">
            <a:avLst/>
          </a:prstGeom>
        </p:spPr>
      </p:pic>
      <p:pic>
        <p:nvPicPr>
          <p:cNvPr id="7" name="Picture 6">
            <a:extLst>
              <a:ext uri="{FF2B5EF4-FFF2-40B4-BE49-F238E27FC236}">
                <a16:creationId xmlns:a16="http://schemas.microsoft.com/office/drawing/2014/main" id="{2A72617D-A342-4C67-84B8-C125F1F67CCE}"/>
              </a:ext>
            </a:extLst>
          </p:cNvPr>
          <p:cNvPicPr>
            <a:picLocks noChangeAspect="1"/>
          </p:cNvPicPr>
          <p:nvPr/>
        </p:nvPicPr>
        <p:blipFill>
          <a:blip r:embed="rId4"/>
          <a:stretch>
            <a:fillRect/>
          </a:stretch>
        </p:blipFill>
        <p:spPr>
          <a:xfrm>
            <a:off x="6589527" y="3723174"/>
            <a:ext cx="5602473" cy="3134826"/>
          </a:xfrm>
          <a:prstGeom prst="rect">
            <a:avLst/>
          </a:prstGeom>
        </p:spPr>
      </p:pic>
      <p:pic>
        <p:nvPicPr>
          <p:cNvPr id="3" name="Picture 2">
            <a:extLst>
              <a:ext uri="{FF2B5EF4-FFF2-40B4-BE49-F238E27FC236}">
                <a16:creationId xmlns:a16="http://schemas.microsoft.com/office/drawing/2014/main" id="{01C0CFA0-EFC4-4FA5-8851-A2EA94CFF485}"/>
              </a:ext>
            </a:extLst>
          </p:cNvPr>
          <p:cNvPicPr>
            <a:picLocks noChangeAspect="1"/>
          </p:cNvPicPr>
          <p:nvPr/>
        </p:nvPicPr>
        <p:blipFill>
          <a:blip r:embed="rId5"/>
          <a:stretch>
            <a:fillRect/>
          </a:stretch>
        </p:blipFill>
        <p:spPr>
          <a:xfrm>
            <a:off x="85704" y="870857"/>
            <a:ext cx="6184467" cy="5671658"/>
          </a:xfrm>
          <a:prstGeom prst="rect">
            <a:avLst/>
          </a:prstGeom>
        </p:spPr>
      </p:pic>
    </p:spTree>
    <p:extLst>
      <p:ext uri="{BB962C8B-B14F-4D97-AF65-F5344CB8AC3E}">
        <p14:creationId xmlns:p14="http://schemas.microsoft.com/office/powerpoint/2010/main" val="1747278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05B0-47FF-44C8-B062-066FF3DDA947}"/>
              </a:ext>
            </a:extLst>
          </p:cNvPr>
          <p:cNvSpPr>
            <a:spLocks noGrp="1"/>
          </p:cNvSpPr>
          <p:nvPr>
            <p:ph type="title"/>
          </p:nvPr>
        </p:nvSpPr>
        <p:spPr>
          <a:xfrm>
            <a:off x="838200" y="185058"/>
            <a:ext cx="10515600" cy="696686"/>
          </a:xfrm>
        </p:spPr>
        <p:txBody>
          <a:bodyPr>
            <a:normAutofit/>
          </a:bodyPr>
          <a:lstStyle/>
          <a:p>
            <a:r>
              <a:rPr lang="en-IN" b="1" dirty="0"/>
              <a:t>2. Bivariate Analysis</a:t>
            </a:r>
            <a:endParaRPr lang="en-IN" dirty="0"/>
          </a:p>
        </p:txBody>
      </p:sp>
      <p:sp>
        <p:nvSpPr>
          <p:cNvPr id="3" name="Content Placeholder 2">
            <a:extLst>
              <a:ext uri="{FF2B5EF4-FFF2-40B4-BE49-F238E27FC236}">
                <a16:creationId xmlns:a16="http://schemas.microsoft.com/office/drawing/2014/main" id="{7618E25B-B6BC-40C3-83CE-11F763794EBF}"/>
              </a:ext>
            </a:extLst>
          </p:cNvPr>
          <p:cNvSpPr>
            <a:spLocks noGrp="1"/>
          </p:cNvSpPr>
          <p:nvPr>
            <p:ph idx="1"/>
          </p:nvPr>
        </p:nvSpPr>
        <p:spPr>
          <a:xfrm>
            <a:off x="838199" y="957944"/>
            <a:ext cx="11103429" cy="5714999"/>
          </a:xfrm>
        </p:spPr>
        <p:txBody>
          <a:bodyPr>
            <a:normAutofit fontScale="92500" lnSpcReduction="10000"/>
          </a:bodyPr>
          <a:lstStyle/>
          <a:p>
            <a:pPr marL="0" indent="0" algn="just" fontAlgn="base">
              <a:buNone/>
            </a:pPr>
            <a:r>
              <a:rPr lang="en-GB" dirty="0"/>
              <a:t>Bivariate evaluation involves exploring the connection between variables. It enables find associations, correlations, and dependencies between pairs of variables. Bivariate analysis examines the relationship between two variables. Some key techniques used in bivariate analysis:</a:t>
            </a:r>
          </a:p>
          <a:p>
            <a:pPr algn="just" fontAlgn="base"/>
            <a:r>
              <a:rPr lang="en-GB" b="1" dirty="0"/>
              <a:t>Scatter Plots: </a:t>
            </a:r>
            <a:r>
              <a:rPr lang="en-GB" dirty="0"/>
              <a:t>These are one of the most common tools used in bivariate analysis. A scatter plot helps visualize the relationship between two continuous variables.</a:t>
            </a:r>
          </a:p>
          <a:p>
            <a:pPr algn="just" fontAlgn="base"/>
            <a:r>
              <a:rPr lang="en-GB" b="1" dirty="0"/>
              <a:t>Correlation Coefficient</a:t>
            </a:r>
            <a:r>
              <a:rPr lang="en-GB" dirty="0"/>
              <a:t>: This statistical measure (often Pearson’s correlation coefficient for linear relationships) quantifies the degree to which two variables are related.</a:t>
            </a:r>
          </a:p>
          <a:p>
            <a:pPr algn="just" fontAlgn="base"/>
            <a:r>
              <a:rPr lang="en-GB" b="1" dirty="0"/>
              <a:t>Cross-tabulation</a:t>
            </a:r>
            <a:r>
              <a:rPr lang="en-GB" dirty="0"/>
              <a:t>: Also known as contingency tables, cross-tabulation is used to analyse the relationship between two categorical variables. It shows the frequency distribution of categories of one variable in rows and the other in columns, which helps in understanding the relationship between the two variables.</a:t>
            </a:r>
          </a:p>
          <a:p>
            <a:pPr algn="just"/>
            <a:endParaRPr lang="en-IN" dirty="0"/>
          </a:p>
        </p:txBody>
      </p:sp>
    </p:spTree>
    <p:extLst>
      <p:ext uri="{BB962C8B-B14F-4D97-AF65-F5344CB8AC3E}">
        <p14:creationId xmlns:p14="http://schemas.microsoft.com/office/powerpoint/2010/main" val="14196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E09F2-AB68-4975-BDFE-E998BEC5FFC0}"/>
              </a:ext>
            </a:extLst>
          </p:cNvPr>
          <p:cNvSpPr>
            <a:spLocks noGrp="1"/>
          </p:cNvSpPr>
          <p:nvPr>
            <p:ph type="title"/>
          </p:nvPr>
        </p:nvSpPr>
        <p:spPr>
          <a:xfrm>
            <a:off x="838200" y="365125"/>
            <a:ext cx="10515600" cy="766989"/>
          </a:xfrm>
        </p:spPr>
        <p:txBody>
          <a:bodyPr>
            <a:normAutofit/>
          </a:bodyPr>
          <a:lstStyle/>
          <a:p>
            <a:r>
              <a:rPr lang="en-GB" dirty="0"/>
              <a:t>Continued…</a:t>
            </a:r>
            <a:endParaRPr lang="en-IN" dirty="0"/>
          </a:p>
        </p:txBody>
      </p:sp>
      <p:sp>
        <p:nvSpPr>
          <p:cNvPr id="3" name="Content Placeholder 2">
            <a:extLst>
              <a:ext uri="{FF2B5EF4-FFF2-40B4-BE49-F238E27FC236}">
                <a16:creationId xmlns:a16="http://schemas.microsoft.com/office/drawing/2014/main" id="{A87A93F9-7FC6-4110-B2C4-92C688856B3E}"/>
              </a:ext>
            </a:extLst>
          </p:cNvPr>
          <p:cNvSpPr>
            <a:spLocks noGrp="1"/>
          </p:cNvSpPr>
          <p:nvPr>
            <p:ph idx="1"/>
          </p:nvPr>
        </p:nvSpPr>
        <p:spPr>
          <a:xfrm>
            <a:off x="838199" y="1132114"/>
            <a:ext cx="11103429" cy="5627915"/>
          </a:xfrm>
        </p:spPr>
        <p:txBody>
          <a:bodyPr/>
          <a:lstStyle/>
          <a:p>
            <a:pPr algn="just" fontAlgn="base"/>
            <a:r>
              <a:rPr lang="en-GB" b="1" dirty="0"/>
              <a:t>Line Graphs</a:t>
            </a:r>
            <a:r>
              <a:rPr lang="en-GB" dirty="0"/>
              <a:t>: In the context of time series data, line graphs can be used to compare two variables over time. This helps in identifying trends, cycles, or patterns that emerge in the interaction of the variables over the specified period.</a:t>
            </a:r>
          </a:p>
          <a:p>
            <a:pPr algn="just" fontAlgn="base"/>
            <a:r>
              <a:rPr lang="en-GB" b="1" dirty="0"/>
              <a:t>Covariance</a:t>
            </a:r>
            <a:r>
              <a:rPr lang="en-GB" dirty="0"/>
              <a:t>: Covariance is a measure used to determine how much two random variables change together. However, it is sensitive to the scale of the variables, so it’s often supplemented by the correlation coefficient for a more standardized assessment of the relationship.</a:t>
            </a:r>
          </a:p>
          <a:p>
            <a:pPr algn="just"/>
            <a:endParaRPr lang="en-IN" dirty="0"/>
          </a:p>
        </p:txBody>
      </p:sp>
    </p:spTree>
    <p:extLst>
      <p:ext uri="{BB962C8B-B14F-4D97-AF65-F5344CB8AC3E}">
        <p14:creationId xmlns:p14="http://schemas.microsoft.com/office/powerpoint/2010/main" val="305550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19FA7-2ADA-49BA-9C11-5CE31BA9F570}"/>
              </a:ext>
            </a:extLst>
          </p:cNvPr>
          <p:cNvSpPr>
            <a:spLocks noGrp="1"/>
          </p:cNvSpPr>
          <p:nvPr>
            <p:ph type="title"/>
          </p:nvPr>
        </p:nvSpPr>
        <p:spPr>
          <a:xfrm>
            <a:off x="391886" y="365125"/>
            <a:ext cx="10961914" cy="712561"/>
          </a:xfrm>
        </p:spPr>
        <p:txBody>
          <a:bodyPr/>
          <a:lstStyle/>
          <a:p>
            <a:r>
              <a:rPr lang="en-GB" dirty="0"/>
              <a:t>Example</a:t>
            </a:r>
            <a:endParaRPr lang="en-IN" dirty="0"/>
          </a:p>
        </p:txBody>
      </p:sp>
      <p:pic>
        <p:nvPicPr>
          <p:cNvPr id="4" name="Picture 3">
            <a:extLst>
              <a:ext uri="{FF2B5EF4-FFF2-40B4-BE49-F238E27FC236}">
                <a16:creationId xmlns:a16="http://schemas.microsoft.com/office/drawing/2014/main" id="{72F2AD4C-5EF2-4E75-8762-31E4063EC16C}"/>
              </a:ext>
            </a:extLst>
          </p:cNvPr>
          <p:cNvPicPr>
            <a:picLocks noChangeAspect="1"/>
          </p:cNvPicPr>
          <p:nvPr/>
        </p:nvPicPr>
        <p:blipFill>
          <a:blip r:embed="rId2"/>
          <a:stretch>
            <a:fillRect/>
          </a:stretch>
        </p:blipFill>
        <p:spPr>
          <a:xfrm>
            <a:off x="3103955" y="457309"/>
            <a:ext cx="2992045" cy="2971691"/>
          </a:xfrm>
          <a:prstGeom prst="rect">
            <a:avLst/>
          </a:prstGeom>
        </p:spPr>
      </p:pic>
      <p:pic>
        <p:nvPicPr>
          <p:cNvPr id="8" name="Picture 7">
            <a:extLst>
              <a:ext uri="{FF2B5EF4-FFF2-40B4-BE49-F238E27FC236}">
                <a16:creationId xmlns:a16="http://schemas.microsoft.com/office/drawing/2014/main" id="{6160E2E9-E132-41D0-926A-8D3CFFFD6B3D}"/>
              </a:ext>
            </a:extLst>
          </p:cNvPr>
          <p:cNvPicPr>
            <a:picLocks noChangeAspect="1"/>
          </p:cNvPicPr>
          <p:nvPr/>
        </p:nvPicPr>
        <p:blipFill>
          <a:blip r:embed="rId3"/>
          <a:stretch>
            <a:fillRect/>
          </a:stretch>
        </p:blipFill>
        <p:spPr>
          <a:xfrm>
            <a:off x="6845173" y="365125"/>
            <a:ext cx="4954941" cy="3087211"/>
          </a:xfrm>
          <a:prstGeom prst="rect">
            <a:avLst/>
          </a:prstGeom>
        </p:spPr>
      </p:pic>
      <p:pic>
        <p:nvPicPr>
          <p:cNvPr id="9" name="Picture 8">
            <a:extLst>
              <a:ext uri="{FF2B5EF4-FFF2-40B4-BE49-F238E27FC236}">
                <a16:creationId xmlns:a16="http://schemas.microsoft.com/office/drawing/2014/main" id="{73581651-005A-447C-9F3D-61E45C55A4C1}"/>
              </a:ext>
            </a:extLst>
          </p:cNvPr>
          <p:cNvPicPr>
            <a:picLocks noChangeAspect="1"/>
          </p:cNvPicPr>
          <p:nvPr/>
        </p:nvPicPr>
        <p:blipFill>
          <a:blip r:embed="rId4"/>
          <a:stretch>
            <a:fillRect/>
          </a:stretch>
        </p:blipFill>
        <p:spPr>
          <a:xfrm>
            <a:off x="391886" y="3775559"/>
            <a:ext cx="7868336" cy="2856171"/>
          </a:xfrm>
          <a:prstGeom prst="rect">
            <a:avLst/>
          </a:prstGeom>
        </p:spPr>
      </p:pic>
    </p:spTree>
    <p:extLst>
      <p:ext uri="{BB962C8B-B14F-4D97-AF65-F5344CB8AC3E}">
        <p14:creationId xmlns:p14="http://schemas.microsoft.com/office/powerpoint/2010/main" val="51185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31539E-8CA5-4260-B75F-E23B3632608B}"/>
              </a:ext>
            </a:extLst>
          </p:cNvPr>
          <p:cNvPicPr>
            <a:picLocks noChangeAspect="1"/>
          </p:cNvPicPr>
          <p:nvPr/>
        </p:nvPicPr>
        <p:blipFill>
          <a:blip r:embed="rId2"/>
          <a:stretch>
            <a:fillRect/>
          </a:stretch>
        </p:blipFill>
        <p:spPr>
          <a:xfrm>
            <a:off x="411784" y="1889515"/>
            <a:ext cx="4584759" cy="4811478"/>
          </a:xfrm>
          <a:prstGeom prst="rect">
            <a:avLst/>
          </a:prstGeom>
        </p:spPr>
      </p:pic>
      <p:pic>
        <p:nvPicPr>
          <p:cNvPr id="3" name="Picture 2">
            <a:extLst>
              <a:ext uri="{FF2B5EF4-FFF2-40B4-BE49-F238E27FC236}">
                <a16:creationId xmlns:a16="http://schemas.microsoft.com/office/drawing/2014/main" id="{05C15929-4D85-44E8-B657-0F786B91F0A2}"/>
              </a:ext>
            </a:extLst>
          </p:cNvPr>
          <p:cNvPicPr>
            <a:picLocks noChangeAspect="1"/>
          </p:cNvPicPr>
          <p:nvPr/>
        </p:nvPicPr>
        <p:blipFill>
          <a:blip r:embed="rId3"/>
          <a:stretch>
            <a:fillRect/>
          </a:stretch>
        </p:blipFill>
        <p:spPr>
          <a:xfrm>
            <a:off x="5082189" y="4080330"/>
            <a:ext cx="6918530" cy="2625270"/>
          </a:xfrm>
          <a:prstGeom prst="rect">
            <a:avLst/>
          </a:prstGeom>
        </p:spPr>
      </p:pic>
      <p:sp>
        <p:nvSpPr>
          <p:cNvPr id="5" name="TextBox 4">
            <a:extLst>
              <a:ext uri="{FF2B5EF4-FFF2-40B4-BE49-F238E27FC236}">
                <a16:creationId xmlns:a16="http://schemas.microsoft.com/office/drawing/2014/main" id="{DCBBA65F-F1F0-469E-95F9-36225A7B6CE2}"/>
              </a:ext>
            </a:extLst>
          </p:cNvPr>
          <p:cNvSpPr txBox="1"/>
          <p:nvPr/>
        </p:nvSpPr>
        <p:spPr>
          <a:xfrm>
            <a:off x="566057" y="751113"/>
            <a:ext cx="4516132" cy="707886"/>
          </a:xfrm>
          <a:prstGeom prst="rect">
            <a:avLst/>
          </a:prstGeom>
          <a:noFill/>
        </p:spPr>
        <p:txBody>
          <a:bodyPr wrap="square" rtlCol="0">
            <a:spAutoFit/>
          </a:bodyPr>
          <a:lstStyle/>
          <a:p>
            <a:r>
              <a:rPr lang="en-GB" sz="4000" dirty="0"/>
              <a:t>Cross Tabulation</a:t>
            </a:r>
            <a:endParaRPr lang="en-IN" sz="4000" dirty="0"/>
          </a:p>
        </p:txBody>
      </p:sp>
    </p:spTree>
    <p:extLst>
      <p:ext uri="{BB962C8B-B14F-4D97-AF65-F5344CB8AC3E}">
        <p14:creationId xmlns:p14="http://schemas.microsoft.com/office/powerpoint/2010/main" val="701751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4159-F8B9-40F2-8342-CC3B2F101A0F}"/>
              </a:ext>
            </a:extLst>
          </p:cNvPr>
          <p:cNvSpPr>
            <a:spLocks noGrp="1"/>
          </p:cNvSpPr>
          <p:nvPr>
            <p:ph type="title"/>
          </p:nvPr>
        </p:nvSpPr>
        <p:spPr>
          <a:xfrm>
            <a:off x="838200" y="365125"/>
            <a:ext cx="10515600" cy="560161"/>
          </a:xfrm>
        </p:spPr>
        <p:txBody>
          <a:bodyPr>
            <a:normAutofit fontScale="90000"/>
          </a:bodyPr>
          <a:lstStyle/>
          <a:p>
            <a:r>
              <a:rPr lang="en-IN" b="1" dirty="0"/>
              <a:t>3. Multivariate Analysis</a:t>
            </a:r>
            <a:endParaRPr lang="en-IN" dirty="0"/>
          </a:p>
        </p:txBody>
      </p:sp>
      <p:sp>
        <p:nvSpPr>
          <p:cNvPr id="3" name="Content Placeholder 2">
            <a:extLst>
              <a:ext uri="{FF2B5EF4-FFF2-40B4-BE49-F238E27FC236}">
                <a16:creationId xmlns:a16="http://schemas.microsoft.com/office/drawing/2014/main" id="{A41C4B1D-5B27-4254-A516-E95586C1F254}"/>
              </a:ext>
            </a:extLst>
          </p:cNvPr>
          <p:cNvSpPr>
            <a:spLocks noGrp="1"/>
          </p:cNvSpPr>
          <p:nvPr>
            <p:ph idx="1"/>
          </p:nvPr>
        </p:nvSpPr>
        <p:spPr>
          <a:xfrm>
            <a:off x="838199" y="1012371"/>
            <a:ext cx="11005457" cy="5480504"/>
          </a:xfrm>
        </p:spPr>
        <p:txBody>
          <a:bodyPr/>
          <a:lstStyle/>
          <a:p>
            <a:pPr algn="just" fontAlgn="base"/>
            <a:r>
              <a:rPr lang="en-GB" dirty="0"/>
              <a:t>Multivariate analysis examines the relationships between two or more variables in the dataset. It aims to understand how variables interact with one another, which is crucial for most statistical </a:t>
            </a:r>
            <a:r>
              <a:rPr lang="en-GB" dirty="0" err="1"/>
              <a:t>modeling</a:t>
            </a:r>
            <a:r>
              <a:rPr lang="en-GB" dirty="0"/>
              <a:t> techniques. Techniques include:</a:t>
            </a:r>
          </a:p>
          <a:p>
            <a:pPr algn="just" fontAlgn="base"/>
            <a:r>
              <a:rPr lang="en-GB" b="1" dirty="0"/>
              <a:t>Pair plots</a:t>
            </a:r>
            <a:r>
              <a:rPr lang="en-GB" dirty="0"/>
              <a:t>: Visualize relationships across several variables simultaneously to capture a comprehensive view of potential interactions.</a:t>
            </a:r>
          </a:p>
          <a:p>
            <a:pPr algn="just" fontAlgn="base"/>
            <a:r>
              <a:rPr lang="en-GB" b="1" dirty="0"/>
              <a:t>Principal Component Analysis (PCA)</a:t>
            </a:r>
            <a:r>
              <a:rPr lang="en-GB" dirty="0"/>
              <a:t>: A dimensionality reduction technique used to reduce the dimensionality of large datasets, while preserving as much variance as possible.</a:t>
            </a:r>
          </a:p>
          <a:p>
            <a:pPr algn="just"/>
            <a:endParaRPr lang="en-IN" dirty="0"/>
          </a:p>
        </p:txBody>
      </p:sp>
    </p:spTree>
    <p:extLst>
      <p:ext uri="{BB962C8B-B14F-4D97-AF65-F5344CB8AC3E}">
        <p14:creationId xmlns:p14="http://schemas.microsoft.com/office/powerpoint/2010/main" val="4122999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are pair plots">
            <a:extLst>
              <a:ext uri="{FF2B5EF4-FFF2-40B4-BE49-F238E27FC236}">
                <a16:creationId xmlns:a16="http://schemas.microsoft.com/office/drawing/2014/main" id="{33D67813-4038-49E3-BF73-F7F532CF9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0275" y="0"/>
            <a:ext cx="7789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495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DB59C-93CA-45AF-AEB1-C5F5DB4CABD3}"/>
              </a:ext>
            </a:extLst>
          </p:cNvPr>
          <p:cNvSpPr>
            <a:spLocks noGrp="1"/>
          </p:cNvSpPr>
          <p:nvPr>
            <p:ph type="title"/>
          </p:nvPr>
        </p:nvSpPr>
        <p:spPr>
          <a:xfrm>
            <a:off x="838200" y="365126"/>
            <a:ext cx="10515600" cy="679904"/>
          </a:xfrm>
        </p:spPr>
        <p:txBody>
          <a:bodyPr>
            <a:normAutofit fontScale="90000"/>
          </a:bodyPr>
          <a:lstStyle/>
          <a:p>
            <a:r>
              <a:rPr lang="en-GB" b="1" dirty="0"/>
              <a:t>Tools for Performing Exploratory Data Analysis</a:t>
            </a:r>
            <a:endParaRPr lang="en-IN" dirty="0"/>
          </a:p>
        </p:txBody>
      </p:sp>
      <p:sp>
        <p:nvSpPr>
          <p:cNvPr id="3" name="Content Placeholder 2">
            <a:extLst>
              <a:ext uri="{FF2B5EF4-FFF2-40B4-BE49-F238E27FC236}">
                <a16:creationId xmlns:a16="http://schemas.microsoft.com/office/drawing/2014/main" id="{7FC20BE0-8E6D-446E-8760-51D80A67BA41}"/>
              </a:ext>
            </a:extLst>
          </p:cNvPr>
          <p:cNvSpPr>
            <a:spLocks noGrp="1"/>
          </p:cNvSpPr>
          <p:nvPr>
            <p:ph idx="1"/>
          </p:nvPr>
        </p:nvSpPr>
        <p:spPr>
          <a:xfrm>
            <a:off x="838200" y="1045030"/>
            <a:ext cx="11190514" cy="5617027"/>
          </a:xfrm>
        </p:spPr>
        <p:txBody>
          <a:bodyPr>
            <a:normAutofit/>
          </a:bodyPr>
          <a:lstStyle/>
          <a:p>
            <a:pPr algn="just" fontAlgn="base"/>
            <a:r>
              <a:rPr lang="en-GB" dirty="0"/>
              <a:t>Exploratory Data Analysis (EDA) can be effectively performed using a variety of tools and software, each offering unique features suitable for handling different types of data and analysis requirements.</a:t>
            </a:r>
          </a:p>
          <a:p>
            <a:pPr algn="just" fontAlgn="base"/>
            <a:r>
              <a:rPr lang="en-GB" b="1" dirty="0"/>
              <a:t>1. Python Libraries</a:t>
            </a:r>
          </a:p>
          <a:p>
            <a:pPr algn="just" fontAlgn="base"/>
            <a:r>
              <a:rPr lang="en-GB" b="1" u="sng" dirty="0">
                <a:hlinkClick r:id="rId2"/>
              </a:rPr>
              <a:t>Pandas</a:t>
            </a:r>
            <a:r>
              <a:rPr lang="en-GB" dirty="0"/>
              <a:t>: Provides extensive functions for data manipulation and analysis, including data structure handling and time series functionality.</a:t>
            </a:r>
          </a:p>
          <a:p>
            <a:pPr algn="just" fontAlgn="base"/>
            <a:r>
              <a:rPr lang="en-GB" b="1" u="sng" dirty="0">
                <a:hlinkClick r:id="rId3"/>
              </a:rPr>
              <a:t>Matplotlib</a:t>
            </a:r>
            <a:r>
              <a:rPr lang="en-GB" dirty="0"/>
              <a:t>: A plotting library for creating static, interactive, and animated visualizations in Python.</a:t>
            </a:r>
          </a:p>
          <a:p>
            <a:pPr algn="just" fontAlgn="base"/>
            <a:r>
              <a:rPr lang="en-GB" b="1" u="sng" dirty="0">
                <a:hlinkClick r:id="rId4"/>
              </a:rPr>
              <a:t>Seaborn</a:t>
            </a:r>
            <a:r>
              <a:rPr lang="en-GB" dirty="0"/>
              <a:t>: Built on top of Matplotlib, it provides a high-level interface for drawing attractive and informative statistical graphics.</a:t>
            </a:r>
          </a:p>
          <a:p>
            <a:pPr algn="just" fontAlgn="base"/>
            <a:r>
              <a:rPr lang="en-GB" b="1" u="sng" dirty="0" err="1">
                <a:hlinkClick r:id="rId5"/>
              </a:rPr>
              <a:t>Plotly</a:t>
            </a:r>
            <a:r>
              <a:rPr lang="en-GB" dirty="0"/>
              <a:t>: An interactive graphing library for making interactive plots and offers more sophisticated visualization capabilities.</a:t>
            </a:r>
          </a:p>
          <a:p>
            <a:pPr algn="just"/>
            <a:endParaRPr lang="en-IN" dirty="0"/>
          </a:p>
        </p:txBody>
      </p:sp>
    </p:spTree>
    <p:extLst>
      <p:ext uri="{BB962C8B-B14F-4D97-AF65-F5344CB8AC3E}">
        <p14:creationId xmlns:p14="http://schemas.microsoft.com/office/powerpoint/2010/main" val="2777630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4961-212D-4EE1-ADD6-ABB8DBCD18A0}"/>
              </a:ext>
            </a:extLst>
          </p:cNvPr>
          <p:cNvSpPr>
            <a:spLocks noGrp="1"/>
          </p:cNvSpPr>
          <p:nvPr>
            <p:ph type="title"/>
          </p:nvPr>
        </p:nvSpPr>
        <p:spPr>
          <a:xfrm>
            <a:off x="838200" y="365125"/>
            <a:ext cx="10515600" cy="843189"/>
          </a:xfrm>
        </p:spPr>
        <p:txBody>
          <a:bodyPr>
            <a:normAutofit/>
          </a:bodyPr>
          <a:lstStyle/>
          <a:p>
            <a:r>
              <a:rPr lang="en-GB" b="1" dirty="0"/>
              <a:t>Continued…</a:t>
            </a:r>
            <a:endParaRPr lang="en-IN" b="1" dirty="0"/>
          </a:p>
        </p:txBody>
      </p:sp>
      <p:sp>
        <p:nvSpPr>
          <p:cNvPr id="3" name="Content Placeholder 2">
            <a:extLst>
              <a:ext uri="{FF2B5EF4-FFF2-40B4-BE49-F238E27FC236}">
                <a16:creationId xmlns:a16="http://schemas.microsoft.com/office/drawing/2014/main" id="{E141D57A-50C8-43A5-94D3-59322E9F80F5}"/>
              </a:ext>
            </a:extLst>
          </p:cNvPr>
          <p:cNvSpPr>
            <a:spLocks noGrp="1"/>
          </p:cNvSpPr>
          <p:nvPr>
            <p:ph idx="1"/>
          </p:nvPr>
        </p:nvSpPr>
        <p:spPr>
          <a:xfrm>
            <a:off x="838200" y="1284514"/>
            <a:ext cx="11114314" cy="5301343"/>
          </a:xfrm>
        </p:spPr>
        <p:txBody>
          <a:bodyPr/>
          <a:lstStyle/>
          <a:p>
            <a:pPr algn="just" fontAlgn="base"/>
            <a:r>
              <a:rPr lang="en-GB" b="1" dirty="0"/>
              <a:t>2. R Packages</a:t>
            </a:r>
          </a:p>
          <a:p>
            <a:pPr algn="just" fontAlgn="base"/>
            <a:r>
              <a:rPr lang="en-GB" b="1" u="sng" dirty="0">
                <a:hlinkClick r:id="rId2"/>
              </a:rPr>
              <a:t>ggplot2</a:t>
            </a:r>
            <a:r>
              <a:rPr lang="en-GB" u="sng" dirty="0">
                <a:hlinkClick r:id="rId2"/>
              </a:rPr>
              <a:t>:</a:t>
            </a:r>
            <a:r>
              <a:rPr lang="en-GB" dirty="0"/>
              <a:t> Part of the </a:t>
            </a:r>
            <a:r>
              <a:rPr lang="en-GB" dirty="0" err="1"/>
              <a:t>tidyverse</a:t>
            </a:r>
            <a:r>
              <a:rPr lang="en-GB" dirty="0"/>
              <a:t>, it’s a powerful tool for making complex plots from data in a data frame.</a:t>
            </a:r>
          </a:p>
          <a:p>
            <a:pPr algn="just" fontAlgn="base"/>
            <a:r>
              <a:rPr lang="en-GB" b="1" u="sng" dirty="0" err="1">
                <a:hlinkClick r:id="rId3"/>
              </a:rPr>
              <a:t>dplyr</a:t>
            </a:r>
            <a:r>
              <a:rPr lang="en-GB" u="sng" dirty="0">
                <a:hlinkClick r:id="rId3"/>
              </a:rPr>
              <a:t>:</a:t>
            </a:r>
            <a:r>
              <a:rPr lang="en-GB" dirty="0"/>
              <a:t> A grammar of data manipulation, providing a consistent set of verbs that help you solve the most common data manipulation challenges.</a:t>
            </a:r>
          </a:p>
          <a:p>
            <a:pPr algn="just" fontAlgn="base"/>
            <a:r>
              <a:rPr lang="en-GB" b="1" u="sng" dirty="0" err="1">
                <a:hlinkClick r:id="rId4"/>
              </a:rPr>
              <a:t>tidyr</a:t>
            </a:r>
            <a:r>
              <a:rPr lang="en-GB" dirty="0"/>
              <a:t>: Helps to tidy your data. Tidying your data means storing it in a consistent form that matches the semantics of the dataset with the way it is stored.</a:t>
            </a:r>
          </a:p>
          <a:p>
            <a:pPr algn="just"/>
            <a:endParaRPr lang="en-IN" dirty="0"/>
          </a:p>
        </p:txBody>
      </p:sp>
    </p:spTree>
    <p:extLst>
      <p:ext uri="{BB962C8B-B14F-4D97-AF65-F5344CB8AC3E}">
        <p14:creationId xmlns:p14="http://schemas.microsoft.com/office/powerpoint/2010/main" val="247910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42A04-87F4-47E1-AE17-C60E57856BBF}"/>
              </a:ext>
            </a:extLst>
          </p:cNvPr>
          <p:cNvSpPr>
            <a:spLocks noGrp="1"/>
          </p:cNvSpPr>
          <p:nvPr>
            <p:ph type="title"/>
          </p:nvPr>
        </p:nvSpPr>
        <p:spPr>
          <a:xfrm>
            <a:off x="315686" y="365126"/>
            <a:ext cx="11038114" cy="669018"/>
          </a:xfrm>
        </p:spPr>
        <p:txBody>
          <a:bodyPr>
            <a:normAutofit fontScale="90000"/>
          </a:bodyPr>
          <a:lstStyle/>
          <a:p>
            <a:r>
              <a:rPr lang="en-GB" b="1" dirty="0"/>
              <a:t>Steps for Performing Exploratory Data Analysis</a:t>
            </a:r>
            <a:endParaRPr lang="en-IN" dirty="0"/>
          </a:p>
        </p:txBody>
      </p:sp>
      <p:sp>
        <p:nvSpPr>
          <p:cNvPr id="3" name="Content Placeholder 2">
            <a:extLst>
              <a:ext uri="{FF2B5EF4-FFF2-40B4-BE49-F238E27FC236}">
                <a16:creationId xmlns:a16="http://schemas.microsoft.com/office/drawing/2014/main" id="{1C23B8CF-A45E-4FBC-853D-195F3922AF23}"/>
              </a:ext>
            </a:extLst>
          </p:cNvPr>
          <p:cNvSpPr>
            <a:spLocks noGrp="1"/>
          </p:cNvSpPr>
          <p:nvPr>
            <p:ph idx="1"/>
          </p:nvPr>
        </p:nvSpPr>
        <p:spPr>
          <a:xfrm>
            <a:off x="435430" y="1034144"/>
            <a:ext cx="4038600" cy="5142819"/>
          </a:xfrm>
        </p:spPr>
        <p:txBody>
          <a:bodyPr>
            <a:normAutofit/>
          </a:bodyPr>
          <a:lstStyle/>
          <a:p>
            <a:r>
              <a:rPr lang="en-GB" dirty="0"/>
              <a:t>Performing Exploratory Data Analysis (EDA) involves a series of steps designed to help us understand the data we’re working with, uncover underlying patterns, identify anomalies, test hypotheses, and ensure the data is clean and suitable for further analysis.</a:t>
            </a:r>
            <a:endParaRPr lang="en-IN" dirty="0"/>
          </a:p>
        </p:txBody>
      </p:sp>
      <p:graphicFrame>
        <p:nvGraphicFramePr>
          <p:cNvPr id="4" name="Object 3">
            <a:extLst>
              <a:ext uri="{FF2B5EF4-FFF2-40B4-BE49-F238E27FC236}">
                <a16:creationId xmlns:a16="http://schemas.microsoft.com/office/drawing/2014/main" id="{8CC487A0-3AD5-406B-A19B-9B7CD52E3ACA}"/>
              </a:ext>
            </a:extLst>
          </p:cNvPr>
          <p:cNvGraphicFramePr>
            <a:graphicFrameLocks noChangeAspect="1"/>
          </p:cNvGraphicFramePr>
          <p:nvPr>
            <p:extLst>
              <p:ext uri="{D42A27DB-BD31-4B8C-83A1-F6EECF244321}">
                <p14:modId xmlns:p14="http://schemas.microsoft.com/office/powerpoint/2010/main" val="3292911245"/>
              </p:ext>
            </p:extLst>
          </p:nvPr>
        </p:nvGraphicFramePr>
        <p:xfrm>
          <a:off x="4560662" y="1137104"/>
          <a:ext cx="7318881" cy="5355770"/>
        </p:xfrm>
        <a:graphic>
          <a:graphicData uri="http://schemas.openxmlformats.org/presentationml/2006/ole">
            <mc:AlternateContent xmlns:mc="http://schemas.openxmlformats.org/markup-compatibility/2006">
              <mc:Choice xmlns:v="urn:schemas-microsoft-com:vml" Requires="v">
                <p:oleObj spid="_x0000_s3079" name="Bitmap Image" r:id="rId3" imgW="4616280" imgH="3378240" progId="Paint.Picture">
                  <p:embed/>
                </p:oleObj>
              </mc:Choice>
              <mc:Fallback>
                <p:oleObj name="Bitmap Image" r:id="rId3" imgW="4616280" imgH="3378240" progId="Paint.Picture">
                  <p:embed/>
                  <p:pic>
                    <p:nvPicPr>
                      <p:cNvPr id="0" name=""/>
                      <p:cNvPicPr/>
                      <p:nvPr/>
                    </p:nvPicPr>
                    <p:blipFill>
                      <a:blip r:embed="rId4"/>
                      <a:stretch>
                        <a:fillRect/>
                      </a:stretch>
                    </p:blipFill>
                    <p:spPr>
                      <a:xfrm>
                        <a:off x="4560662" y="1137104"/>
                        <a:ext cx="7318881" cy="5355770"/>
                      </a:xfrm>
                      <a:prstGeom prst="rect">
                        <a:avLst/>
                      </a:prstGeom>
                    </p:spPr>
                  </p:pic>
                </p:oleObj>
              </mc:Fallback>
            </mc:AlternateContent>
          </a:graphicData>
        </a:graphic>
      </p:graphicFrame>
    </p:spTree>
    <p:extLst>
      <p:ext uri="{BB962C8B-B14F-4D97-AF65-F5344CB8AC3E}">
        <p14:creationId xmlns:p14="http://schemas.microsoft.com/office/powerpoint/2010/main" val="56382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68D4-89E1-45B0-B3BC-9A159003FC80}"/>
              </a:ext>
            </a:extLst>
          </p:cNvPr>
          <p:cNvSpPr>
            <a:spLocks noGrp="1"/>
          </p:cNvSpPr>
          <p:nvPr>
            <p:ph type="title"/>
          </p:nvPr>
        </p:nvSpPr>
        <p:spPr>
          <a:xfrm>
            <a:off x="838200" y="365126"/>
            <a:ext cx="10515600" cy="734332"/>
          </a:xfrm>
        </p:spPr>
        <p:txBody>
          <a:bodyPr>
            <a:normAutofit/>
          </a:bodyPr>
          <a:lstStyle/>
          <a:p>
            <a:r>
              <a:rPr lang="en-GB" b="1" dirty="0"/>
              <a:t>Introduction</a:t>
            </a:r>
            <a:endParaRPr lang="en-IN" b="1" dirty="0"/>
          </a:p>
        </p:txBody>
      </p:sp>
      <p:sp>
        <p:nvSpPr>
          <p:cNvPr id="3" name="Content Placeholder 2">
            <a:extLst>
              <a:ext uri="{FF2B5EF4-FFF2-40B4-BE49-F238E27FC236}">
                <a16:creationId xmlns:a16="http://schemas.microsoft.com/office/drawing/2014/main" id="{4F3FB9DB-2369-4CA6-8755-066E93BA3544}"/>
              </a:ext>
            </a:extLst>
          </p:cNvPr>
          <p:cNvSpPr>
            <a:spLocks noGrp="1"/>
          </p:cNvSpPr>
          <p:nvPr>
            <p:ph idx="1"/>
          </p:nvPr>
        </p:nvSpPr>
        <p:spPr>
          <a:xfrm>
            <a:off x="838199" y="1186542"/>
            <a:ext cx="11070771" cy="5508171"/>
          </a:xfrm>
        </p:spPr>
        <p:txBody>
          <a:bodyPr>
            <a:normAutofit/>
          </a:bodyPr>
          <a:lstStyle/>
          <a:p>
            <a:pPr algn="just"/>
            <a:r>
              <a:rPr lang="en-GB" sz="3600" dirty="0"/>
              <a:t>Exploratory Data Analysis (EDA) is a crucial initial step in data science projects. </a:t>
            </a:r>
          </a:p>
          <a:p>
            <a:pPr algn="just"/>
            <a:r>
              <a:rPr lang="en-GB" sz="3600" dirty="0"/>
              <a:t>EDA involves analysing and visualizing data to understand its key characteristics, uncover patterns, locate outliers  and identify relationships between variables.</a:t>
            </a:r>
          </a:p>
          <a:p>
            <a:pPr algn="just"/>
            <a:r>
              <a:rPr lang="en-GB" sz="3600" dirty="0"/>
              <a:t>EDA is normally carried out as a preliminary step before undertaking extra formal statistical analyses or Modeling.</a:t>
            </a:r>
            <a:endParaRPr lang="en-IN" sz="3600" dirty="0"/>
          </a:p>
        </p:txBody>
      </p:sp>
    </p:spTree>
    <p:extLst>
      <p:ext uri="{BB962C8B-B14F-4D97-AF65-F5344CB8AC3E}">
        <p14:creationId xmlns:p14="http://schemas.microsoft.com/office/powerpoint/2010/main" val="2252995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8FB4-AFA0-46BB-9AEF-BA1986A0DAFD}"/>
              </a:ext>
            </a:extLst>
          </p:cNvPr>
          <p:cNvSpPr>
            <a:spLocks noGrp="1"/>
          </p:cNvSpPr>
          <p:nvPr>
            <p:ph type="title"/>
          </p:nvPr>
        </p:nvSpPr>
        <p:spPr>
          <a:xfrm>
            <a:off x="381000" y="365125"/>
            <a:ext cx="10972800" cy="473075"/>
          </a:xfrm>
        </p:spPr>
        <p:txBody>
          <a:bodyPr>
            <a:normAutofit fontScale="90000"/>
          </a:bodyPr>
          <a:lstStyle/>
          <a:p>
            <a:r>
              <a:rPr lang="en-GB" b="1" dirty="0"/>
              <a:t>Step 1: Understand the Problem and the Data</a:t>
            </a:r>
            <a:endParaRPr lang="en-IN" dirty="0"/>
          </a:p>
        </p:txBody>
      </p:sp>
      <p:sp>
        <p:nvSpPr>
          <p:cNvPr id="3" name="Content Placeholder 2">
            <a:extLst>
              <a:ext uri="{FF2B5EF4-FFF2-40B4-BE49-F238E27FC236}">
                <a16:creationId xmlns:a16="http://schemas.microsoft.com/office/drawing/2014/main" id="{3D198158-8FDD-4622-B881-2F81276F3968}"/>
              </a:ext>
            </a:extLst>
          </p:cNvPr>
          <p:cNvSpPr>
            <a:spLocks noGrp="1"/>
          </p:cNvSpPr>
          <p:nvPr>
            <p:ph idx="1"/>
          </p:nvPr>
        </p:nvSpPr>
        <p:spPr>
          <a:xfrm>
            <a:off x="468087" y="1066800"/>
            <a:ext cx="11462656" cy="5573486"/>
          </a:xfrm>
        </p:spPr>
        <p:txBody>
          <a:bodyPr>
            <a:normAutofit lnSpcReduction="10000"/>
          </a:bodyPr>
          <a:lstStyle/>
          <a:p>
            <a:pPr marL="0" indent="0" algn="just" fontAlgn="base">
              <a:buNone/>
            </a:pPr>
            <a:r>
              <a:rPr lang="en-GB" dirty="0"/>
              <a:t>The first step in any information evaluation project is to sincerely apprehend the trouble you are trying to resolve and the statistics you have at your disposal. This entails asking questions consisting of:</a:t>
            </a:r>
          </a:p>
          <a:p>
            <a:pPr marL="0" indent="0" algn="just" fontAlgn="base">
              <a:buNone/>
            </a:pPr>
            <a:endParaRPr lang="en-GB" dirty="0"/>
          </a:p>
          <a:p>
            <a:pPr algn="just" fontAlgn="base"/>
            <a:r>
              <a:rPr lang="en-GB" dirty="0"/>
              <a:t>What is the enterprise goal or research question you are trying to address?</a:t>
            </a:r>
          </a:p>
          <a:p>
            <a:pPr algn="just" fontAlgn="base"/>
            <a:r>
              <a:rPr lang="en-GB" dirty="0"/>
              <a:t>What are the variables inside the information, and what do they mean?</a:t>
            </a:r>
          </a:p>
          <a:p>
            <a:pPr algn="just" fontAlgn="base"/>
            <a:r>
              <a:rPr lang="en-GB" dirty="0"/>
              <a:t>What are the data sorts (numerical, categorical, textual content, etc.) ?</a:t>
            </a:r>
          </a:p>
          <a:p>
            <a:pPr algn="just" fontAlgn="base"/>
            <a:r>
              <a:rPr lang="en-GB" dirty="0"/>
              <a:t>Is there any known information on first-class troubles or obstacles?</a:t>
            </a:r>
          </a:p>
          <a:p>
            <a:pPr algn="just" fontAlgn="base"/>
            <a:r>
              <a:rPr lang="en-GB" dirty="0"/>
              <a:t>Are there any relevant area-unique issues or constraints?</a:t>
            </a:r>
          </a:p>
          <a:p>
            <a:pPr marL="0" indent="0" algn="just" fontAlgn="base">
              <a:buNone/>
            </a:pPr>
            <a:endParaRPr lang="en-GB" dirty="0"/>
          </a:p>
          <a:p>
            <a:pPr marL="0" indent="0" algn="just" fontAlgn="base">
              <a:buNone/>
            </a:pPr>
            <a:r>
              <a:rPr lang="en-GB" dirty="0"/>
              <a:t>By thoroughly knowing the problem and the information, you can better formulate your evaluation technique and avoid making incorrect assumptions or drawing misguided conclusions. </a:t>
            </a:r>
            <a:endParaRPr lang="en-IN" dirty="0"/>
          </a:p>
        </p:txBody>
      </p:sp>
    </p:spTree>
    <p:extLst>
      <p:ext uri="{BB962C8B-B14F-4D97-AF65-F5344CB8AC3E}">
        <p14:creationId xmlns:p14="http://schemas.microsoft.com/office/powerpoint/2010/main" val="3620394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3ED7-A2A9-48E7-81FF-F23CD80BB1B5}"/>
              </a:ext>
            </a:extLst>
          </p:cNvPr>
          <p:cNvSpPr>
            <a:spLocks noGrp="1"/>
          </p:cNvSpPr>
          <p:nvPr>
            <p:ph type="title"/>
          </p:nvPr>
        </p:nvSpPr>
        <p:spPr>
          <a:xfrm>
            <a:off x="293914" y="0"/>
            <a:ext cx="11059886" cy="718457"/>
          </a:xfrm>
        </p:spPr>
        <p:txBody>
          <a:bodyPr>
            <a:normAutofit/>
          </a:bodyPr>
          <a:lstStyle/>
          <a:p>
            <a:r>
              <a:rPr lang="en-GB" b="1" dirty="0"/>
              <a:t>Step 2: Import and Inspect the Data</a:t>
            </a:r>
            <a:endParaRPr lang="en-IN" dirty="0"/>
          </a:p>
        </p:txBody>
      </p:sp>
      <p:sp>
        <p:nvSpPr>
          <p:cNvPr id="3" name="Content Placeholder 2">
            <a:extLst>
              <a:ext uri="{FF2B5EF4-FFF2-40B4-BE49-F238E27FC236}">
                <a16:creationId xmlns:a16="http://schemas.microsoft.com/office/drawing/2014/main" id="{1625BB17-F6D4-4942-8FCE-29FAA468092C}"/>
              </a:ext>
            </a:extLst>
          </p:cNvPr>
          <p:cNvSpPr>
            <a:spLocks noGrp="1"/>
          </p:cNvSpPr>
          <p:nvPr>
            <p:ph idx="1"/>
          </p:nvPr>
        </p:nvSpPr>
        <p:spPr>
          <a:xfrm>
            <a:off x="293915" y="718458"/>
            <a:ext cx="11702142" cy="5954486"/>
          </a:xfrm>
        </p:spPr>
        <p:txBody>
          <a:bodyPr>
            <a:normAutofit fontScale="92500" lnSpcReduction="10000"/>
          </a:bodyPr>
          <a:lstStyle/>
          <a:p>
            <a:pPr marL="0" indent="0" algn="just" fontAlgn="base">
              <a:buNone/>
            </a:pPr>
            <a:r>
              <a:rPr lang="en-GB" dirty="0"/>
              <a:t>Once you have clean expertise of the problem and the information, the following step is to import the data into your evaluation environment (e.g., Python, R, or a spreadsheet program). During this step, looking into the statistics is critical to gain initial know-how of its structure, variable kinds, and capability issues.</a:t>
            </a:r>
          </a:p>
          <a:p>
            <a:pPr marL="0" indent="0" algn="just" fontAlgn="base">
              <a:buNone/>
            </a:pPr>
            <a:r>
              <a:rPr lang="en-GB" dirty="0"/>
              <a:t>Here are a few obligations you could carry out at this stage:</a:t>
            </a:r>
          </a:p>
          <a:p>
            <a:pPr algn="just" fontAlgn="base"/>
            <a:r>
              <a:rPr lang="en-GB" dirty="0"/>
              <a:t>Load the data into your analysis environment, ensuring that the facts are imported efficiently and without errors.</a:t>
            </a:r>
          </a:p>
          <a:p>
            <a:pPr algn="just" fontAlgn="base"/>
            <a:r>
              <a:rPr lang="en-GB" dirty="0"/>
              <a:t>Examine the size of the data (variety of rows and columns) to experience its length and complexity.</a:t>
            </a:r>
          </a:p>
          <a:p>
            <a:pPr algn="just" fontAlgn="base"/>
            <a:r>
              <a:rPr lang="en-GB" dirty="0"/>
              <a:t>Check for missing values and their distribution across variables, as missing information can notably affect the quality and reliability of your evaluation.</a:t>
            </a:r>
          </a:p>
          <a:p>
            <a:pPr algn="just" fontAlgn="base"/>
            <a:r>
              <a:rPr lang="en-GB" dirty="0"/>
              <a:t>Identify facts sorts and formats for each variable, as these records may be necessary for the following facts manipulation and evaluation steps.</a:t>
            </a:r>
          </a:p>
          <a:p>
            <a:pPr algn="just" fontAlgn="base"/>
            <a:r>
              <a:rPr lang="en-GB" dirty="0"/>
              <a:t>Look for any apparent errors or inconsistencies in the information, such as invalid values, mismatched units, or outliers, that can indicate exceptional issues with information.</a:t>
            </a:r>
          </a:p>
          <a:p>
            <a:pPr algn="just"/>
            <a:endParaRPr lang="en-IN" dirty="0"/>
          </a:p>
        </p:txBody>
      </p:sp>
    </p:spTree>
    <p:extLst>
      <p:ext uri="{BB962C8B-B14F-4D97-AF65-F5344CB8AC3E}">
        <p14:creationId xmlns:p14="http://schemas.microsoft.com/office/powerpoint/2010/main" val="1647345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0B3B6-DD06-4EE2-8873-CFD6F8EF8065}"/>
              </a:ext>
            </a:extLst>
          </p:cNvPr>
          <p:cNvSpPr>
            <a:spLocks noGrp="1"/>
          </p:cNvSpPr>
          <p:nvPr>
            <p:ph type="title"/>
          </p:nvPr>
        </p:nvSpPr>
        <p:spPr>
          <a:xfrm>
            <a:off x="163287" y="108858"/>
            <a:ext cx="11190514" cy="544286"/>
          </a:xfrm>
        </p:spPr>
        <p:txBody>
          <a:bodyPr>
            <a:normAutofit fontScale="90000"/>
          </a:bodyPr>
          <a:lstStyle/>
          <a:p>
            <a:r>
              <a:rPr lang="en-GB" b="1" dirty="0"/>
              <a:t>Step 3: Handle Missing Data</a:t>
            </a:r>
            <a:endParaRPr lang="en-IN" dirty="0"/>
          </a:p>
        </p:txBody>
      </p:sp>
      <p:sp>
        <p:nvSpPr>
          <p:cNvPr id="3" name="Content Placeholder 2">
            <a:extLst>
              <a:ext uri="{FF2B5EF4-FFF2-40B4-BE49-F238E27FC236}">
                <a16:creationId xmlns:a16="http://schemas.microsoft.com/office/drawing/2014/main" id="{FA0B112B-FECB-4CA9-8DFE-1008D915F0A3}"/>
              </a:ext>
            </a:extLst>
          </p:cNvPr>
          <p:cNvSpPr>
            <a:spLocks noGrp="1"/>
          </p:cNvSpPr>
          <p:nvPr>
            <p:ph idx="1"/>
          </p:nvPr>
        </p:nvSpPr>
        <p:spPr>
          <a:xfrm>
            <a:off x="163286" y="653144"/>
            <a:ext cx="11865428" cy="6095998"/>
          </a:xfrm>
        </p:spPr>
        <p:txBody>
          <a:bodyPr>
            <a:normAutofit fontScale="85000" lnSpcReduction="20000"/>
          </a:bodyPr>
          <a:lstStyle/>
          <a:p>
            <a:pPr marL="0" indent="0" algn="just" fontAlgn="base">
              <a:buNone/>
            </a:pPr>
            <a:r>
              <a:rPr lang="en-GB" dirty="0"/>
              <a:t>Missing records can significantly impact the quality and reliability of your evaluation. During the EDA method, missing data can result in biased or misleading outcomes. Here are some techniques you could use to handle missing statistics:</a:t>
            </a:r>
          </a:p>
          <a:p>
            <a:pPr algn="just" fontAlgn="base"/>
            <a:r>
              <a:rPr lang="en-GB" b="1" dirty="0"/>
              <a:t>Understand the styles and capacity reasons for missing statistics</a:t>
            </a:r>
            <a:r>
              <a:rPr lang="en-GB" dirty="0"/>
              <a:t>: Is the information lacking entirely at random (MCAR), lacking at random (MAR), or lacking not at random (MNAR)? Understanding the underlying mechanisms can inform the proper method for handling missing information.</a:t>
            </a:r>
          </a:p>
          <a:p>
            <a:pPr algn="just" fontAlgn="base"/>
            <a:r>
              <a:rPr lang="en-GB" b="1" dirty="0"/>
              <a:t>Decide whether to eliminate observations with lacking values (listwise deletion) or attribute (fill in) missing values</a:t>
            </a:r>
            <a:r>
              <a:rPr lang="en-GB" dirty="0"/>
              <a:t>: Removing observations with missing values can result in a loss of statistics and potentially biased outcomes. Imputing missing values can assist in preserving treasured facts. However, the imputation approach needs to be chosen cautiously.</a:t>
            </a:r>
          </a:p>
          <a:p>
            <a:pPr algn="just" fontAlgn="base"/>
            <a:r>
              <a:rPr lang="en-GB" b="1" dirty="0"/>
              <a:t>Use suitable imputation strategies</a:t>
            </a:r>
            <a:r>
              <a:rPr lang="en-GB" dirty="0"/>
              <a:t>, such as mean/median imputation, regression imputation, a couple of imputations, k-nearest associates (KNN) or selection trees. The preference for the imputation technique has to be primarily based on the characteristics of the information and the assumptions underlying every method.</a:t>
            </a:r>
          </a:p>
          <a:p>
            <a:pPr algn="just" fontAlgn="base"/>
            <a:r>
              <a:rPr lang="en-GB" b="1" dirty="0"/>
              <a:t>Consider the effect of lacking information</a:t>
            </a:r>
            <a:r>
              <a:rPr lang="en-GB" dirty="0"/>
              <a:t>: Even after imputation, missing values can introduce uncertainty and bias. It is important to acknowledge those limitations and interpret your outcomes with warning.</a:t>
            </a:r>
          </a:p>
          <a:p>
            <a:pPr algn="just"/>
            <a:endParaRPr lang="en-IN" dirty="0"/>
          </a:p>
        </p:txBody>
      </p:sp>
    </p:spTree>
    <p:extLst>
      <p:ext uri="{BB962C8B-B14F-4D97-AF65-F5344CB8AC3E}">
        <p14:creationId xmlns:p14="http://schemas.microsoft.com/office/powerpoint/2010/main" val="21142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F296B-308D-40A4-870D-85D4769D5FC7}"/>
              </a:ext>
            </a:extLst>
          </p:cNvPr>
          <p:cNvSpPr>
            <a:spLocks noGrp="1"/>
          </p:cNvSpPr>
          <p:nvPr>
            <p:ph type="title"/>
          </p:nvPr>
        </p:nvSpPr>
        <p:spPr>
          <a:xfrm>
            <a:off x="381000" y="130629"/>
            <a:ext cx="10972800" cy="620485"/>
          </a:xfrm>
        </p:spPr>
        <p:txBody>
          <a:bodyPr>
            <a:normAutofit fontScale="90000"/>
          </a:bodyPr>
          <a:lstStyle/>
          <a:p>
            <a:r>
              <a:rPr lang="en-GB" b="1" dirty="0"/>
              <a:t>Step 4: Explore Data Characteristics</a:t>
            </a:r>
            <a:endParaRPr lang="en-IN" dirty="0"/>
          </a:p>
        </p:txBody>
      </p:sp>
      <p:sp>
        <p:nvSpPr>
          <p:cNvPr id="3" name="Content Placeholder 2">
            <a:extLst>
              <a:ext uri="{FF2B5EF4-FFF2-40B4-BE49-F238E27FC236}">
                <a16:creationId xmlns:a16="http://schemas.microsoft.com/office/drawing/2014/main" id="{E59B7173-5CE5-4E4D-B3FC-966247DE91E2}"/>
              </a:ext>
            </a:extLst>
          </p:cNvPr>
          <p:cNvSpPr>
            <a:spLocks noGrp="1"/>
          </p:cNvSpPr>
          <p:nvPr>
            <p:ph idx="1"/>
          </p:nvPr>
        </p:nvSpPr>
        <p:spPr>
          <a:xfrm>
            <a:off x="381000" y="892630"/>
            <a:ext cx="11582400" cy="5834741"/>
          </a:xfrm>
        </p:spPr>
        <p:txBody>
          <a:bodyPr>
            <a:normAutofit/>
          </a:bodyPr>
          <a:lstStyle/>
          <a:p>
            <a:pPr marL="0" indent="0" algn="just" fontAlgn="base">
              <a:buNone/>
            </a:pPr>
            <a:r>
              <a:rPr lang="en-GB" dirty="0"/>
              <a:t>After addressing the data that are missing, the next step within the EDA technique is to explore the characteristics of your statistics. This entails examining your variables’ distribution, crucial tendency, and variability and identifying any ability outliers or anomalies. </a:t>
            </a:r>
          </a:p>
          <a:p>
            <a:pPr marL="0" indent="0" algn="just" fontAlgn="base">
              <a:buNone/>
            </a:pPr>
            <a:endParaRPr lang="en-GB" b="1" dirty="0"/>
          </a:p>
          <a:p>
            <a:pPr marL="0" indent="0" algn="just" fontAlgn="base">
              <a:buNone/>
            </a:pPr>
            <a:r>
              <a:rPr lang="en-GB" b="1" dirty="0"/>
              <a:t>Calculate summary facts</a:t>
            </a:r>
            <a:r>
              <a:rPr lang="en-GB" dirty="0"/>
              <a:t> (suggest, median, mode, preferred deviation, skewness, kurtosis, and many others.) for numerical variables: These facts provide a concise assessment of the distribution and critical tendency of each variable, aiding in the identification of ability issues or deviations from expected patterns.</a:t>
            </a:r>
          </a:p>
          <a:p>
            <a:pPr algn="just"/>
            <a:endParaRPr lang="en-IN" dirty="0"/>
          </a:p>
        </p:txBody>
      </p:sp>
    </p:spTree>
    <p:extLst>
      <p:ext uri="{BB962C8B-B14F-4D97-AF65-F5344CB8AC3E}">
        <p14:creationId xmlns:p14="http://schemas.microsoft.com/office/powerpoint/2010/main" val="2662234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5FC28-D14F-454A-8B13-E5B3511EA193}"/>
              </a:ext>
            </a:extLst>
          </p:cNvPr>
          <p:cNvSpPr>
            <a:spLocks noGrp="1"/>
          </p:cNvSpPr>
          <p:nvPr>
            <p:ph type="title"/>
          </p:nvPr>
        </p:nvSpPr>
        <p:spPr>
          <a:xfrm>
            <a:off x="293914" y="152401"/>
            <a:ext cx="11059886" cy="631370"/>
          </a:xfrm>
        </p:spPr>
        <p:txBody>
          <a:bodyPr>
            <a:normAutofit fontScale="90000"/>
          </a:bodyPr>
          <a:lstStyle/>
          <a:p>
            <a:r>
              <a:rPr lang="en-GB" b="1" dirty="0"/>
              <a:t>Step 5: Perform Data Transformation</a:t>
            </a:r>
            <a:endParaRPr lang="en-IN" dirty="0"/>
          </a:p>
        </p:txBody>
      </p:sp>
      <p:sp>
        <p:nvSpPr>
          <p:cNvPr id="3" name="Content Placeholder 2">
            <a:extLst>
              <a:ext uri="{FF2B5EF4-FFF2-40B4-BE49-F238E27FC236}">
                <a16:creationId xmlns:a16="http://schemas.microsoft.com/office/drawing/2014/main" id="{AAB28C83-E5BA-4B4B-9235-CF893DFBD0A6}"/>
              </a:ext>
            </a:extLst>
          </p:cNvPr>
          <p:cNvSpPr>
            <a:spLocks noGrp="1"/>
          </p:cNvSpPr>
          <p:nvPr>
            <p:ph idx="1"/>
          </p:nvPr>
        </p:nvSpPr>
        <p:spPr>
          <a:xfrm>
            <a:off x="293915" y="783771"/>
            <a:ext cx="11593285" cy="5921829"/>
          </a:xfrm>
        </p:spPr>
        <p:txBody>
          <a:bodyPr>
            <a:normAutofit lnSpcReduction="10000"/>
          </a:bodyPr>
          <a:lstStyle/>
          <a:p>
            <a:pPr marL="0" indent="0" algn="just" fontAlgn="base">
              <a:buNone/>
            </a:pPr>
            <a:r>
              <a:rPr lang="en-GB" dirty="0"/>
              <a:t>Data transformation is a critical step within the EDA process because it enables you to prepare your statistics for similar evaluation and </a:t>
            </a:r>
            <a:r>
              <a:rPr lang="en-GB" dirty="0" err="1"/>
              <a:t>modeling</a:t>
            </a:r>
            <a:r>
              <a:rPr lang="en-GB" dirty="0"/>
              <a:t>. Here are a few common records transformation strategies:</a:t>
            </a:r>
          </a:p>
          <a:p>
            <a:pPr algn="just" fontAlgn="base"/>
            <a:r>
              <a:rPr lang="en-GB" b="1" dirty="0"/>
              <a:t>Scaling or normalizing</a:t>
            </a:r>
            <a:r>
              <a:rPr lang="en-GB" dirty="0"/>
              <a:t> numerical variables to a standard variety (e.g., min-max scaling, standardization)</a:t>
            </a:r>
          </a:p>
          <a:p>
            <a:pPr algn="just" fontAlgn="base"/>
            <a:r>
              <a:rPr lang="en-GB" b="1" dirty="0"/>
              <a:t>Encoding categorical variables </a:t>
            </a:r>
            <a:r>
              <a:rPr lang="en-GB" dirty="0"/>
              <a:t>to be used in machine mastering fashions (e.g., one-hot encoding, label encoding)</a:t>
            </a:r>
          </a:p>
          <a:p>
            <a:pPr algn="just" fontAlgn="base"/>
            <a:r>
              <a:rPr lang="en-GB" dirty="0"/>
              <a:t>Applying </a:t>
            </a:r>
            <a:r>
              <a:rPr lang="en-GB" b="1" dirty="0"/>
              <a:t>mathematical differences </a:t>
            </a:r>
            <a:r>
              <a:rPr lang="en-GB" dirty="0"/>
              <a:t>to numerical variables (e.g., logarithmic, square root) to correct for skewness or non-linearity.</a:t>
            </a:r>
          </a:p>
          <a:p>
            <a:pPr algn="just" fontAlgn="base"/>
            <a:r>
              <a:rPr lang="en-GB" dirty="0"/>
              <a:t>Aggregating or grouping records mainly based on unique variables.</a:t>
            </a:r>
          </a:p>
          <a:p>
            <a:pPr marL="0" indent="0" algn="just" fontAlgn="base">
              <a:buNone/>
            </a:pPr>
            <a:endParaRPr lang="en-GB" dirty="0"/>
          </a:p>
          <a:p>
            <a:pPr marL="0" indent="0" algn="just" fontAlgn="base">
              <a:buNone/>
            </a:pPr>
            <a:r>
              <a:rPr lang="en-GB" dirty="0"/>
              <a:t>By accurately transforming your information, you could ensure that your evaluation and </a:t>
            </a:r>
            <a:r>
              <a:rPr lang="en-GB" dirty="0" err="1"/>
              <a:t>modeling</a:t>
            </a:r>
            <a:r>
              <a:rPr lang="en-GB" dirty="0"/>
              <a:t> strategies are implemented successfully and that your results are reliable and meaningful.</a:t>
            </a:r>
          </a:p>
          <a:p>
            <a:pPr algn="just"/>
            <a:endParaRPr lang="en-IN" dirty="0"/>
          </a:p>
        </p:txBody>
      </p:sp>
    </p:spTree>
    <p:extLst>
      <p:ext uri="{BB962C8B-B14F-4D97-AF65-F5344CB8AC3E}">
        <p14:creationId xmlns:p14="http://schemas.microsoft.com/office/powerpoint/2010/main" val="2439922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CBB2-740F-4252-996B-45B2E7E68486}"/>
              </a:ext>
            </a:extLst>
          </p:cNvPr>
          <p:cNvSpPr>
            <a:spLocks noGrp="1"/>
          </p:cNvSpPr>
          <p:nvPr>
            <p:ph type="title"/>
          </p:nvPr>
        </p:nvSpPr>
        <p:spPr>
          <a:xfrm>
            <a:off x="217715" y="245383"/>
            <a:ext cx="10515600" cy="581932"/>
          </a:xfrm>
        </p:spPr>
        <p:txBody>
          <a:bodyPr>
            <a:normAutofit fontScale="90000"/>
          </a:bodyPr>
          <a:lstStyle/>
          <a:p>
            <a:r>
              <a:rPr lang="en-GB" b="1" dirty="0"/>
              <a:t>Step 6: Visualize Data Relationships</a:t>
            </a:r>
            <a:endParaRPr lang="en-IN" dirty="0"/>
          </a:p>
        </p:txBody>
      </p:sp>
      <p:sp>
        <p:nvSpPr>
          <p:cNvPr id="3" name="Content Placeholder 2">
            <a:extLst>
              <a:ext uri="{FF2B5EF4-FFF2-40B4-BE49-F238E27FC236}">
                <a16:creationId xmlns:a16="http://schemas.microsoft.com/office/drawing/2014/main" id="{70700AD0-FE94-436A-A118-8B5BFCC8C864}"/>
              </a:ext>
            </a:extLst>
          </p:cNvPr>
          <p:cNvSpPr>
            <a:spLocks noGrp="1"/>
          </p:cNvSpPr>
          <p:nvPr>
            <p:ph idx="1"/>
          </p:nvPr>
        </p:nvSpPr>
        <p:spPr>
          <a:xfrm>
            <a:off x="337457" y="947058"/>
            <a:ext cx="11669485" cy="5747656"/>
          </a:xfrm>
        </p:spPr>
        <p:txBody>
          <a:bodyPr>
            <a:normAutofit fontScale="92500"/>
          </a:bodyPr>
          <a:lstStyle/>
          <a:p>
            <a:pPr marL="0" indent="0" algn="just" fontAlgn="base">
              <a:buNone/>
            </a:pPr>
            <a:r>
              <a:rPr lang="en-GB" dirty="0"/>
              <a:t>Visualization is an effective tool in the EDA, as it allows to discover relationships between variables and become aware of styles or trends that may not immediately be apparent from summary statistics or numerical outputs. To visualize data relationships, explore univariate, bivariate, and multivariate analysis.</a:t>
            </a:r>
          </a:p>
          <a:p>
            <a:pPr algn="just" fontAlgn="base"/>
            <a:r>
              <a:rPr lang="en-GB" dirty="0"/>
              <a:t>Create frequency tables, bar plots, and pie charts for express variables: These visualizations can help you apprehend the distribution of classes and discover any ability imbalances or unusual patterns.</a:t>
            </a:r>
          </a:p>
          <a:p>
            <a:pPr algn="just" fontAlgn="base"/>
            <a:r>
              <a:rPr lang="en-GB" dirty="0"/>
              <a:t>Generate histograms, container plots, violin plots, and density plots to visualize the distribution of numerical variables. These visualizations can screen critical information about the form, unfold, and ability outliers within the statistics.</a:t>
            </a:r>
          </a:p>
          <a:p>
            <a:pPr algn="just" fontAlgn="base"/>
            <a:r>
              <a:rPr lang="en-GB" dirty="0"/>
              <a:t>Examine the correlation or association among variables using scatter plots, correlation matrices, or statistical assessments like Pearson’s correlation coefficient or Spearman’s rank correlation: Understanding the relationships between variables can tell characteristic choice, dimensionality discount, and </a:t>
            </a:r>
            <a:r>
              <a:rPr lang="en-GB" dirty="0" err="1"/>
              <a:t>modeling</a:t>
            </a:r>
            <a:r>
              <a:rPr lang="en-GB" dirty="0"/>
              <a:t> choices.</a:t>
            </a:r>
          </a:p>
          <a:p>
            <a:pPr algn="just"/>
            <a:endParaRPr lang="en-IN" dirty="0"/>
          </a:p>
        </p:txBody>
      </p:sp>
    </p:spTree>
    <p:extLst>
      <p:ext uri="{BB962C8B-B14F-4D97-AF65-F5344CB8AC3E}">
        <p14:creationId xmlns:p14="http://schemas.microsoft.com/office/powerpoint/2010/main" val="317050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A097-FD77-49A7-97E0-3E3CBE778493}"/>
              </a:ext>
            </a:extLst>
          </p:cNvPr>
          <p:cNvSpPr>
            <a:spLocks noGrp="1"/>
          </p:cNvSpPr>
          <p:nvPr>
            <p:ph type="title"/>
          </p:nvPr>
        </p:nvSpPr>
        <p:spPr>
          <a:xfrm>
            <a:off x="304800" y="141515"/>
            <a:ext cx="11049000" cy="620485"/>
          </a:xfrm>
        </p:spPr>
        <p:txBody>
          <a:bodyPr>
            <a:normAutofit fontScale="90000"/>
          </a:bodyPr>
          <a:lstStyle/>
          <a:p>
            <a:r>
              <a:rPr lang="en-GB" b="1" dirty="0"/>
              <a:t>Step 7: Handling Outliers</a:t>
            </a:r>
            <a:endParaRPr lang="en-IN" dirty="0"/>
          </a:p>
        </p:txBody>
      </p:sp>
      <p:sp>
        <p:nvSpPr>
          <p:cNvPr id="3" name="Content Placeholder 2">
            <a:extLst>
              <a:ext uri="{FF2B5EF4-FFF2-40B4-BE49-F238E27FC236}">
                <a16:creationId xmlns:a16="http://schemas.microsoft.com/office/drawing/2014/main" id="{23577D17-7F91-403F-9DB5-F5A0A9A96BEE}"/>
              </a:ext>
            </a:extLst>
          </p:cNvPr>
          <p:cNvSpPr>
            <a:spLocks noGrp="1"/>
          </p:cNvSpPr>
          <p:nvPr>
            <p:ph idx="1"/>
          </p:nvPr>
        </p:nvSpPr>
        <p:spPr>
          <a:xfrm>
            <a:off x="304801" y="947057"/>
            <a:ext cx="11713028" cy="5649686"/>
          </a:xfrm>
        </p:spPr>
        <p:txBody>
          <a:bodyPr>
            <a:normAutofit/>
          </a:bodyPr>
          <a:lstStyle/>
          <a:p>
            <a:pPr algn="just" fontAlgn="base"/>
            <a:r>
              <a:rPr lang="en-GB" sz="3200" dirty="0"/>
              <a:t>An </a:t>
            </a:r>
            <a:r>
              <a:rPr lang="en-GB" sz="3200" u="sng" dirty="0">
                <a:hlinkClick r:id="rId2"/>
              </a:rPr>
              <a:t>Outlier</a:t>
            </a:r>
            <a:r>
              <a:rPr lang="en-GB" sz="3200" dirty="0"/>
              <a:t> is a data item/object that deviates significantly from the rest of the (so-called normal) data. They can be caused by measurement or execution errors. </a:t>
            </a:r>
          </a:p>
          <a:p>
            <a:pPr algn="just" fontAlgn="base"/>
            <a:r>
              <a:rPr lang="en-GB" sz="3200" dirty="0"/>
              <a:t>The analysis for outlier detection is referred to as outlier mining. There are many ways to detect outliers.</a:t>
            </a:r>
          </a:p>
          <a:p>
            <a:pPr algn="just" fontAlgn="base"/>
            <a:r>
              <a:rPr lang="en-GB" sz="3200" dirty="0"/>
              <a:t>Identify and inspect capability outliers through the usage of strategies like the interquartile range (IQR), Z-scores.</a:t>
            </a:r>
            <a:endParaRPr lang="en-IN" sz="3200" dirty="0"/>
          </a:p>
        </p:txBody>
      </p:sp>
    </p:spTree>
    <p:extLst>
      <p:ext uri="{BB962C8B-B14F-4D97-AF65-F5344CB8AC3E}">
        <p14:creationId xmlns:p14="http://schemas.microsoft.com/office/powerpoint/2010/main" val="2559655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931A-F29D-4264-A23E-468CA03A9193}"/>
              </a:ext>
            </a:extLst>
          </p:cNvPr>
          <p:cNvSpPr>
            <a:spLocks noGrp="1"/>
          </p:cNvSpPr>
          <p:nvPr>
            <p:ph type="title"/>
          </p:nvPr>
        </p:nvSpPr>
        <p:spPr>
          <a:xfrm>
            <a:off x="228600" y="217715"/>
            <a:ext cx="11125200" cy="751114"/>
          </a:xfrm>
        </p:spPr>
        <p:txBody>
          <a:bodyPr/>
          <a:lstStyle/>
          <a:p>
            <a:r>
              <a:rPr lang="en-GB" b="1" dirty="0"/>
              <a:t>Step 8: Communicate Findings and Insights</a:t>
            </a:r>
            <a:endParaRPr lang="en-IN" dirty="0"/>
          </a:p>
        </p:txBody>
      </p:sp>
      <p:sp>
        <p:nvSpPr>
          <p:cNvPr id="3" name="Content Placeholder 2">
            <a:extLst>
              <a:ext uri="{FF2B5EF4-FFF2-40B4-BE49-F238E27FC236}">
                <a16:creationId xmlns:a16="http://schemas.microsoft.com/office/drawing/2014/main" id="{A17D5791-4750-4A36-A247-94127B5D5B7A}"/>
              </a:ext>
            </a:extLst>
          </p:cNvPr>
          <p:cNvSpPr>
            <a:spLocks noGrp="1"/>
          </p:cNvSpPr>
          <p:nvPr>
            <p:ph idx="1"/>
          </p:nvPr>
        </p:nvSpPr>
        <p:spPr>
          <a:xfrm>
            <a:off x="228600" y="968829"/>
            <a:ext cx="11734800" cy="5747657"/>
          </a:xfrm>
        </p:spPr>
        <p:txBody>
          <a:bodyPr>
            <a:normAutofit lnSpcReduction="10000"/>
          </a:bodyPr>
          <a:lstStyle/>
          <a:p>
            <a:pPr marL="0" indent="0" algn="just" fontAlgn="base">
              <a:buNone/>
            </a:pPr>
            <a:r>
              <a:rPr lang="en-GB" sz="3200" dirty="0"/>
              <a:t>The final step in the EDA technique is effectively discussing your findings and insights. This includes summarizing your evaluation, highlighting fundamental discoveries, and imparting your outcomes cleanly. Here are a few hints for effective verbal exchange:</a:t>
            </a:r>
          </a:p>
          <a:p>
            <a:pPr algn="just" fontAlgn="base"/>
            <a:r>
              <a:rPr lang="en-GB" sz="3200" dirty="0"/>
              <a:t>Clearly state the targets and scope of your analysis</a:t>
            </a:r>
          </a:p>
          <a:p>
            <a:pPr algn="just" fontAlgn="base"/>
            <a:r>
              <a:rPr lang="en-GB" sz="3200" dirty="0"/>
              <a:t>Provide context and heritage data to assist others in apprehending your approach</a:t>
            </a:r>
          </a:p>
          <a:p>
            <a:pPr algn="just" fontAlgn="base"/>
            <a:r>
              <a:rPr lang="en-GB" sz="3200" dirty="0"/>
              <a:t>Use visualizations and images to guide your findings and make them more reachable</a:t>
            </a:r>
          </a:p>
          <a:p>
            <a:pPr algn="just" fontAlgn="base"/>
            <a:r>
              <a:rPr lang="en-GB" sz="3200" dirty="0"/>
              <a:t>Highlight critical insights, patterns, or anomalies discovered during EDA.</a:t>
            </a:r>
          </a:p>
          <a:p>
            <a:pPr algn="just" fontAlgn="base"/>
            <a:r>
              <a:rPr lang="en-GB" sz="3200" dirty="0"/>
              <a:t>Discuss any barriers related to your analysis</a:t>
            </a:r>
          </a:p>
          <a:p>
            <a:pPr marL="0" indent="0" algn="just">
              <a:buNone/>
            </a:pPr>
            <a:endParaRPr lang="en-IN" sz="3200" dirty="0"/>
          </a:p>
        </p:txBody>
      </p:sp>
    </p:spTree>
    <p:extLst>
      <p:ext uri="{BB962C8B-B14F-4D97-AF65-F5344CB8AC3E}">
        <p14:creationId xmlns:p14="http://schemas.microsoft.com/office/powerpoint/2010/main" val="48429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7047F-8F24-4661-8042-CA190DF9329C}"/>
              </a:ext>
            </a:extLst>
          </p:cNvPr>
          <p:cNvSpPr>
            <a:spLocks noGrp="1"/>
          </p:cNvSpPr>
          <p:nvPr>
            <p:ph type="title"/>
          </p:nvPr>
        </p:nvSpPr>
        <p:spPr>
          <a:xfrm>
            <a:off x="838200" y="365126"/>
            <a:ext cx="10515600" cy="603704"/>
          </a:xfrm>
        </p:spPr>
        <p:txBody>
          <a:bodyPr>
            <a:normAutofit fontScale="90000"/>
          </a:bodyPr>
          <a:lstStyle/>
          <a:p>
            <a:r>
              <a:rPr lang="en-GB" b="1" dirty="0"/>
              <a:t>Key aspects of EDA</a:t>
            </a:r>
            <a:endParaRPr lang="en-IN" b="1" dirty="0"/>
          </a:p>
        </p:txBody>
      </p:sp>
      <p:sp>
        <p:nvSpPr>
          <p:cNvPr id="3" name="Content Placeholder 2">
            <a:extLst>
              <a:ext uri="{FF2B5EF4-FFF2-40B4-BE49-F238E27FC236}">
                <a16:creationId xmlns:a16="http://schemas.microsoft.com/office/drawing/2014/main" id="{A313C5FD-F4C0-4105-8890-6C41B34C53E2}"/>
              </a:ext>
            </a:extLst>
          </p:cNvPr>
          <p:cNvSpPr>
            <a:spLocks noGrp="1"/>
          </p:cNvSpPr>
          <p:nvPr>
            <p:ph idx="1"/>
          </p:nvPr>
        </p:nvSpPr>
        <p:spPr>
          <a:xfrm>
            <a:off x="838200" y="1208314"/>
            <a:ext cx="11114314" cy="5421086"/>
          </a:xfrm>
        </p:spPr>
        <p:txBody>
          <a:bodyPr>
            <a:normAutofit/>
          </a:bodyPr>
          <a:lstStyle/>
          <a:p>
            <a:pPr algn="just" fontAlgn="base"/>
            <a:r>
              <a:rPr lang="en-GB" sz="3200" b="1" dirty="0"/>
              <a:t>Distribution of Data</a:t>
            </a:r>
            <a:r>
              <a:rPr lang="en-GB" sz="3200" dirty="0"/>
              <a:t>: Examining the distribution of data points to understand their range, central tendencies (mean, median), and dispersion (variance, standard deviation).</a:t>
            </a:r>
          </a:p>
          <a:p>
            <a:pPr algn="just" fontAlgn="base"/>
            <a:r>
              <a:rPr lang="en-GB" sz="3200" b="1" dirty="0"/>
              <a:t>Graphical Representations</a:t>
            </a:r>
            <a:r>
              <a:rPr lang="en-GB" sz="3200" dirty="0"/>
              <a:t>: Utilizing charts such as histograms, box plots, scatter plots, and bar charts to visualize relationships within the data and distributions of variables.</a:t>
            </a:r>
          </a:p>
          <a:p>
            <a:pPr algn="just" fontAlgn="base"/>
            <a:r>
              <a:rPr lang="en-GB" sz="3200" b="1" dirty="0"/>
              <a:t>Outlier Detection</a:t>
            </a:r>
            <a:r>
              <a:rPr lang="en-GB" sz="3200" dirty="0"/>
              <a:t>: Identifying unusual values that deviate from other data points. Outliers can influence statistical analyses and might indicate data entry errors or unique cases.</a:t>
            </a:r>
          </a:p>
          <a:p>
            <a:pPr algn="just"/>
            <a:endParaRPr lang="en-IN" sz="3200" dirty="0"/>
          </a:p>
        </p:txBody>
      </p:sp>
    </p:spTree>
    <p:extLst>
      <p:ext uri="{BB962C8B-B14F-4D97-AF65-F5344CB8AC3E}">
        <p14:creationId xmlns:p14="http://schemas.microsoft.com/office/powerpoint/2010/main" val="338102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D8615-D77E-4B2D-91C5-399CEAE4F913}"/>
              </a:ext>
            </a:extLst>
          </p:cNvPr>
          <p:cNvSpPr>
            <a:spLocks noGrp="1"/>
          </p:cNvSpPr>
          <p:nvPr>
            <p:ph type="title"/>
          </p:nvPr>
        </p:nvSpPr>
        <p:spPr>
          <a:xfrm>
            <a:off x="587829" y="365126"/>
            <a:ext cx="10765971" cy="592818"/>
          </a:xfrm>
        </p:spPr>
        <p:txBody>
          <a:bodyPr>
            <a:normAutofit fontScale="90000"/>
          </a:bodyPr>
          <a:lstStyle/>
          <a:p>
            <a:r>
              <a:rPr lang="en-GB" b="1" dirty="0"/>
              <a:t>Continued…</a:t>
            </a:r>
            <a:endParaRPr lang="en-IN" b="1" dirty="0"/>
          </a:p>
        </p:txBody>
      </p:sp>
      <p:sp>
        <p:nvSpPr>
          <p:cNvPr id="3" name="Content Placeholder 2">
            <a:extLst>
              <a:ext uri="{FF2B5EF4-FFF2-40B4-BE49-F238E27FC236}">
                <a16:creationId xmlns:a16="http://schemas.microsoft.com/office/drawing/2014/main" id="{4A597AE4-0465-4B4D-8AF7-9A31A6885CB3}"/>
              </a:ext>
            </a:extLst>
          </p:cNvPr>
          <p:cNvSpPr>
            <a:spLocks noGrp="1"/>
          </p:cNvSpPr>
          <p:nvPr>
            <p:ph idx="1"/>
          </p:nvPr>
        </p:nvSpPr>
        <p:spPr>
          <a:xfrm>
            <a:off x="587829" y="1055914"/>
            <a:ext cx="11397341" cy="5540829"/>
          </a:xfrm>
        </p:spPr>
        <p:txBody>
          <a:bodyPr>
            <a:normAutofit lnSpcReduction="10000"/>
          </a:bodyPr>
          <a:lstStyle/>
          <a:p>
            <a:pPr algn="just" fontAlgn="base"/>
            <a:r>
              <a:rPr lang="en-GB" sz="3200" b="1" dirty="0"/>
              <a:t>Correlation Analysis</a:t>
            </a:r>
            <a:r>
              <a:rPr lang="en-GB" sz="3200" dirty="0"/>
              <a:t>: Checking the relationships between variables to understand how they might affect each other. This includes computing correlation coefficients and creating correlation matrices.</a:t>
            </a:r>
          </a:p>
          <a:p>
            <a:pPr algn="just" fontAlgn="base"/>
            <a:r>
              <a:rPr lang="en-GB" sz="3200" b="1" dirty="0"/>
              <a:t>Handling Missing Values</a:t>
            </a:r>
            <a:r>
              <a:rPr lang="en-GB" sz="3200" dirty="0"/>
              <a:t>: Detecting and deciding how to address missing data points, whether by imputation or removal, depending on their impact and the amount of missing data.</a:t>
            </a:r>
          </a:p>
          <a:p>
            <a:pPr algn="just" fontAlgn="base"/>
            <a:r>
              <a:rPr lang="en-GB" sz="3200" b="1" dirty="0"/>
              <a:t>Summary Statistics:</a:t>
            </a:r>
            <a:r>
              <a:rPr lang="en-GB" sz="3200" dirty="0"/>
              <a:t> Calculating key statistics that provide insight into data trends and nuances.</a:t>
            </a:r>
          </a:p>
          <a:p>
            <a:pPr algn="just" fontAlgn="base"/>
            <a:r>
              <a:rPr lang="en-GB" sz="3200" b="1" dirty="0"/>
              <a:t>Testing Assumptions</a:t>
            </a:r>
            <a:r>
              <a:rPr lang="en-GB" sz="3200" dirty="0"/>
              <a:t>: Many statistical tests and models assume the data meet certain conditions. EDA helps verify these assumptions.</a:t>
            </a:r>
          </a:p>
          <a:p>
            <a:pPr algn="just"/>
            <a:endParaRPr lang="en-IN" sz="3200" dirty="0"/>
          </a:p>
        </p:txBody>
      </p:sp>
    </p:spTree>
    <p:extLst>
      <p:ext uri="{BB962C8B-B14F-4D97-AF65-F5344CB8AC3E}">
        <p14:creationId xmlns:p14="http://schemas.microsoft.com/office/powerpoint/2010/main" val="10275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B2F71-8E6C-4070-BA98-93D444B88FA6}"/>
              </a:ext>
            </a:extLst>
          </p:cNvPr>
          <p:cNvSpPr>
            <a:spLocks noGrp="1"/>
          </p:cNvSpPr>
          <p:nvPr>
            <p:ph type="title"/>
          </p:nvPr>
        </p:nvSpPr>
        <p:spPr>
          <a:xfrm>
            <a:off x="446314" y="365126"/>
            <a:ext cx="10907486" cy="745218"/>
          </a:xfrm>
        </p:spPr>
        <p:txBody>
          <a:bodyPr/>
          <a:lstStyle/>
          <a:p>
            <a:r>
              <a:rPr lang="en-GB" b="1" dirty="0"/>
              <a:t>Importance of EDA</a:t>
            </a:r>
            <a:endParaRPr lang="en-IN" b="1" dirty="0"/>
          </a:p>
        </p:txBody>
      </p:sp>
      <p:sp>
        <p:nvSpPr>
          <p:cNvPr id="3" name="Content Placeholder 2">
            <a:extLst>
              <a:ext uri="{FF2B5EF4-FFF2-40B4-BE49-F238E27FC236}">
                <a16:creationId xmlns:a16="http://schemas.microsoft.com/office/drawing/2014/main" id="{D7C1EA42-22FF-457C-9953-6117643FC633}"/>
              </a:ext>
            </a:extLst>
          </p:cNvPr>
          <p:cNvSpPr>
            <a:spLocks noGrp="1"/>
          </p:cNvSpPr>
          <p:nvPr>
            <p:ph idx="1"/>
          </p:nvPr>
        </p:nvSpPr>
        <p:spPr>
          <a:xfrm>
            <a:off x="446315" y="1110344"/>
            <a:ext cx="11549742" cy="5562599"/>
          </a:xfrm>
        </p:spPr>
        <p:txBody>
          <a:bodyPr>
            <a:normAutofit/>
          </a:bodyPr>
          <a:lstStyle/>
          <a:p>
            <a:pPr algn="just" fontAlgn="base"/>
            <a:r>
              <a:rPr lang="en-GB" sz="3200" b="1" dirty="0"/>
              <a:t>Understanding Data Structures</a:t>
            </a:r>
            <a:r>
              <a:rPr lang="en-GB" sz="3200" dirty="0"/>
              <a:t>: EDA helps in getting familiar with the dataset, understanding the number of features, the type of data in each feature, and the distribution of data points. This understanding is crucial for selecting appropriate analysis or prediction techniques.</a:t>
            </a:r>
          </a:p>
          <a:p>
            <a:pPr algn="just" fontAlgn="base"/>
            <a:endParaRPr lang="en-GB" sz="3200" b="1" dirty="0"/>
          </a:p>
          <a:p>
            <a:pPr algn="just" fontAlgn="base"/>
            <a:r>
              <a:rPr lang="en-GB" sz="3200" b="1" dirty="0"/>
              <a:t>Identifying Patterns and Relationships</a:t>
            </a:r>
            <a:r>
              <a:rPr lang="en-GB" sz="3200" dirty="0"/>
              <a:t>: Through visualizations and statistical summaries, EDA can reveal hidden patterns and intrinsic relationships between variables. These insights can guide further analysis and enable more effective feature engineering and model building.</a:t>
            </a:r>
          </a:p>
          <a:p>
            <a:pPr algn="just"/>
            <a:endParaRPr lang="en-IN" sz="3200" dirty="0"/>
          </a:p>
        </p:txBody>
      </p:sp>
    </p:spTree>
    <p:extLst>
      <p:ext uri="{BB962C8B-B14F-4D97-AF65-F5344CB8AC3E}">
        <p14:creationId xmlns:p14="http://schemas.microsoft.com/office/powerpoint/2010/main" val="283044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B322-6E7C-4710-9B3F-00CA0025A062}"/>
              </a:ext>
            </a:extLst>
          </p:cNvPr>
          <p:cNvSpPr>
            <a:spLocks noGrp="1"/>
          </p:cNvSpPr>
          <p:nvPr>
            <p:ph type="title"/>
          </p:nvPr>
        </p:nvSpPr>
        <p:spPr>
          <a:xfrm>
            <a:off x="163287" y="217714"/>
            <a:ext cx="11190513" cy="664029"/>
          </a:xfrm>
        </p:spPr>
        <p:txBody>
          <a:bodyPr>
            <a:normAutofit fontScale="90000"/>
          </a:bodyPr>
          <a:lstStyle/>
          <a:p>
            <a:r>
              <a:rPr lang="en-GB" b="1" dirty="0"/>
              <a:t>Continued…</a:t>
            </a:r>
            <a:endParaRPr lang="en-IN" b="1" dirty="0"/>
          </a:p>
        </p:txBody>
      </p:sp>
      <p:sp>
        <p:nvSpPr>
          <p:cNvPr id="3" name="Content Placeholder 2">
            <a:extLst>
              <a:ext uri="{FF2B5EF4-FFF2-40B4-BE49-F238E27FC236}">
                <a16:creationId xmlns:a16="http://schemas.microsoft.com/office/drawing/2014/main" id="{35E4E2C9-DFA6-4923-B54E-441DA950D77E}"/>
              </a:ext>
            </a:extLst>
          </p:cNvPr>
          <p:cNvSpPr>
            <a:spLocks noGrp="1"/>
          </p:cNvSpPr>
          <p:nvPr>
            <p:ph idx="1"/>
          </p:nvPr>
        </p:nvSpPr>
        <p:spPr>
          <a:xfrm>
            <a:off x="163287" y="1045030"/>
            <a:ext cx="11811000" cy="5595256"/>
          </a:xfrm>
        </p:spPr>
        <p:txBody>
          <a:bodyPr>
            <a:normAutofit fontScale="92500" lnSpcReduction="10000"/>
          </a:bodyPr>
          <a:lstStyle/>
          <a:p>
            <a:pPr algn="just" fontAlgn="base"/>
            <a:r>
              <a:rPr lang="en-GB" sz="3600" b="1" dirty="0"/>
              <a:t>Detecting Anomalies and Outliers</a:t>
            </a:r>
            <a:r>
              <a:rPr lang="en-GB" sz="3600" dirty="0"/>
              <a:t>: EDA is essential for identifying errors or unusual data points that may adversely affect the results of your analysis. Detecting these early can prevent costly mistakes in predictive </a:t>
            </a:r>
            <a:r>
              <a:rPr lang="en-GB" sz="3600" dirty="0" err="1"/>
              <a:t>modeling</a:t>
            </a:r>
            <a:r>
              <a:rPr lang="en-GB" sz="3600" dirty="0"/>
              <a:t> and analysis.</a:t>
            </a:r>
          </a:p>
          <a:p>
            <a:pPr algn="just" fontAlgn="base"/>
            <a:r>
              <a:rPr lang="en-GB" sz="3600" b="1" dirty="0"/>
              <a:t>Testing Assumptions</a:t>
            </a:r>
            <a:r>
              <a:rPr lang="en-GB" sz="3600" dirty="0"/>
              <a:t>: Many statistical models assume that data follow a certain distribution or that variables are independent. EDA involves checking these assumptions. If the assumptions do not hold, the conclusions drawn from the model could be invalid.</a:t>
            </a:r>
          </a:p>
          <a:p>
            <a:pPr algn="just" fontAlgn="base"/>
            <a:r>
              <a:rPr lang="en-GB" sz="3600" b="1" dirty="0"/>
              <a:t>Informing Feature Selection and Engineering</a:t>
            </a:r>
            <a:r>
              <a:rPr lang="en-GB" sz="3600" dirty="0"/>
              <a:t>: Insights gained from EDA can inform which features are most relevant to include in a model and how to transform them (scaling, encoding) to improve model performance.</a:t>
            </a:r>
          </a:p>
          <a:p>
            <a:pPr algn="just"/>
            <a:endParaRPr lang="en-IN" sz="3600" dirty="0"/>
          </a:p>
        </p:txBody>
      </p:sp>
    </p:spTree>
    <p:extLst>
      <p:ext uri="{BB962C8B-B14F-4D97-AF65-F5344CB8AC3E}">
        <p14:creationId xmlns:p14="http://schemas.microsoft.com/office/powerpoint/2010/main" val="422509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701A-402B-4196-AE54-253A0610CC07}"/>
              </a:ext>
            </a:extLst>
          </p:cNvPr>
          <p:cNvSpPr>
            <a:spLocks noGrp="1"/>
          </p:cNvSpPr>
          <p:nvPr>
            <p:ph type="title"/>
          </p:nvPr>
        </p:nvSpPr>
        <p:spPr>
          <a:xfrm>
            <a:off x="326571" y="212726"/>
            <a:ext cx="11027229" cy="581932"/>
          </a:xfrm>
        </p:spPr>
        <p:txBody>
          <a:bodyPr>
            <a:normAutofit fontScale="90000"/>
          </a:bodyPr>
          <a:lstStyle/>
          <a:p>
            <a:r>
              <a:rPr lang="en-GB" b="1" dirty="0"/>
              <a:t>Continued…</a:t>
            </a:r>
            <a:endParaRPr lang="en-IN" b="1" dirty="0"/>
          </a:p>
        </p:txBody>
      </p:sp>
      <p:sp>
        <p:nvSpPr>
          <p:cNvPr id="3" name="Content Placeholder 2">
            <a:extLst>
              <a:ext uri="{FF2B5EF4-FFF2-40B4-BE49-F238E27FC236}">
                <a16:creationId xmlns:a16="http://schemas.microsoft.com/office/drawing/2014/main" id="{1E58CDF2-AD4D-4B1D-B519-AAEDABA50BA0}"/>
              </a:ext>
            </a:extLst>
          </p:cNvPr>
          <p:cNvSpPr>
            <a:spLocks noGrp="1"/>
          </p:cNvSpPr>
          <p:nvPr>
            <p:ph idx="1"/>
          </p:nvPr>
        </p:nvSpPr>
        <p:spPr>
          <a:xfrm>
            <a:off x="326571" y="794658"/>
            <a:ext cx="11713029" cy="5965371"/>
          </a:xfrm>
        </p:spPr>
        <p:txBody>
          <a:bodyPr>
            <a:normAutofit lnSpcReduction="10000"/>
          </a:bodyPr>
          <a:lstStyle/>
          <a:p>
            <a:pPr algn="just" fontAlgn="base"/>
            <a:r>
              <a:rPr lang="en-GB" sz="3600" b="1" dirty="0"/>
              <a:t>Optimizing Model Design</a:t>
            </a:r>
            <a:r>
              <a:rPr lang="en-GB" sz="3600" dirty="0"/>
              <a:t>: By understanding the data’s characteristics, analysts can choose appropriate </a:t>
            </a:r>
            <a:r>
              <a:rPr lang="en-GB" sz="3600" dirty="0" err="1"/>
              <a:t>modeling</a:t>
            </a:r>
            <a:r>
              <a:rPr lang="en-GB" sz="3600" dirty="0"/>
              <a:t> techniques, decide on the complexity of the model, and better tune model parameters.</a:t>
            </a:r>
          </a:p>
          <a:p>
            <a:pPr algn="just" fontAlgn="base"/>
            <a:r>
              <a:rPr lang="en-GB" sz="3600" b="1" dirty="0"/>
              <a:t>Facilitating Data Cleaning</a:t>
            </a:r>
            <a:r>
              <a:rPr lang="en-GB" sz="3600" dirty="0"/>
              <a:t>: EDA helps in spotting missing values and errors in the data, which are critical to address before further analysis to improve data quality and integrity.</a:t>
            </a:r>
          </a:p>
          <a:p>
            <a:pPr algn="just" fontAlgn="base"/>
            <a:r>
              <a:rPr lang="en-GB" sz="3600" b="1" dirty="0"/>
              <a:t>Enhancing Communication</a:t>
            </a:r>
            <a:r>
              <a:rPr lang="en-GB" sz="3600" dirty="0"/>
              <a:t>: Visual and statistical summaries from EDA can make it easier to communicate findings and convince others of the validity of your conclusions, particularly when explaining data-driven insights to stakeholders without technical backgrounds.</a:t>
            </a:r>
          </a:p>
          <a:p>
            <a:pPr algn="just"/>
            <a:endParaRPr lang="en-IN" sz="3600" dirty="0"/>
          </a:p>
        </p:txBody>
      </p:sp>
    </p:spTree>
    <p:extLst>
      <p:ext uri="{BB962C8B-B14F-4D97-AF65-F5344CB8AC3E}">
        <p14:creationId xmlns:p14="http://schemas.microsoft.com/office/powerpoint/2010/main" val="344359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4F5C-7C7A-404C-92BC-B1C0C54785EE}"/>
              </a:ext>
            </a:extLst>
          </p:cNvPr>
          <p:cNvSpPr>
            <a:spLocks noGrp="1"/>
          </p:cNvSpPr>
          <p:nvPr>
            <p:ph type="title"/>
          </p:nvPr>
        </p:nvSpPr>
        <p:spPr>
          <a:xfrm>
            <a:off x="533400" y="365125"/>
            <a:ext cx="10820400" cy="766989"/>
          </a:xfrm>
        </p:spPr>
        <p:txBody>
          <a:bodyPr>
            <a:normAutofit/>
          </a:bodyPr>
          <a:lstStyle/>
          <a:p>
            <a:r>
              <a:rPr lang="en-GB" b="1" dirty="0"/>
              <a:t>Types of Exploratory Data Analysis</a:t>
            </a:r>
            <a:endParaRPr lang="en-IN" dirty="0"/>
          </a:p>
        </p:txBody>
      </p:sp>
      <p:sp>
        <p:nvSpPr>
          <p:cNvPr id="3" name="Content Placeholder 2">
            <a:extLst>
              <a:ext uri="{FF2B5EF4-FFF2-40B4-BE49-F238E27FC236}">
                <a16:creationId xmlns:a16="http://schemas.microsoft.com/office/drawing/2014/main" id="{BA700C71-DD9D-405C-BA93-9D27FFD98DC3}"/>
              </a:ext>
            </a:extLst>
          </p:cNvPr>
          <p:cNvSpPr>
            <a:spLocks noGrp="1"/>
          </p:cNvSpPr>
          <p:nvPr>
            <p:ph idx="1"/>
          </p:nvPr>
        </p:nvSpPr>
        <p:spPr>
          <a:xfrm>
            <a:off x="533401" y="1469571"/>
            <a:ext cx="11462656" cy="5268686"/>
          </a:xfrm>
        </p:spPr>
        <p:txBody>
          <a:bodyPr>
            <a:normAutofit lnSpcReduction="10000"/>
          </a:bodyPr>
          <a:lstStyle/>
          <a:p>
            <a:pPr algn="just"/>
            <a:r>
              <a:rPr lang="en-GB" sz="4000" dirty="0"/>
              <a:t>EDA refers to the method of analysing information units to uncover styles, pick out relationships, and gain insights. </a:t>
            </a:r>
          </a:p>
          <a:p>
            <a:pPr algn="just"/>
            <a:r>
              <a:rPr lang="en-GB" sz="4000" dirty="0"/>
              <a:t>There are various sorts of EDA strategies that can be hired relying on the nature of the records and the desires of the evaluation. </a:t>
            </a:r>
          </a:p>
          <a:p>
            <a:pPr algn="just"/>
            <a:r>
              <a:rPr lang="en-GB" sz="4000" dirty="0"/>
              <a:t>Depending on the number of columns we can divide EDA into three types: </a:t>
            </a:r>
            <a:r>
              <a:rPr lang="en-GB" sz="4000" u="sng" dirty="0">
                <a:hlinkClick r:id="rId2"/>
              </a:rPr>
              <a:t>Univariate, bivariate and multivariate</a:t>
            </a:r>
            <a:r>
              <a:rPr lang="en-GB" sz="4000" dirty="0"/>
              <a:t>.</a:t>
            </a:r>
            <a:endParaRPr lang="en-IN" sz="4000" dirty="0"/>
          </a:p>
        </p:txBody>
      </p:sp>
    </p:spTree>
    <p:extLst>
      <p:ext uri="{BB962C8B-B14F-4D97-AF65-F5344CB8AC3E}">
        <p14:creationId xmlns:p14="http://schemas.microsoft.com/office/powerpoint/2010/main" val="175476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1B9A-022C-4723-9301-2C5A5A2F12D6}"/>
              </a:ext>
            </a:extLst>
          </p:cNvPr>
          <p:cNvSpPr>
            <a:spLocks noGrp="1"/>
          </p:cNvSpPr>
          <p:nvPr>
            <p:ph type="title"/>
          </p:nvPr>
        </p:nvSpPr>
        <p:spPr>
          <a:xfrm>
            <a:off x="283029" y="119743"/>
            <a:ext cx="11070771" cy="762001"/>
          </a:xfrm>
        </p:spPr>
        <p:txBody>
          <a:bodyPr>
            <a:normAutofit/>
          </a:bodyPr>
          <a:lstStyle/>
          <a:p>
            <a:r>
              <a:rPr lang="en-IN" b="1" dirty="0"/>
              <a:t>1. Univariate Analysis</a:t>
            </a:r>
            <a:endParaRPr lang="en-IN" dirty="0"/>
          </a:p>
        </p:txBody>
      </p:sp>
      <p:sp>
        <p:nvSpPr>
          <p:cNvPr id="3" name="Content Placeholder 2">
            <a:extLst>
              <a:ext uri="{FF2B5EF4-FFF2-40B4-BE49-F238E27FC236}">
                <a16:creationId xmlns:a16="http://schemas.microsoft.com/office/drawing/2014/main" id="{5971012D-897A-46E1-B2E4-CE71270871B2}"/>
              </a:ext>
            </a:extLst>
          </p:cNvPr>
          <p:cNvSpPr>
            <a:spLocks noGrp="1"/>
          </p:cNvSpPr>
          <p:nvPr>
            <p:ph idx="1"/>
          </p:nvPr>
        </p:nvSpPr>
        <p:spPr>
          <a:xfrm>
            <a:off x="283029" y="1055914"/>
            <a:ext cx="11625941" cy="5562600"/>
          </a:xfrm>
        </p:spPr>
        <p:txBody>
          <a:bodyPr>
            <a:normAutofit lnSpcReduction="10000"/>
          </a:bodyPr>
          <a:lstStyle/>
          <a:p>
            <a:pPr marL="0" indent="0" algn="just" fontAlgn="base">
              <a:buNone/>
            </a:pPr>
            <a:r>
              <a:rPr lang="en-GB" sz="3200" dirty="0"/>
              <a:t>Univariate analysis focuses on a single variable to understand its internal structure. It is primarily concerned with describing the data and finding patterns existing in a single feature. Common techniques include:</a:t>
            </a:r>
          </a:p>
          <a:p>
            <a:pPr algn="just" fontAlgn="base"/>
            <a:r>
              <a:rPr lang="en-GB" sz="3200" b="1" dirty="0"/>
              <a:t>Histograms</a:t>
            </a:r>
            <a:r>
              <a:rPr lang="en-GB" sz="3200" dirty="0"/>
              <a:t>: Used to visualize the distribution of a variable.</a:t>
            </a:r>
          </a:p>
          <a:p>
            <a:pPr algn="just" fontAlgn="base"/>
            <a:r>
              <a:rPr lang="en-GB" sz="3200" b="1" dirty="0"/>
              <a:t>Box plots</a:t>
            </a:r>
            <a:r>
              <a:rPr lang="en-GB" sz="3200" dirty="0"/>
              <a:t>: Useful for detecting outliers and understanding the spread and skewness of the data.</a:t>
            </a:r>
          </a:p>
          <a:p>
            <a:pPr algn="just" fontAlgn="base"/>
            <a:r>
              <a:rPr lang="en-GB" sz="3200" b="1" dirty="0"/>
              <a:t>Bar charts</a:t>
            </a:r>
            <a:r>
              <a:rPr lang="en-GB" sz="3200" dirty="0"/>
              <a:t>: Employed for categorical data to show the frequency of each category.</a:t>
            </a:r>
          </a:p>
          <a:p>
            <a:pPr algn="just" fontAlgn="base"/>
            <a:r>
              <a:rPr lang="en-GB" sz="3200" b="1" dirty="0"/>
              <a:t>Summary statistics</a:t>
            </a:r>
            <a:r>
              <a:rPr lang="en-GB" sz="3200" dirty="0"/>
              <a:t>: Calculations like mean, median, mode, variance, and standard deviation that describe the central tendency and dispersion of the data.</a:t>
            </a:r>
          </a:p>
          <a:p>
            <a:pPr algn="just"/>
            <a:endParaRPr lang="en-IN" sz="3200" dirty="0"/>
          </a:p>
        </p:txBody>
      </p:sp>
    </p:spTree>
    <p:extLst>
      <p:ext uri="{BB962C8B-B14F-4D97-AF65-F5344CB8AC3E}">
        <p14:creationId xmlns:p14="http://schemas.microsoft.com/office/powerpoint/2010/main" val="2429540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1986</Words>
  <Application>Microsoft Office PowerPoint</Application>
  <PresentationFormat>Widescreen</PresentationFormat>
  <Paragraphs>117</Paragraphs>
  <Slides>27</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2" baseType="lpstr">
      <vt:lpstr>Arial</vt:lpstr>
      <vt:lpstr>Calibri</vt:lpstr>
      <vt:lpstr>Calibri Light</vt:lpstr>
      <vt:lpstr>Office Theme</vt:lpstr>
      <vt:lpstr>Bitmap Image</vt:lpstr>
      <vt:lpstr>EXPLORATORY DATA ANALYSIS (EDA)</vt:lpstr>
      <vt:lpstr>Introduction</vt:lpstr>
      <vt:lpstr>Key aspects of EDA</vt:lpstr>
      <vt:lpstr>Continued…</vt:lpstr>
      <vt:lpstr>Importance of EDA</vt:lpstr>
      <vt:lpstr>Continued…</vt:lpstr>
      <vt:lpstr>Continued…</vt:lpstr>
      <vt:lpstr>Types of Exploratory Data Analysis</vt:lpstr>
      <vt:lpstr>1. Univariate Analysis</vt:lpstr>
      <vt:lpstr>Example…</vt:lpstr>
      <vt:lpstr>2. Bivariate Analysis</vt:lpstr>
      <vt:lpstr>Continued…</vt:lpstr>
      <vt:lpstr>Example</vt:lpstr>
      <vt:lpstr>PowerPoint Presentation</vt:lpstr>
      <vt:lpstr>3. Multivariate Analysis</vt:lpstr>
      <vt:lpstr>PowerPoint Presentation</vt:lpstr>
      <vt:lpstr>Tools for Performing Exploratory Data Analysis</vt:lpstr>
      <vt:lpstr>Continued…</vt:lpstr>
      <vt:lpstr>Steps for Performing Exploratory Data Analysis</vt:lpstr>
      <vt:lpstr>Step 1: Understand the Problem and the Data</vt:lpstr>
      <vt:lpstr>Step 2: Import and Inspect the Data</vt:lpstr>
      <vt:lpstr>Step 3: Handle Missing Data</vt:lpstr>
      <vt:lpstr>Step 4: Explore Data Characteristics</vt:lpstr>
      <vt:lpstr>Step 5: Perform Data Transformation</vt:lpstr>
      <vt:lpstr>Step 6: Visualize Data Relationships</vt:lpstr>
      <vt:lpstr>Step 7: Handling Outliers</vt:lpstr>
      <vt:lpstr>Step 8: Communicate Findings and Insights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dc:title>
  <dc:creator>ISHWARI SINGH RAJPUT</dc:creator>
  <cp:lastModifiedBy>ISHWARI SINGH RAJPUT</cp:lastModifiedBy>
  <cp:revision>18</cp:revision>
  <dcterms:created xsi:type="dcterms:W3CDTF">2024-08-23T05:55:27Z</dcterms:created>
  <dcterms:modified xsi:type="dcterms:W3CDTF">2024-08-28T08:04:16Z</dcterms:modified>
</cp:coreProperties>
</file>