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59" r:id="rId6"/>
    <p:sldId id="279" r:id="rId7"/>
    <p:sldId id="260" r:id="rId8"/>
    <p:sldId id="261" r:id="rId9"/>
    <p:sldId id="280" r:id="rId10"/>
    <p:sldId id="281" r:id="rId11"/>
    <p:sldId id="262" r:id="rId12"/>
    <p:sldId id="263" r:id="rId13"/>
    <p:sldId id="265" r:id="rId14"/>
    <p:sldId id="266" r:id="rId15"/>
    <p:sldId id="267" r:id="rId16"/>
    <p:sldId id="274" r:id="rId17"/>
    <p:sldId id="275" r:id="rId18"/>
    <p:sldId id="268" r:id="rId19"/>
    <p:sldId id="269" r:id="rId20"/>
    <p:sldId id="276" r:id="rId21"/>
    <p:sldId id="270" r:id="rId22"/>
    <p:sldId id="271" r:id="rId23"/>
    <p:sldId id="277" r:id="rId24"/>
    <p:sldId id="272"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2B6C-EA38-49B2-8477-02EB5C4746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3A9716-8B5A-44D5-87F9-6BEBE746F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D911DD-5038-4033-9A82-2FCB0EAFBA76}"/>
              </a:ext>
            </a:extLst>
          </p:cNvPr>
          <p:cNvSpPr>
            <a:spLocks noGrp="1"/>
          </p:cNvSpPr>
          <p:nvPr>
            <p:ph type="dt" sz="half" idx="10"/>
          </p:nvPr>
        </p:nvSpPr>
        <p:spPr/>
        <p:txBody>
          <a:bodyPr/>
          <a:lstStyle/>
          <a:p>
            <a:fld id="{98951127-01FA-43AE-A410-8FBA61B1A3F0}" type="datetimeFigureOut">
              <a:rPr lang="en-IN" smtClean="0"/>
              <a:t>02-09-2024</a:t>
            </a:fld>
            <a:endParaRPr lang="en-IN"/>
          </a:p>
        </p:txBody>
      </p:sp>
      <p:sp>
        <p:nvSpPr>
          <p:cNvPr id="5" name="Footer Placeholder 4">
            <a:extLst>
              <a:ext uri="{FF2B5EF4-FFF2-40B4-BE49-F238E27FC236}">
                <a16:creationId xmlns:a16="http://schemas.microsoft.com/office/drawing/2014/main" id="{DB766D51-B45E-4D2E-BC77-FB17A2265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FCAABF-A6FC-47D2-84CC-7E3F24F0F2A7}"/>
              </a:ext>
            </a:extLst>
          </p:cNvPr>
          <p:cNvSpPr>
            <a:spLocks noGrp="1"/>
          </p:cNvSpPr>
          <p:nvPr>
            <p:ph type="sldNum" sz="quarter" idx="12"/>
          </p:nvPr>
        </p:nvSpPr>
        <p:spPr/>
        <p:txBody>
          <a:bodyPr/>
          <a:lstStyle/>
          <a:p>
            <a:fld id="{960E3C28-3136-49F0-A999-71E8DD1D9391}" type="slidenum">
              <a:rPr lang="en-IN" smtClean="0"/>
              <a:t>‹#›</a:t>
            </a:fld>
            <a:endParaRPr lang="en-IN"/>
          </a:p>
        </p:txBody>
      </p:sp>
    </p:spTree>
    <p:extLst>
      <p:ext uri="{BB962C8B-B14F-4D97-AF65-F5344CB8AC3E}">
        <p14:creationId xmlns:p14="http://schemas.microsoft.com/office/powerpoint/2010/main" val="165456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7634-B281-4FAE-BE46-B67847D205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280573-7D41-44C5-9345-457DC30163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01F0BF-7853-4552-A5F1-09B15F9AAB37}"/>
              </a:ext>
            </a:extLst>
          </p:cNvPr>
          <p:cNvSpPr>
            <a:spLocks noGrp="1"/>
          </p:cNvSpPr>
          <p:nvPr>
            <p:ph type="dt" sz="half" idx="10"/>
          </p:nvPr>
        </p:nvSpPr>
        <p:spPr/>
        <p:txBody>
          <a:bodyPr/>
          <a:lstStyle/>
          <a:p>
            <a:fld id="{98951127-01FA-43AE-A410-8FBA61B1A3F0}" type="datetimeFigureOut">
              <a:rPr lang="en-IN" smtClean="0"/>
              <a:t>02-09-2024</a:t>
            </a:fld>
            <a:endParaRPr lang="en-IN"/>
          </a:p>
        </p:txBody>
      </p:sp>
      <p:sp>
        <p:nvSpPr>
          <p:cNvPr id="5" name="Footer Placeholder 4">
            <a:extLst>
              <a:ext uri="{FF2B5EF4-FFF2-40B4-BE49-F238E27FC236}">
                <a16:creationId xmlns:a16="http://schemas.microsoft.com/office/drawing/2014/main" id="{A447EF14-5EC2-4281-8846-319DBD0FF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260D1-D33B-40C4-9958-3E035A55FEC1}"/>
              </a:ext>
            </a:extLst>
          </p:cNvPr>
          <p:cNvSpPr>
            <a:spLocks noGrp="1"/>
          </p:cNvSpPr>
          <p:nvPr>
            <p:ph type="sldNum" sz="quarter" idx="12"/>
          </p:nvPr>
        </p:nvSpPr>
        <p:spPr/>
        <p:txBody>
          <a:bodyPr/>
          <a:lstStyle/>
          <a:p>
            <a:fld id="{960E3C28-3136-49F0-A999-71E8DD1D9391}" type="slidenum">
              <a:rPr lang="en-IN" smtClean="0"/>
              <a:t>‹#›</a:t>
            </a:fld>
            <a:endParaRPr lang="en-IN"/>
          </a:p>
        </p:txBody>
      </p:sp>
    </p:spTree>
    <p:extLst>
      <p:ext uri="{BB962C8B-B14F-4D97-AF65-F5344CB8AC3E}">
        <p14:creationId xmlns:p14="http://schemas.microsoft.com/office/powerpoint/2010/main" val="4009310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74C588-3778-4AB8-A272-BA5621DB88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6467DE-7D53-43FA-8D6D-3ED49080C5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D91D3F-CE71-4CF4-B991-ABCDB6BBE59B}"/>
              </a:ext>
            </a:extLst>
          </p:cNvPr>
          <p:cNvSpPr>
            <a:spLocks noGrp="1"/>
          </p:cNvSpPr>
          <p:nvPr>
            <p:ph type="dt" sz="half" idx="10"/>
          </p:nvPr>
        </p:nvSpPr>
        <p:spPr/>
        <p:txBody>
          <a:bodyPr/>
          <a:lstStyle/>
          <a:p>
            <a:fld id="{98951127-01FA-43AE-A410-8FBA61B1A3F0}" type="datetimeFigureOut">
              <a:rPr lang="en-IN" smtClean="0"/>
              <a:t>02-09-2024</a:t>
            </a:fld>
            <a:endParaRPr lang="en-IN"/>
          </a:p>
        </p:txBody>
      </p:sp>
      <p:sp>
        <p:nvSpPr>
          <p:cNvPr id="5" name="Footer Placeholder 4">
            <a:extLst>
              <a:ext uri="{FF2B5EF4-FFF2-40B4-BE49-F238E27FC236}">
                <a16:creationId xmlns:a16="http://schemas.microsoft.com/office/drawing/2014/main" id="{68DA72E0-FCDF-4D41-B448-979901C6C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295D0D-ED0A-42F0-B85D-98BF589C8054}"/>
              </a:ext>
            </a:extLst>
          </p:cNvPr>
          <p:cNvSpPr>
            <a:spLocks noGrp="1"/>
          </p:cNvSpPr>
          <p:nvPr>
            <p:ph type="sldNum" sz="quarter" idx="12"/>
          </p:nvPr>
        </p:nvSpPr>
        <p:spPr/>
        <p:txBody>
          <a:bodyPr/>
          <a:lstStyle/>
          <a:p>
            <a:fld id="{960E3C28-3136-49F0-A999-71E8DD1D9391}" type="slidenum">
              <a:rPr lang="en-IN" smtClean="0"/>
              <a:t>‹#›</a:t>
            </a:fld>
            <a:endParaRPr lang="en-IN"/>
          </a:p>
        </p:txBody>
      </p:sp>
    </p:spTree>
    <p:extLst>
      <p:ext uri="{BB962C8B-B14F-4D97-AF65-F5344CB8AC3E}">
        <p14:creationId xmlns:p14="http://schemas.microsoft.com/office/powerpoint/2010/main" val="1893977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4F4B-DEC6-4E6C-AD0D-DC4B32DF06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F2B9CB-C78A-470E-85B9-459E2B2CD5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40867E-AD43-4D0C-89D1-3C80973D9B44}"/>
              </a:ext>
            </a:extLst>
          </p:cNvPr>
          <p:cNvSpPr>
            <a:spLocks noGrp="1"/>
          </p:cNvSpPr>
          <p:nvPr>
            <p:ph type="dt" sz="half" idx="10"/>
          </p:nvPr>
        </p:nvSpPr>
        <p:spPr/>
        <p:txBody>
          <a:bodyPr/>
          <a:lstStyle/>
          <a:p>
            <a:fld id="{98951127-01FA-43AE-A410-8FBA61B1A3F0}" type="datetimeFigureOut">
              <a:rPr lang="en-IN" smtClean="0"/>
              <a:t>02-09-2024</a:t>
            </a:fld>
            <a:endParaRPr lang="en-IN"/>
          </a:p>
        </p:txBody>
      </p:sp>
      <p:sp>
        <p:nvSpPr>
          <p:cNvPr id="5" name="Footer Placeholder 4">
            <a:extLst>
              <a:ext uri="{FF2B5EF4-FFF2-40B4-BE49-F238E27FC236}">
                <a16:creationId xmlns:a16="http://schemas.microsoft.com/office/drawing/2014/main" id="{8A173236-0B86-401C-8361-379F73D5A3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026377-92F5-45E4-BDD2-D4D067C53853}"/>
              </a:ext>
            </a:extLst>
          </p:cNvPr>
          <p:cNvSpPr>
            <a:spLocks noGrp="1"/>
          </p:cNvSpPr>
          <p:nvPr>
            <p:ph type="sldNum" sz="quarter" idx="12"/>
          </p:nvPr>
        </p:nvSpPr>
        <p:spPr/>
        <p:txBody>
          <a:bodyPr/>
          <a:lstStyle/>
          <a:p>
            <a:fld id="{960E3C28-3136-49F0-A999-71E8DD1D9391}" type="slidenum">
              <a:rPr lang="en-IN" smtClean="0"/>
              <a:t>‹#›</a:t>
            </a:fld>
            <a:endParaRPr lang="en-IN"/>
          </a:p>
        </p:txBody>
      </p:sp>
    </p:spTree>
    <p:extLst>
      <p:ext uri="{BB962C8B-B14F-4D97-AF65-F5344CB8AC3E}">
        <p14:creationId xmlns:p14="http://schemas.microsoft.com/office/powerpoint/2010/main" val="1475035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9603-978E-4CBA-A77F-1CB2D45431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B4756A-DF00-44C1-B166-902F8B6ECB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A874D3-FDC1-4BE5-9ABE-754AC1AA3D44}"/>
              </a:ext>
            </a:extLst>
          </p:cNvPr>
          <p:cNvSpPr>
            <a:spLocks noGrp="1"/>
          </p:cNvSpPr>
          <p:nvPr>
            <p:ph type="dt" sz="half" idx="10"/>
          </p:nvPr>
        </p:nvSpPr>
        <p:spPr/>
        <p:txBody>
          <a:bodyPr/>
          <a:lstStyle/>
          <a:p>
            <a:fld id="{98951127-01FA-43AE-A410-8FBA61B1A3F0}" type="datetimeFigureOut">
              <a:rPr lang="en-IN" smtClean="0"/>
              <a:t>02-09-2024</a:t>
            </a:fld>
            <a:endParaRPr lang="en-IN"/>
          </a:p>
        </p:txBody>
      </p:sp>
      <p:sp>
        <p:nvSpPr>
          <p:cNvPr id="5" name="Footer Placeholder 4">
            <a:extLst>
              <a:ext uri="{FF2B5EF4-FFF2-40B4-BE49-F238E27FC236}">
                <a16:creationId xmlns:a16="http://schemas.microsoft.com/office/drawing/2014/main" id="{01F3C1A2-1DAA-4577-8B6E-E9318A7D6B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92D037-6802-48BF-A918-0B7E7F1E95FB}"/>
              </a:ext>
            </a:extLst>
          </p:cNvPr>
          <p:cNvSpPr>
            <a:spLocks noGrp="1"/>
          </p:cNvSpPr>
          <p:nvPr>
            <p:ph type="sldNum" sz="quarter" idx="12"/>
          </p:nvPr>
        </p:nvSpPr>
        <p:spPr/>
        <p:txBody>
          <a:bodyPr/>
          <a:lstStyle/>
          <a:p>
            <a:fld id="{960E3C28-3136-49F0-A999-71E8DD1D9391}" type="slidenum">
              <a:rPr lang="en-IN" smtClean="0"/>
              <a:t>‹#›</a:t>
            </a:fld>
            <a:endParaRPr lang="en-IN"/>
          </a:p>
        </p:txBody>
      </p:sp>
    </p:spTree>
    <p:extLst>
      <p:ext uri="{BB962C8B-B14F-4D97-AF65-F5344CB8AC3E}">
        <p14:creationId xmlns:p14="http://schemas.microsoft.com/office/powerpoint/2010/main" val="147860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F780-B6F1-434E-A0DC-3DD2E1728C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37CCDC-0918-43B1-B81A-472A481EFC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76C778-2D43-4CC6-9E44-4CB5EED764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702065-F96A-4F8F-8761-702DD12BAB77}"/>
              </a:ext>
            </a:extLst>
          </p:cNvPr>
          <p:cNvSpPr>
            <a:spLocks noGrp="1"/>
          </p:cNvSpPr>
          <p:nvPr>
            <p:ph type="dt" sz="half" idx="10"/>
          </p:nvPr>
        </p:nvSpPr>
        <p:spPr/>
        <p:txBody>
          <a:bodyPr/>
          <a:lstStyle/>
          <a:p>
            <a:fld id="{98951127-01FA-43AE-A410-8FBA61B1A3F0}" type="datetimeFigureOut">
              <a:rPr lang="en-IN" smtClean="0"/>
              <a:t>02-09-2024</a:t>
            </a:fld>
            <a:endParaRPr lang="en-IN"/>
          </a:p>
        </p:txBody>
      </p:sp>
      <p:sp>
        <p:nvSpPr>
          <p:cNvPr id="6" name="Footer Placeholder 5">
            <a:extLst>
              <a:ext uri="{FF2B5EF4-FFF2-40B4-BE49-F238E27FC236}">
                <a16:creationId xmlns:a16="http://schemas.microsoft.com/office/drawing/2014/main" id="{1E39EF1E-0D2C-4AB4-B16C-F4BD5036B3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BF2B23-FAE7-4F3A-80BE-73949126A9B8}"/>
              </a:ext>
            </a:extLst>
          </p:cNvPr>
          <p:cNvSpPr>
            <a:spLocks noGrp="1"/>
          </p:cNvSpPr>
          <p:nvPr>
            <p:ph type="sldNum" sz="quarter" idx="12"/>
          </p:nvPr>
        </p:nvSpPr>
        <p:spPr/>
        <p:txBody>
          <a:bodyPr/>
          <a:lstStyle/>
          <a:p>
            <a:fld id="{960E3C28-3136-49F0-A999-71E8DD1D9391}" type="slidenum">
              <a:rPr lang="en-IN" smtClean="0"/>
              <a:t>‹#›</a:t>
            </a:fld>
            <a:endParaRPr lang="en-IN"/>
          </a:p>
        </p:txBody>
      </p:sp>
    </p:spTree>
    <p:extLst>
      <p:ext uri="{BB962C8B-B14F-4D97-AF65-F5344CB8AC3E}">
        <p14:creationId xmlns:p14="http://schemas.microsoft.com/office/powerpoint/2010/main" val="106473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8C33-A96A-477E-AE7C-266D7912FF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7DD2CE-EE28-4B59-BE22-87AE2C97D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0D9A16-3E2E-41E7-BBF5-4DE8C7FE25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8051C2-DA99-4EE1-83D2-81E7D1365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7BD54-AB68-4B04-9DFA-54B6171815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5CA104-3890-4541-B935-70B40A9DC6BD}"/>
              </a:ext>
            </a:extLst>
          </p:cNvPr>
          <p:cNvSpPr>
            <a:spLocks noGrp="1"/>
          </p:cNvSpPr>
          <p:nvPr>
            <p:ph type="dt" sz="half" idx="10"/>
          </p:nvPr>
        </p:nvSpPr>
        <p:spPr/>
        <p:txBody>
          <a:bodyPr/>
          <a:lstStyle/>
          <a:p>
            <a:fld id="{98951127-01FA-43AE-A410-8FBA61B1A3F0}" type="datetimeFigureOut">
              <a:rPr lang="en-IN" smtClean="0"/>
              <a:t>02-09-2024</a:t>
            </a:fld>
            <a:endParaRPr lang="en-IN"/>
          </a:p>
        </p:txBody>
      </p:sp>
      <p:sp>
        <p:nvSpPr>
          <p:cNvPr id="8" name="Footer Placeholder 7">
            <a:extLst>
              <a:ext uri="{FF2B5EF4-FFF2-40B4-BE49-F238E27FC236}">
                <a16:creationId xmlns:a16="http://schemas.microsoft.com/office/drawing/2014/main" id="{BCCD92C1-0B0A-4E23-AC92-87B6A18700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51B2D3-770E-4D00-82B8-5F91DA1BE82E}"/>
              </a:ext>
            </a:extLst>
          </p:cNvPr>
          <p:cNvSpPr>
            <a:spLocks noGrp="1"/>
          </p:cNvSpPr>
          <p:nvPr>
            <p:ph type="sldNum" sz="quarter" idx="12"/>
          </p:nvPr>
        </p:nvSpPr>
        <p:spPr/>
        <p:txBody>
          <a:bodyPr/>
          <a:lstStyle/>
          <a:p>
            <a:fld id="{960E3C28-3136-49F0-A999-71E8DD1D9391}" type="slidenum">
              <a:rPr lang="en-IN" smtClean="0"/>
              <a:t>‹#›</a:t>
            </a:fld>
            <a:endParaRPr lang="en-IN"/>
          </a:p>
        </p:txBody>
      </p:sp>
    </p:spTree>
    <p:extLst>
      <p:ext uri="{BB962C8B-B14F-4D97-AF65-F5344CB8AC3E}">
        <p14:creationId xmlns:p14="http://schemas.microsoft.com/office/powerpoint/2010/main" val="54918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47D9-DD37-4892-8093-A86CE754B0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752B95-011D-4B3E-9F73-307CD07840B6}"/>
              </a:ext>
            </a:extLst>
          </p:cNvPr>
          <p:cNvSpPr>
            <a:spLocks noGrp="1"/>
          </p:cNvSpPr>
          <p:nvPr>
            <p:ph type="dt" sz="half" idx="10"/>
          </p:nvPr>
        </p:nvSpPr>
        <p:spPr/>
        <p:txBody>
          <a:bodyPr/>
          <a:lstStyle/>
          <a:p>
            <a:fld id="{98951127-01FA-43AE-A410-8FBA61B1A3F0}" type="datetimeFigureOut">
              <a:rPr lang="en-IN" smtClean="0"/>
              <a:t>02-09-2024</a:t>
            </a:fld>
            <a:endParaRPr lang="en-IN"/>
          </a:p>
        </p:txBody>
      </p:sp>
      <p:sp>
        <p:nvSpPr>
          <p:cNvPr id="4" name="Footer Placeholder 3">
            <a:extLst>
              <a:ext uri="{FF2B5EF4-FFF2-40B4-BE49-F238E27FC236}">
                <a16:creationId xmlns:a16="http://schemas.microsoft.com/office/drawing/2014/main" id="{B7701EC5-9855-4BAC-9378-241651CF9E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A27FD6-6603-41C4-A6D8-FB0B6652463C}"/>
              </a:ext>
            </a:extLst>
          </p:cNvPr>
          <p:cNvSpPr>
            <a:spLocks noGrp="1"/>
          </p:cNvSpPr>
          <p:nvPr>
            <p:ph type="sldNum" sz="quarter" idx="12"/>
          </p:nvPr>
        </p:nvSpPr>
        <p:spPr/>
        <p:txBody>
          <a:bodyPr/>
          <a:lstStyle/>
          <a:p>
            <a:fld id="{960E3C28-3136-49F0-A999-71E8DD1D9391}" type="slidenum">
              <a:rPr lang="en-IN" smtClean="0"/>
              <a:t>‹#›</a:t>
            </a:fld>
            <a:endParaRPr lang="en-IN"/>
          </a:p>
        </p:txBody>
      </p:sp>
    </p:spTree>
    <p:extLst>
      <p:ext uri="{BB962C8B-B14F-4D97-AF65-F5344CB8AC3E}">
        <p14:creationId xmlns:p14="http://schemas.microsoft.com/office/powerpoint/2010/main" val="260918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47C5D-858A-4AAE-A2FD-4DFFE0E7727B}"/>
              </a:ext>
            </a:extLst>
          </p:cNvPr>
          <p:cNvSpPr>
            <a:spLocks noGrp="1"/>
          </p:cNvSpPr>
          <p:nvPr>
            <p:ph type="dt" sz="half" idx="10"/>
          </p:nvPr>
        </p:nvSpPr>
        <p:spPr/>
        <p:txBody>
          <a:bodyPr/>
          <a:lstStyle/>
          <a:p>
            <a:fld id="{98951127-01FA-43AE-A410-8FBA61B1A3F0}" type="datetimeFigureOut">
              <a:rPr lang="en-IN" smtClean="0"/>
              <a:t>02-09-2024</a:t>
            </a:fld>
            <a:endParaRPr lang="en-IN"/>
          </a:p>
        </p:txBody>
      </p:sp>
      <p:sp>
        <p:nvSpPr>
          <p:cNvPr id="3" name="Footer Placeholder 2">
            <a:extLst>
              <a:ext uri="{FF2B5EF4-FFF2-40B4-BE49-F238E27FC236}">
                <a16:creationId xmlns:a16="http://schemas.microsoft.com/office/drawing/2014/main" id="{E78A857B-21E1-4DE7-B406-F2A6C6D8B0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BC7764-3863-4419-96C8-D14A22B03EF8}"/>
              </a:ext>
            </a:extLst>
          </p:cNvPr>
          <p:cNvSpPr>
            <a:spLocks noGrp="1"/>
          </p:cNvSpPr>
          <p:nvPr>
            <p:ph type="sldNum" sz="quarter" idx="12"/>
          </p:nvPr>
        </p:nvSpPr>
        <p:spPr/>
        <p:txBody>
          <a:bodyPr/>
          <a:lstStyle/>
          <a:p>
            <a:fld id="{960E3C28-3136-49F0-A999-71E8DD1D9391}" type="slidenum">
              <a:rPr lang="en-IN" smtClean="0"/>
              <a:t>‹#›</a:t>
            </a:fld>
            <a:endParaRPr lang="en-IN"/>
          </a:p>
        </p:txBody>
      </p:sp>
    </p:spTree>
    <p:extLst>
      <p:ext uri="{BB962C8B-B14F-4D97-AF65-F5344CB8AC3E}">
        <p14:creationId xmlns:p14="http://schemas.microsoft.com/office/powerpoint/2010/main" val="65558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AF43-37CC-425F-BA51-C3EF9B0D6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7BA897-671B-4C6A-9308-FB640F52F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424F97-A0B0-4DCC-AAFA-DA4DC6A70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86D9EB-DB60-4192-BD5F-D17FB2D2347C}"/>
              </a:ext>
            </a:extLst>
          </p:cNvPr>
          <p:cNvSpPr>
            <a:spLocks noGrp="1"/>
          </p:cNvSpPr>
          <p:nvPr>
            <p:ph type="dt" sz="half" idx="10"/>
          </p:nvPr>
        </p:nvSpPr>
        <p:spPr/>
        <p:txBody>
          <a:bodyPr/>
          <a:lstStyle/>
          <a:p>
            <a:fld id="{98951127-01FA-43AE-A410-8FBA61B1A3F0}" type="datetimeFigureOut">
              <a:rPr lang="en-IN" smtClean="0"/>
              <a:t>02-09-2024</a:t>
            </a:fld>
            <a:endParaRPr lang="en-IN"/>
          </a:p>
        </p:txBody>
      </p:sp>
      <p:sp>
        <p:nvSpPr>
          <p:cNvPr id="6" name="Footer Placeholder 5">
            <a:extLst>
              <a:ext uri="{FF2B5EF4-FFF2-40B4-BE49-F238E27FC236}">
                <a16:creationId xmlns:a16="http://schemas.microsoft.com/office/drawing/2014/main" id="{A513CBC7-BCA9-46BA-AD01-ADD816BD64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50845C-9123-440F-B545-2032DEFD75A7}"/>
              </a:ext>
            </a:extLst>
          </p:cNvPr>
          <p:cNvSpPr>
            <a:spLocks noGrp="1"/>
          </p:cNvSpPr>
          <p:nvPr>
            <p:ph type="sldNum" sz="quarter" idx="12"/>
          </p:nvPr>
        </p:nvSpPr>
        <p:spPr/>
        <p:txBody>
          <a:bodyPr/>
          <a:lstStyle/>
          <a:p>
            <a:fld id="{960E3C28-3136-49F0-A999-71E8DD1D9391}" type="slidenum">
              <a:rPr lang="en-IN" smtClean="0"/>
              <a:t>‹#›</a:t>
            </a:fld>
            <a:endParaRPr lang="en-IN"/>
          </a:p>
        </p:txBody>
      </p:sp>
    </p:spTree>
    <p:extLst>
      <p:ext uri="{BB962C8B-B14F-4D97-AF65-F5344CB8AC3E}">
        <p14:creationId xmlns:p14="http://schemas.microsoft.com/office/powerpoint/2010/main" val="188728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D602-0719-46FF-B837-F0F2613E9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9157E1-5CA9-40B0-9948-B31D22C1A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5C6AAD-1CBD-47B9-AD3E-813EE5294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7DC397-B2B7-455B-8123-9F11B22B59AA}"/>
              </a:ext>
            </a:extLst>
          </p:cNvPr>
          <p:cNvSpPr>
            <a:spLocks noGrp="1"/>
          </p:cNvSpPr>
          <p:nvPr>
            <p:ph type="dt" sz="half" idx="10"/>
          </p:nvPr>
        </p:nvSpPr>
        <p:spPr/>
        <p:txBody>
          <a:bodyPr/>
          <a:lstStyle/>
          <a:p>
            <a:fld id="{98951127-01FA-43AE-A410-8FBA61B1A3F0}" type="datetimeFigureOut">
              <a:rPr lang="en-IN" smtClean="0"/>
              <a:t>02-09-2024</a:t>
            </a:fld>
            <a:endParaRPr lang="en-IN"/>
          </a:p>
        </p:txBody>
      </p:sp>
      <p:sp>
        <p:nvSpPr>
          <p:cNvPr id="6" name="Footer Placeholder 5">
            <a:extLst>
              <a:ext uri="{FF2B5EF4-FFF2-40B4-BE49-F238E27FC236}">
                <a16:creationId xmlns:a16="http://schemas.microsoft.com/office/drawing/2014/main" id="{D2130DAA-68D1-4A88-A430-B903CDF8E7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A23C12-A55A-46EB-966C-31ED0D4A5114}"/>
              </a:ext>
            </a:extLst>
          </p:cNvPr>
          <p:cNvSpPr>
            <a:spLocks noGrp="1"/>
          </p:cNvSpPr>
          <p:nvPr>
            <p:ph type="sldNum" sz="quarter" idx="12"/>
          </p:nvPr>
        </p:nvSpPr>
        <p:spPr/>
        <p:txBody>
          <a:bodyPr/>
          <a:lstStyle/>
          <a:p>
            <a:fld id="{960E3C28-3136-49F0-A999-71E8DD1D9391}" type="slidenum">
              <a:rPr lang="en-IN" smtClean="0"/>
              <a:t>‹#›</a:t>
            </a:fld>
            <a:endParaRPr lang="en-IN"/>
          </a:p>
        </p:txBody>
      </p:sp>
    </p:spTree>
    <p:extLst>
      <p:ext uri="{BB962C8B-B14F-4D97-AF65-F5344CB8AC3E}">
        <p14:creationId xmlns:p14="http://schemas.microsoft.com/office/powerpoint/2010/main" val="234510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8835C3-1E67-48E5-A58F-3A905B754A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DD1C91-F1C8-460A-8F79-11E8BD4E3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992F80-9FDB-4792-956B-5C2BE916D1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51127-01FA-43AE-A410-8FBA61B1A3F0}" type="datetimeFigureOut">
              <a:rPr lang="en-IN" smtClean="0"/>
              <a:t>02-09-2024</a:t>
            </a:fld>
            <a:endParaRPr lang="en-IN"/>
          </a:p>
        </p:txBody>
      </p:sp>
      <p:sp>
        <p:nvSpPr>
          <p:cNvPr id="5" name="Footer Placeholder 4">
            <a:extLst>
              <a:ext uri="{FF2B5EF4-FFF2-40B4-BE49-F238E27FC236}">
                <a16:creationId xmlns:a16="http://schemas.microsoft.com/office/drawing/2014/main" id="{2ED60E6A-A32A-449E-9A55-4FA2B53B2D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FA3CBC-8965-4FC6-AFFD-73FC9869A7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0E3C28-3136-49F0-A999-71E8DD1D9391}" type="slidenum">
              <a:rPr lang="en-IN" smtClean="0"/>
              <a:t>‹#›</a:t>
            </a:fld>
            <a:endParaRPr lang="en-IN"/>
          </a:p>
        </p:txBody>
      </p:sp>
    </p:spTree>
    <p:extLst>
      <p:ext uri="{BB962C8B-B14F-4D97-AF65-F5344CB8AC3E}">
        <p14:creationId xmlns:p14="http://schemas.microsoft.com/office/powerpoint/2010/main" val="3894256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quadratic-interpola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1A8C-8D44-4C93-8A01-7875386CC977}"/>
              </a:ext>
            </a:extLst>
          </p:cNvPr>
          <p:cNvSpPr>
            <a:spLocks noGrp="1"/>
          </p:cNvSpPr>
          <p:nvPr>
            <p:ph type="ctrTitle"/>
          </p:nvPr>
        </p:nvSpPr>
        <p:spPr>
          <a:xfrm>
            <a:off x="1524000" y="1850571"/>
            <a:ext cx="9144000" cy="1659392"/>
          </a:xfrm>
        </p:spPr>
        <p:txBody>
          <a:bodyPr>
            <a:normAutofit fontScale="90000"/>
          </a:bodyPr>
          <a:lstStyle/>
          <a:p>
            <a:r>
              <a:rPr lang="en-GB" sz="11500" b="1" dirty="0"/>
              <a:t>Missing Data</a:t>
            </a:r>
            <a:endParaRPr lang="en-IN" sz="11500" b="1" dirty="0"/>
          </a:p>
        </p:txBody>
      </p:sp>
    </p:spTree>
    <p:extLst>
      <p:ext uri="{BB962C8B-B14F-4D97-AF65-F5344CB8AC3E}">
        <p14:creationId xmlns:p14="http://schemas.microsoft.com/office/powerpoint/2010/main" val="366070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E3D9-7872-48E6-914D-04B1904DC512}"/>
              </a:ext>
            </a:extLst>
          </p:cNvPr>
          <p:cNvSpPr>
            <a:spLocks noGrp="1"/>
          </p:cNvSpPr>
          <p:nvPr>
            <p:ph type="title"/>
          </p:nvPr>
        </p:nvSpPr>
        <p:spPr/>
        <p:txBody>
          <a:bodyPr/>
          <a:lstStyle/>
          <a:p>
            <a:r>
              <a:rPr lang="en-GB" b="1" dirty="0"/>
              <a:t>Missing Not at Random (MNAR): </a:t>
            </a:r>
            <a:endParaRPr lang="en-IN" dirty="0"/>
          </a:p>
        </p:txBody>
      </p:sp>
      <p:sp>
        <p:nvSpPr>
          <p:cNvPr id="3" name="Content Placeholder 2">
            <a:extLst>
              <a:ext uri="{FF2B5EF4-FFF2-40B4-BE49-F238E27FC236}">
                <a16:creationId xmlns:a16="http://schemas.microsoft.com/office/drawing/2014/main" id="{D617C137-F86A-43D0-A2BE-F94EDBE12B0C}"/>
              </a:ext>
            </a:extLst>
          </p:cNvPr>
          <p:cNvSpPr>
            <a:spLocks noGrp="1"/>
          </p:cNvSpPr>
          <p:nvPr>
            <p:ph idx="1"/>
          </p:nvPr>
        </p:nvSpPr>
        <p:spPr/>
        <p:txBody>
          <a:bodyPr/>
          <a:lstStyle/>
          <a:p>
            <a:pPr algn="just"/>
            <a:r>
              <a:rPr lang="en-GB" dirty="0"/>
              <a:t>MNAR is the most challenging type of missing data to deal with. It occurs when the probability of a data point being missing is related to the missing value itself. This means that the reason for the missing data is informative and directly associated with the variable that is missing.</a:t>
            </a:r>
          </a:p>
          <a:p>
            <a:pPr marL="0" indent="0" algn="just">
              <a:buNone/>
            </a:pPr>
            <a:r>
              <a:rPr lang="en-GB" b="1" dirty="0"/>
              <a:t>Example:</a:t>
            </a:r>
            <a:r>
              <a:rPr lang="en-GB" dirty="0"/>
              <a:t> In a survey about library books, people with more overdue books might be less likely to respond to the survey. Thus, the number of overdue books is missing and depends on the number of books overdue.</a:t>
            </a:r>
          </a:p>
          <a:p>
            <a:pPr algn="just"/>
            <a:endParaRPr lang="en-IN" dirty="0"/>
          </a:p>
        </p:txBody>
      </p:sp>
    </p:spTree>
    <p:extLst>
      <p:ext uri="{BB962C8B-B14F-4D97-AF65-F5344CB8AC3E}">
        <p14:creationId xmlns:p14="http://schemas.microsoft.com/office/powerpoint/2010/main" val="4047752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8349-FC6F-4887-A22B-FE9291856484}"/>
              </a:ext>
            </a:extLst>
          </p:cNvPr>
          <p:cNvSpPr>
            <a:spLocks noGrp="1"/>
          </p:cNvSpPr>
          <p:nvPr>
            <p:ph type="title"/>
          </p:nvPr>
        </p:nvSpPr>
        <p:spPr>
          <a:xfrm>
            <a:off x="478971" y="365126"/>
            <a:ext cx="10874829" cy="897618"/>
          </a:xfrm>
        </p:spPr>
        <p:txBody>
          <a:bodyPr/>
          <a:lstStyle/>
          <a:p>
            <a:r>
              <a:rPr lang="en-GB" b="1" dirty="0"/>
              <a:t>Methods for Identifying Missing Data</a:t>
            </a:r>
            <a:endParaRPr lang="en-IN" dirty="0"/>
          </a:p>
        </p:txBody>
      </p:sp>
      <p:sp>
        <p:nvSpPr>
          <p:cNvPr id="3" name="Content Placeholder 2">
            <a:extLst>
              <a:ext uri="{FF2B5EF4-FFF2-40B4-BE49-F238E27FC236}">
                <a16:creationId xmlns:a16="http://schemas.microsoft.com/office/drawing/2014/main" id="{125E3C18-351A-44E5-A0F7-AC3C8ADF4EC7}"/>
              </a:ext>
            </a:extLst>
          </p:cNvPr>
          <p:cNvSpPr>
            <a:spLocks noGrp="1"/>
          </p:cNvSpPr>
          <p:nvPr>
            <p:ph idx="1"/>
          </p:nvPr>
        </p:nvSpPr>
        <p:spPr>
          <a:xfrm>
            <a:off x="838199" y="1436914"/>
            <a:ext cx="11016343" cy="4740049"/>
          </a:xfrm>
        </p:spPr>
        <p:txBody>
          <a:bodyPr/>
          <a:lstStyle/>
          <a:p>
            <a:pPr algn="just"/>
            <a:r>
              <a:rPr lang="en-GB" dirty="0"/>
              <a:t>Locating and understanding patterns of missingness in the dataset is an important step in addressing its impact on analysis. </a:t>
            </a:r>
          </a:p>
          <a:p>
            <a:pPr algn="just"/>
            <a:r>
              <a:rPr lang="en-GB" dirty="0"/>
              <a:t>There are several useful functions for detecting, removing, and replacing null values in Pandas DataFrame.</a:t>
            </a:r>
            <a:endParaRPr lang="en-IN" dirty="0"/>
          </a:p>
        </p:txBody>
      </p:sp>
    </p:spTree>
    <p:extLst>
      <p:ext uri="{BB962C8B-B14F-4D97-AF65-F5344CB8AC3E}">
        <p14:creationId xmlns:p14="http://schemas.microsoft.com/office/powerpoint/2010/main" val="85599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CE76400A-497E-4D9B-83D6-48AAA54F9F13}"/>
              </a:ext>
            </a:extLst>
          </p:cNvPr>
          <p:cNvGraphicFramePr>
            <a:graphicFrameLocks noGrp="1"/>
          </p:cNvGraphicFramePr>
          <p:nvPr>
            <p:ph idx="1"/>
            <p:extLst>
              <p:ext uri="{D42A27DB-BD31-4B8C-83A1-F6EECF244321}">
                <p14:modId xmlns:p14="http://schemas.microsoft.com/office/powerpoint/2010/main" val="1652577092"/>
              </p:ext>
            </p:extLst>
          </p:nvPr>
        </p:nvGraphicFramePr>
        <p:xfrm>
          <a:off x="223157" y="791482"/>
          <a:ext cx="11745686" cy="5511696"/>
        </p:xfrm>
        <a:graphic>
          <a:graphicData uri="http://schemas.openxmlformats.org/drawingml/2006/table">
            <a:tbl>
              <a:tblPr/>
              <a:tblGrid>
                <a:gridCol w="2755362">
                  <a:extLst>
                    <a:ext uri="{9D8B030D-6E8A-4147-A177-3AD203B41FA5}">
                      <a16:colId xmlns:a16="http://schemas.microsoft.com/office/drawing/2014/main" val="1472167860"/>
                    </a:ext>
                  </a:extLst>
                </a:gridCol>
                <a:gridCol w="8990324">
                  <a:extLst>
                    <a:ext uri="{9D8B030D-6E8A-4147-A177-3AD203B41FA5}">
                      <a16:colId xmlns:a16="http://schemas.microsoft.com/office/drawing/2014/main" val="3969346647"/>
                    </a:ext>
                  </a:extLst>
                </a:gridCol>
              </a:tblGrid>
              <a:tr h="471933">
                <a:tc>
                  <a:txBody>
                    <a:bodyPr/>
                    <a:lstStyle/>
                    <a:p>
                      <a:pPr algn="l" rtl="0" fontAlgn="base"/>
                      <a:r>
                        <a:rPr lang="en-IN" sz="2800" b="1" dirty="0">
                          <a:effectLst/>
                        </a:rPr>
                        <a:t>Functions</a:t>
                      </a:r>
                    </a:p>
                  </a:txBody>
                  <a:tcPr marL="22208" marR="22208" marT="37014" marB="3701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marL="0" indent="0" algn="l" rtl="0" fontAlgn="base"/>
                      <a:r>
                        <a:rPr lang="en-IN" sz="2800" b="1" dirty="0">
                          <a:effectLst/>
                        </a:rPr>
                        <a:t>Descriptions</a:t>
                      </a:r>
                    </a:p>
                  </a:txBody>
                  <a:tcPr marL="37014" marR="37014" marT="37014" marB="3701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56212882"/>
                  </a:ext>
                </a:extLst>
              </a:tr>
              <a:tr h="442387">
                <a:tc>
                  <a:txBody>
                    <a:bodyPr/>
                    <a:lstStyle/>
                    <a:p>
                      <a:pPr algn="l" rtl="0" fontAlgn="base"/>
                      <a:r>
                        <a:rPr lang="en-IN" sz="2400" b="1" dirty="0">
                          <a:effectLst/>
                        </a:rPr>
                        <a:t>.</a:t>
                      </a:r>
                      <a:r>
                        <a:rPr lang="en-IN" sz="2400" b="1" dirty="0" err="1">
                          <a:effectLst/>
                        </a:rPr>
                        <a:t>isnull</a:t>
                      </a:r>
                      <a:r>
                        <a:rPr lang="en-IN" sz="2400" b="1" dirty="0">
                          <a:effectLst/>
                        </a:rPr>
                        <a:t>()</a:t>
                      </a:r>
                      <a:endParaRPr lang="en-IN" sz="2400" b="0" dirty="0">
                        <a:effectLst/>
                      </a:endParaRPr>
                    </a:p>
                  </a:txBody>
                  <a:tcPr marL="37014" marR="37014" marT="51819" marB="5181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GB" sz="2400" b="0" dirty="0">
                          <a:effectLst/>
                        </a:rPr>
                        <a:t>Identifies missing values in a Series or DataFrame.</a:t>
                      </a:r>
                    </a:p>
                  </a:txBody>
                  <a:tcPr marL="37014" marR="37014" marT="51819" marB="5181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47655510"/>
                  </a:ext>
                </a:extLst>
              </a:tr>
              <a:tr h="1131812">
                <a:tc>
                  <a:txBody>
                    <a:bodyPr/>
                    <a:lstStyle/>
                    <a:p>
                      <a:pPr algn="l" rtl="0" fontAlgn="base"/>
                      <a:r>
                        <a:rPr lang="en-IN" sz="2400" b="1" dirty="0">
                          <a:effectLst/>
                        </a:rPr>
                        <a:t>.</a:t>
                      </a:r>
                      <a:r>
                        <a:rPr lang="en-IN" sz="2400" b="1" dirty="0" err="1">
                          <a:effectLst/>
                        </a:rPr>
                        <a:t>notnull</a:t>
                      </a:r>
                      <a:r>
                        <a:rPr lang="en-IN" sz="2400" b="1" dirty="0">
                          <a:effectLst/>
                        </a:rPr>
                        <a:t>()</a:t>
                      </a:r>
                      <a:endParaRPr lang="en-IN" sz="2400" b="0" dirty="0">
                        <a:effectLst/>
                      </a:endParaRPr>
                    </a:p>
                  </a:txBody>
                  <a:tcPr marL="37014" marR="37014" marT="51819" marB="5181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marL="0" indent="0" algn="l" rtl="0" fontAlgn="base"/>
                      <a:r>
                        <a:rPr lang="en-GB" sz="2400" b="0" dirty="0">
                          <a:effectLst/>
                        </a:rPr>
                        <a:t>Check for missing values in a pandas Series or DataFrame. It returns a </a:t>
                      </a:r>
                      <a:r>
                        <a:rPr lang="en-GB" sz="2400" b="0" dirty="0" err="1">
                          <a:effectLst/>
                        </a:rPr>
                        <a:t>boolean</a:t>
                      </a:r>
                      <a:r>
                        <a:rPr lang="en-GB" sz="2400" b="0" dirty="0">
                          <a:effectLst/>
                        </a:rPr>
                        <a:t> Series or DataFrame, where True indicates non-missing values and False indicates missing values.</a:t>
                      </a:r>
                    </a:p>
                  </a:txBody>
                  <a:tcPr marL="37014" marR="37014" marT="51819" marB="5181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11714772"/>
                  </a:ext>
                </a:extLst>
              </a:tr>
              <a:tr h="787099">
                <a:tc>
                  <a:txBody>
                    <a:bodyPr/>
                    <a:lstStyle/>
                    <a:p>
                      <a:pPr algn="l" rtl="0" fontAlgn="base"/>
                      <a:r>
                        <a:rPr lang="en-IN" sz="2400" b="1" dirty="0">
                          <a:effectLst/>
                        </a:rPr>
                        <a:t>.info()</a:t>
                      </a:r>
                      <a:endParaRPr lang="en-IN" sz="2400" b="0" dirty="0">
                        <a:effectLst/>
                      </a:endParaRPr>
                    </a:p>
                  </a:txBody>
                  <a:tcPr marL="37014" marR="37014" marT="51819" marB="5181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GB" sz="2400" b="0" dirty="0">
                          <a:effectLst/>
                        </a:rPr>
                        <a:t>Displays information about the DataFrame, including data types, memory usage, and presence of missing values.</a:t>
                      </a:r>
                    </a:p>
                  </a:txBody>
                  <a:tcPr marL="37014" marR="37014" marT="51819" marB="5181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09357806"/>
                  </a:ext>
                </a:extLst>
              </a:tr>
              <a:tr h="787099">
                <a:tc>
                  <a:txBody>
                    <a:bodyPr/>
                    <a:lstStyle/>
                    <a:p>
                      <a:pPr algn="l" rtl="0" fontAlgn="base"/>
                      <a:r>
                        <a:rPr lang="en-IN" sz="2400" b="1" dirty="0">
                          <a:effectLst/>
                        </a:rPr>
                        <a:t>.</a:t>
                      </a:r>
                      <a:r>
                        <a:rPr lang="en-IN" sz="2400" b="1" dirty="0" err="1">
                          <a:effectLst/>
                        </a:rPr>
                        <a:t>isna</a:t>
                      </a:r>
                      <a:r>
                        <a:rPr lang="en-IN" sz="2400" b="1" dirty="0">
                          <a:effectLst/>
                        </a:rPr>
                        <a:t>()</a:t>
                      </a:r>
                      <a:endParaRPr lang="en-IN" sz="2400" b="0" dirty="0">
                        <a:effectLst/>
                      </a:endParaRPr>
                    </a:p>
                  </a:txBody>
                  <a:tcPr marL="37014" marR="37014" marT="51819" marB="5181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GB" sz="2400" b="0" dirty="0">
                          <a:effectLst/>
                        </a:rPr>
                        <a:t>similar to </a:t>
                      </a:r>
                      <a:r>
                        <a:rPr lang="en-GB" sz="2400" b="0" dirty="0" err="1">
                          <a:effectLst/>
                        </a:rPr>
                        <a:t>notnull</a:t>
                      </a:r>
                      <a:r>
                        <a:rPr lang="en-GB" sz="2400" b="0" dirty="0">
                          <a:effectLst/>
                        </a:rPr>
                        <a:t>() but returns True for missing values and False for non-missing values.</a:t>
                      </a:r>
                    </a:p>
                  </a:txBody>
                  <a:tcPr marL="37014" marR="37014" marT="51819" marB="5181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19957960"/>
                  </a:ext>
                </a:extLst>
              </a:tr>
              <a:tr h="787099">
                <a:tc>
                  <a:txBody>
                    <a:bodyPr/>
                    <a:lstStyle/>
                    <a:p>
                      <a:pPr algn="l" fontAlgn="ctr"/>
                      <a:r>
                        <a:rPr lang="en-IN" sz="2400" b="1" dirty="0" err="1">
                          <a:effectLst/>
                        </a:rPr>
                        <a:t>dropna</a:t>
                      </a:r>
                      <a:r>
                        <a:rPr lang="en-IN" sz="2400" b="1" dirty="0">
                          <a:effectLst/>
                        </a:rPr>
                        <a:t>()</a:t>
                      </a:r>
                      <a:endParaRPr lang="en-IN" sz="2400" b="0" dirty="0">
                        <a:effectLst/>
                      </a:endParaRPr>
                    </a:p>
                  </a:txBody>
                  <a:tcPr marL="37014" marR="37014" marT="51819" marB="5181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GB" sz="2400" b="0" dirty="0">
                          <a:effectLst/>
                        </a:rPr>
                        <a:t>Drops rows or columns containing missing values based on custom criteria.</a:t>
                      </a:r>
                    </a:p>
                  </a:txBody>
                  <a:tcPr marL="37014" marR="37014" marT="51819" marB="5181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1178341"/>
                  </a:ext>
                </a:extLst>
              </a:tr>
              <a:tr h="787099">
                <a:tc>
                  <a:txBody>
                    <a:bodyPr/>
                    <a:lstStyle/>
                    <a:p>
                      <a:pPr algn="l" fontAlgn="ctr"/>
                      <a:r>
                        <a:rPr lang="en-IN" sz="2400" b="1">
                          <a:effectLst/>
                        </a:rPr>
                        <a:t>fillna()</a:t>
                      </a:r>
                      <a:endParaRPr lang="en-IN" sz="2400" b="0">
                        <a:effectLst/>
                      </a:endParaRPr>
                    </a:p>
                  </a:txBody>
                  <a:tcPr marL="37014" marR="37014" marT="51819" marB="5181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GB" sz="2400" b="0" dirty="0">
                          <a:effectLst/>
                        </a:rPr>
                        <a:t>Fills missing values with specific values, means, medians, or other calculated values.</a:t>
                      </a:r>
                    </a:p>
                  </a:txBody>
                  <a:tcPr marL="37014" marR="37014" marT="51819" marB="5181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93032547"/>
                  </a:ext>
                </a:extLst>
              </a:tr>
            </a:tbl>
          </a:graphicData>
        </a:graphic>
      </p:graphicFrame>
    </p:spTree>
    <p:extLst>
      <p:ext uri="{BB962C8B-B14F-4D97-AF65-F5344CB8AC3E}">
        <p14:creationId xmlns:p14="http://schemas.microsoft.com/office/powerpoint/2010/main" val="373211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4ABC-343F-4244-92D6-14095608529F}"/>
              </a:ext>
            </a:extLst>
          </p:cNvPr>
          <p:cNvSpPr>
            <a:spLocks noGrp="1"/>
          </p:cNvSpPr>
          <p:nvPr>
            <p:ph type="title"/>
          </p:nvPr>
        </p:nvSpPr>
        <p:spPr>
          <a:xfrm>
            <a:off x="239485" y="229733"/>
            <a:ext cx="11713029" cy="451304"/>
          </a:xfrm>
        </p:spPr>
        <p:txBody>
          <a:bodyPr>
            <a:noAutofit/>
          </a:bodyPr>
          <a:lstStyle/>
          <a:p>
            <a:r>
              <a:rPr lang="en-IN" sz="3600" b="1" dirty="0"/>
              <a:t>Effective Strategies for Handling Missing Values in Data Analysis</a:t>
            </a:r>
            <a:endParaRPr lang="en-IN" sz="3600" dirty="0"/>
          </a:p>
        </p:txBody>
      </p:sp>
      <p:sp>
        <p:nvSpPr>
          <p:cNvPr id="3" name="Content Placeholder 2">
            <a:extLst>
              <a:ext uri="{FF2B5EF4-FFF2-40B4-BE49-F238E27FC236}">
                <a16:creationId xmlns:a16="http://schemas.microsoft.com/office/drawing/2014/main" id="{9F4FAB1F-D4B9-46B4-AD23-6248CE2013AE}"/>
              </a:ext>
            </a:extLst>
          </p:cNvPr>
          <p:cNvSpPr>
            <a:spLocks noGrp="1"/>
          </p:cNvSpPr>
          <p:nvPr>
            <p:ph idx="1"/>
          </p:nvPr>
        </p:nvSpPr>
        <p:spPr>
          <a:xfrm>
            <a:off x="87086" y="805542"/>
            <a:ext cx="12017827" cy="5965371"/>
          </a:xfrm>
        </p:spPr>
        <p:txBody>
          <a:bodyPr>
            <a:normAutofit/>
          </a:bodyPr>
          <a:lstStyle/>
          <a:p>
            <a:pPr marL="0" indent="0">
              <a:buNone/>
            </a:pPr>
            <a:r>
              <a:rPr lang="en-IN" sz="1800" dirty="0"/>
              <a:t>import pandas as pd</a:t>
            </a:r>
          </a:p>
          <a:p>
            <a:pPr marL="0" indent="0">
              <a:buNone/>
            </a:pPr>
            <a:r>
              <a:rPr lang="en-IN" sz="1800" dirty="0"/>
              <a:t>import </a:t>
            </a:r>
            <a:r>
              <a:rPr lang="en-IN" sz="1800" dirty="0" err="1"/>
              <a:t>numpy</a:t>
            </a:r>
            <a:r>
              <a:rPr lang="en-IN" sz="1800" dirty="0"/>
              <a:t> as np</a:t>
            </a:r>
          </a:p>
          <a:p>
            <a:pPr marL="0" indent="0">
              <a:buNone/>
            </a:pPr>
            <a:r>
              <a:rPr lang="en-IN" sz="1800" dirty="0"/>
              <a:t># Creating a sample </a:t>
            </a:r>
            <a:r>
              <a:rPr lang="en-IN" sz="1800" dirty="0" err="1"/>
              <a:t>DataFrame</a:t>
            </a:r>
            <a:r>
              <a:rPr lang="en-IN" sz="1800" dirty="0"/>
              <a:t> with missing values</a:t>
            </a:r>
          </a:p>
          <a:p>
            <a:pPr marL="0" indent="0">
              <a:buNone/>
            </a:pPr>
            <a:r>
              <a:rPr lang="en-IN" sz="1800" dirty="0"/>
              <a:t>data = {</a:t>
            </a:r>
          </a:p>
          <a:p>
            <a:pPr marL="0" indent="0">
              <a:buNone/>
            </a:pPr>
            <a:r>
              <a:rPr lang="en-IN" sz="1800" dirty="0"/>
              <a:t>    'School ID': [101, 102, 103, </a:t>
            </a:r>
            <a:r>
              <a:rPr lang="en-IN" sz="1800" dirty="0" err="1"/>
              <a:t>np.nan</a:t>
            </a:r>
            <a:r>
              <a:rPr lang="en-IN" sz="1800" dirty="0"/>
              <a:t>, 105, 106, 107, 108],</a:t>
            </a:r>
          </a:p>
          <a:p>
            <a:pPr marL="0" indent="0">
              <a:buNone/>
            </a:pPr>
            <a:r>
              <a:rPr lang="en-IN" sz="1800" dirty="0"/>
              <a:t>    'Name': ['Alice', 'Bob', 'Charlie', 'David', 'Eva', 'Frank', 'Grace', 'Henry'],</a:t>
            </a:r>
          </a:p>
          <a:p>
            <a:pPr marL="0" indent="0">
              <a:buNone/>
            </a:pPr>
            <a:r>
              <a:rPr lang="en-IN" sz="1800" dirty="0"/>
              <a:t>    'Address': ['123xyz', '456abc', '789lmn', '101def', </a:t>
            </a:r>
            <a:r>
              <a:rPr lang="en-IN" sz="1800" dirty="0" err="1"/>
              <a:t>np.nan</a:t>
            </a:r>
            <a:r>
              <a:rPr lang="en-IN" sz="1800" dirty="0"/>
              <a:t>, '222mno', '444tuv', '555pqr'],</a:t>
            </a:r>
          </a:p>
          <a:p>
            <a:pPr marL="0" indent="0">
              <a:buNone/>
            </a:pPr>
            <a:r>
              <a:rPr lang="en-IN" sz="1800" dirty="0"/>
              <a:t>    'City': ['Delhi', 'Lucknow', 'Kolkata', 'Haldwani', 'Haldwani', </a:t>
            </a:r>
            <a:r>
              <a:rPr lang="en-IN" sz="1800" dirty="0" err="1"/>
              <a:t>np.nan</a:t>
            </a:r>
            <a:r>
              <a:rPr lang="en-IN" sz="1800" dirty="0"/>
              <a:t>, 'Dehradun', 'Varanasi'],</a:t>
            </a:r>
          </a:p>
          <a:p>
            <a:pPr marL="0" indent="0">
              <a:buNone/>
            </a:pPr>
            <a:r>
              <a:rPr lang="en-IN" sz="1800" dirty="0"/>
              <a:t>    'Subject': ['Math', 'English', 'Science', 'Math', 'History', 'Math', 'Science', 'English'],</a:t>
            </a:r>
          </a:p>
          <a:p>
            <a:pPr marL="0" indent="0">
              <a:buNone/>
            </a:pPr>
            <a:r>
              <a:rPr lang="en-IN" sz="1800" dirty="0"/>
              <a:t>    'Marks': [85, 92, 78, 89, </a:t>
            </a:r>
            <a:r>
              <a:rPr lang="en-IN" sz="1800" dirty="0" err="1"/>
              <a:t>np.nan</a:t>
            </a:r>
            <a:r>
              <a:rPr lang="en-IN" sz="1800" dirty="0"/>
              <a:t>, 95, 80, 88],</a:t>
            </a:r>
          </a:p>
          <a:p>
            <a:pPr marL="0" indent="0">
              <a:buNone/>
            </a:pPr>
            <a:r>
              <a:rPr lang="en-IN" sz="1800" dirty="0"/>
              <a:t>    'Rank': [2, 1, 4, 3, 8, 1, 5, 3],</a:t>
            </a:r>
          </a:p>
          <a:p>
            <a:pPr marL="0" indent="0">
              <a:buNone/>
            </a:pPr>
            <a:r>
              <a:rPr lang="en-IN" sz="1800" dirty="0"/>
              <a:t>    'Grade': ['B', 'A', 'C', 'B', 'D', 'A', 'C', 'B']</a:t>
            </a:r>
          </a:p>
          <a:p>
            <a:pPr marL="0" indent="0">
              <a:buNone/>
            </a:pPr>
            <a:r>
              <a:rPr lang="en-IN" sz="1800" dirty="0"/>
              <a:t>}</a:t>
            </a:r>
          </a:p>
          <a:p>
            <a:pPr marL="0" indent="0">
              <a:buNone/>
            </a:pPr>
            <a:r>
              <a:rPr lang="en-IN" sz="1800" dirty="0"/>
              <a:t>df = </a:t>
            </a:r>
            <a:r>
              <a:rPr lang="en-IN" sz="1800" dirty="0" err="1"/>
              <a:t>pd.DataFrame</a:t>
            </a:r>
            <a:r>
              <a:rPr lang="en-IN" sz="1800" dirty="0"/>
              <a:t>(data)</a:t>
            </a:r>
          </a:p>
          <a:p>
            <a:pPr marL="0" indent="0">
              <a:buNone/>
            </a:pPr>
            <a:r>
              <a:rPr lang="en-IN" sz="1800" dirty="0"/>
              <a:t>print("Sample </a:t>
            </a:r>
            <a:r>
              <a:rPr lang="en-IN" sz="1800" dirty="0" err="1"/>
              <a:t>DataFrame</a:t>
            </a:r>
            <a:r>
              <a:rPr lang="en-IN" sz="1800" dirty="0"/>
              <a:t>:")</a:t>
            </a:r>
          </a:p>
          <a:p>
            <a:pPr marL="0" indent="0">
              <a:buNone/>
            </a:pPr>
            <a:r>
              <a:rPr lang="en-IN" sz="1800" dirty="0"/>
              <a:t>print(df)</a:t>
            </a:r>
          </a:p>
          <a:p>
            <a:pPr marL="0" indent="0">
              <a:buNone/>
            </a:pPr>
            <a:endParaRPr lang="en-IN" sz="1400" dirty="0"/>
          </a:p>
        </p:txBody>
      </p:sp>
    </p:spTree>
    <p:extLst>
      <p:ext uri="{BB962C8B-B14F-4D97-AF65-F5344CB8AC3E}">
        <p14:creationId xmlns:p14="http://schemas.microsoft.com/office/powerpoint/2010/main" val="414577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A271-D37D-4191-AC7A-7566DC43567F}"/>
              </a:ext>
            </a:extLst>
          </p:cNvPr>
          <p:cNvSpPr>
            <a:spLocks noGrp="1"/>
          </p:cNvSpPr>
          <p:nvPr>
            <p:ph type="title"/>
          </p:nvPr>
        </p:nvSpPr>
        <p:spPr>
          <a:xfrm>
            <a:off x="435429" y="169183"/>
            <a:ext cx="10929257" cy="756104"/>
          </a:xfrm>
        </p:spPr>
        <p:txBody>
          <a:bodyPr>
            <a:normAutofit/>
          </a:bodyPr>
          <a:lstStyle/>
          <a:p>
            <a:r>
              <a:rPr lang="en-US" altLang="en-US" b="1" dirty="0">
                <a:solidFill>
                  <a:srgbClr val="273239"/>
                </a:solidFill>
                <a:latin typeface="Nunito"/>
              </a:rPr>
              <a:t>Removing Rows with Missing Values</a:t>
            </a:r>
            <a:endParaRPr lang="en-IN" dirty="0"/>
          </a:p>
        </p:txBody>
      </p:sp>
      <p:sp>
        <p:nvSpPr>
          <p:cNvPr id="4" name="Rectangle 1">
            <a:extLst>
              <a:ext uri="{FF2B5EF4-FFF2-40B4-BE49-F238E27FC236}">
                <a16:creationId xmlns:a16="http://schemas.microsoft.com/office/drawing/2014/main" id="{7A150E02-0684-497D-8A7E-0A5A38858D77}"/>
              </a:ext>
            </a:extLst>
          </p:cNvPr>
          <p:cNvSpPr>
            <a:spLocks noGrp="1" noChangeArrowheads="1"/>
          </p:cNvSpPr>
          <p:nvPr>
            <p:ph idx="1"/>
          </p:nvPr>
        </p:nvSpPr>
        <p:spPr bwMode="auto">
          <a:xfrm>
            <a:off x="511629" y="1273692"/>
            <a:ext cx="11342914"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latin typeface="Nunito"/>
              </a:rPr>
              <a:t>Simple and efficient: </a:t>
            </a:r>
            <a:r>
              <a:rPr kumimoji="0" lang="en-US" altLang="en-US" sz="2400" b="0" i="0" u="none" strike="noStrike" cap="none" normalizeH="0" baseline="0" dirty="0">
                <a:ln>
                  <a:noFill/>
                </a:ln>
                <a:solidFill>
                  <a:srgbClr val="273239"/>
                </a:solidFill>
                <a:effectLst/>
                <a:latin typeface="Nunito"/>
              </a:rPr>
              <a:t>Removes data points with missing values altogether.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latin typeface="Nunito"/>
              </a:rPr>
              <a:t>Reduces</a:t>
            </a:r>
            <a:r>
              <a:rPr kumimoji="0" lang="en-US" altLang="en-US" sz="2400" b="0" i="0" u="none" strike="noStrike" cap="none" normalizeH="0" baseline="0" dirty="0">
                <a:ln>
                  <a:noFill/>
                </a:ln>
                <a:solidFill>
                  <a:srgbClr val="273239"/>
                </a:solidFill>
                <a:effectLst/>
                <a:latin typeface="Nunito"/>
              </a:rPr>
              <a:t> </a:t>
            </a:r>
            <a:r>
              <a:rPr kumimoji="0" lang="en-US" altLang="en-US" sz="2400" b="1" i="0" u="none" strike="noStrike" cap="none" normalizeH="0" baseline="0" dirty="0">
                <a:ln>
                  <a:noFill/>
                </a:ln>
                <a:solidFill>
                  <a:srgbClr val="273239"/>
                </a:solidFill>
                <a:effectLst/>
                <a:latin typeface="Nunito"/>
              </a:rPr>
              <a:t>sample size:</a:t>
            </a:r>
            <a:r>
              <a:rPr kumimoji="0" lang="en-US" altLang="en-US" sz="2400" b="0" i="0" u="none" strike="noStrike" cap="none" normalizeH="0" baseline="0" dirty="0">
                <a:ln>
                  <a:noFill/>
                </a:ln>
                <a:solidFill>
                  <a:srgbClr val="273239"/>
                </a:solidFill>
                <a:effectLst/>
                <a:latin typeface="Nunito"/>
              </a:rPr>
              <a:t> Can lead to biased results if missingness is not random.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latin typeface="Nunito"/>
              </a:rPr>
              <a:t>Not recommended for large datasets:</a:t>
            </a:r>
            <a:r>
              <a:rPr kumimoji="0" lang="en-US" altLang="en-US" sz="2400" b="0" i="0" u="none" strike="noStrike" cap="none" normalizeH="0" baseline="0" dirty="0">
                <a:ln>
                  <a:noFill/>
                </a:ln>
                <a:solidFill>
                  <a:srgbClr val="273239"/>
                </a:solidFill>
                <a:effectLst/>
                <a:latin typeface="Nunito"/>
              </a:rPr>
              <a:t> Can discard valuable information.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73239"/>
              </a:solidFill>
              <a:effectLst/>
              <a:latin typeface="Nunito"/>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Nunito"/>
              </a:rPr>
              <a:t>In this example, we are removing rows with missing values from the original </a:t>
            </a:r>
            <a:r>
              <a:rPr kumimoji="0" lang="en-US" altLang="en-US" sz="2400" b="0" i="0" u="none" strike="noStrike" cap="none" normalizeH="0" baseline="0" dirty="0" err="1">
                <a:ln>
                  <a:noFill/>
                </a:ln>
                <a:solidFill>
                  <a:srgbClr val="273239"/>
                </a:solidFill>
                <a:effectLst/>
                <a:latin typeface="Nunito"/>
              </a:rPr>
              <a:t>DataFrame</a:t>
            </a:r>
            <a:r>
              <a:rPr kumimoji="0" lang="en-US" altLang="en-US" sz="2400" b="0" i="0" u="none" strike="noStrike" cap="none" normalizeH="0" baseline="0" dirty="0">
                <a:ln>
                  <a:noFill/>
                </a:ln>
                <a:solidFill>
                  <a:srgbClr val="273239"/>
                </a:solidFill>
                <a:effectLst/>
                <a:latin typeface="Nunito"/>
              </a:rPr>
              <a:t> (</a:t>
            </a:r>
            <a:r>
              <a:rPr kumimoji="0" lang="en-US" altLang="en-US" sz="1600" b="0" i="0" u="none" strike="noStrike" cap="none" normalizeH="0" baseline="0" dirty="0">
                <a:ln>
                  <a:noFill/>
                </a:ln>
                <a:solidFill>
                  <a:srgbClr val="273239"/>
                </a:solidFill>
                <a:effectLst/>
                <a:latin typeface="Arial Unicode MS" panose="020B0604020202020204" pitchFamily="34" charset="-128"/>
              </a:rPr>
              <a:t>df</a:t>
            </a:r>
            <a:r>
              <a:rPr kumimoji="0" lang="en-US" altLang="en-US" sz="2400" b="0" i="0" u="none" strike="noStrike" cap="none" normalizeH="0" baseline="0" dirty="0">
                <a:ln>
                  <a:noFill/>
                </a:ln>
                <a:solidFill>
                  <a:srgbClr val="273239"/>
                </a:solidFill>
                <a:effectLst/>
                <a:latin typeface="Nunito"/>
              </a:rPr>
              <a:t>) using the </a:t>
            </a:r>
            <a:r>
              <a:rPr kumimoji="0" lang="en-US" altLang="en-US" sz="1600" b="0" i="0" u="none" strike="noStrike" cap="none" normalizeH="0" baseline="0" dirty="0" err="1">
                <a:ln>
                  <a:noFill/>
                </a:ln>
                <a:solidFill>
                  <a:srgbClr val="273239"/>
                </a:solidFill>
                <a:effectLst/>
                <a:latin typeface="Arial Unicode MS" panose="020B0604020202020204" pitchFamily="34" charset="-128"/>
              </a:rPr>
              <a:t>dropna</a:t>
            </a:r>
            <a:r>
              <a:rPr kumimoji="0" lang="en-US" altLang="en-US" sz="1600" b="0" i="0" u="none" strike="noStrike" cap="none" normalizeH="0" baseline="0" dirty="0">
                <a:ln>
                  <a:noFill/>
                </a:ln>
                <a:solidFill>
                  <a:srgbClr val="273239"/>
                </a:solidFill>
                <a:effectLst/>
                <a:latin typeface="Arial Unicode MS" panose="020B0604020202020204" pitchFamily="34" charset="-128"/>
              </a:rPr>
              <a:t>()</a:t>
            </a:r>
            <a:r>
              <a:rPr kumimoji="0" lang="en-US" altLang="en-US" sz="2400" b="0" i="0" u="none" strike="noStrike" cap="none" normalizeH="0" baseline="0" dirty="0">
                <a:ln>
                  <a:noFill/>
                </a:ln>
                <a:solidFill>
                  <a:srgbClr val="273239"/>
                </a:solidFill>
                <a:effectLst/>
                <a:latin typeface="Nunito"/>
              </a:rPr>
              <a:t> method and then displaying the cleaned </a:t>
            </a:r>
            <a:r>
              <a:rPr kumimoji="0" lang="en-US" altLang="en-US" sz="2400" b="0" i="0" u="none" strike="noStrike" cap="none" normalizeH="0" baseline="0" dirty="0" err="1">
                <a:ln>
                  <a:noFill/>
                </a:ln>
                <a:solidFill>
                  <a:srgbClr val="273239"/>
                </a:solidFill>
                <a:effectLst/>
                <a:latin typeface="Nunito"/>
              </a:rPr>
              <a:t>DataFrame</a:t>
            </a:r>
            <a:r>
              <a:rPr kumimoji="0" lang="en-US" altLang="en-US" sz="2400" b="0" i="0" u="none" strike="noStrike" cap="none" normalizeH="0" baseline="0" dirty="0">
                <a:ln>
                  <a:noFill/>
                </a:ln>
                <a:solidFill>
                  <a:srgbClr val="273239"/>
                </a:solidFill>
                <a:effectLst/>
                <a:latin typeface="Nunito"/>
              </a:rPr>
              <a:t> (</a:t>
            </a:r>
            <a:r>
              <a:rPr kumimoji="0" lang="en-US" altLang="en-US" sz="1600" b="0" i="0" u="none" strike="noStrike" cap="none" normalizeH="0" baseline="0" dirty="0" err="1">
                <a:ln>
                  <a:noFill/>
                </a:ln>
                <a:solidFill>
                  <a:srgbClr val="273239"/>
                </a:solidFill>
                <a:effectLst/>
                <a:latin typeface="Arial Unicode MS" panose="020B0604020202020204" pitchFamily="34" charset="-128"/>
              </a:rPr>
              <a:t>df_cleaned</a:t>
            </a:r>
            <a:r>
              <a:rPr kumimoji="0" lang="en-US" altLang="en-US" sz="2400" b="0" i="0" u="none" strike="noStrike" cap="none" normalizeH="0" baseline="0" dirty="0">
                <a:ln>
                  <a:noFill/>
                </a:ln>
                <a:solidFill>
                  <a:srgbClr val="273239"/>
                </a:solidFill>
                <a:effectLst/>
                <a:latin typeface="Nunit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73239"/>
              </a:solidFill>
              <a:latin typeface="Nunito"/>
            </a:endParaRPr>
          </a:p>
          <a:p>
            <a:pPr marL="0" lvl="0" indent="0">
              <a:lnSpc>
                <a:spcPct val="100000"/>
              </a:lnSpc>
              <a:buNone/>
            </a:pPr>
            <a:r>
              <a:rPr lang="en-US" altLang="en-US" sz="2400" dirty="0"/>
              <a:t># Removing rows with missing values</a:t>
            </a:r>
          </a:p>
          <a:p>
            <a:pPr marL="0" lvl="0" indent="0">
              <a:lnSpc>
                <a:spcPct val="100000"/>
              </a:lnSpc>
              <a:buNone/>
            </a:pPr>
            <a:r>
              <a:rPr lang="en-US" altLang="en-US" sz="2400" dirty="0" err="1"/>
              <a:t>df_cleaned</a:t>
            </a:r>
            <a:r>
              <a:rPr lang="en-US" altLang="en-US" sz="2400" dirty="0"/>
              <a:t> = </a:t>
            </a:r>
            <a:r>
              <a:rPr lang="en-US" altLang="en-US" sz="2400" dirty="0" err="1"/>
              <a:t>df.dropna</a:t>
            </a:r>
            <a:r>
              <a:rPr lang="en-US" altLang="en-US" sz="2400" dirty="0"/>
              <a:t>()</a:t>
            </a:r>
          </a:p>
          <a:p>
            <a:pPr marL="0" lvl="0" indent="0">
              <a:lnSpc>
                <a:spcPct val="100000"/>
              </a:lnSpc>
              <a:buNone/>
            </a:pPr>
            <a:endParaRPr lang="en-US" altLang="en-US" sz="2400" dirty="0"/>
          </a:p>
          <a:p>
            <a:pPr marL="0" lvl="0" indent="0">
              <a:lnSpc>
                <a:spcPct val="100000"/>
              </a:lnSpc>
              <a:buNone/>
            </a:pPr>
            <a:r>
              <a:rPr lang="en-US" altLang="en-US" sz="2400" dirty="0"/>
              <a:t># Displaying the </a:t>
            </a:r>
            <a:r>
              <a:rPr lang="en-US" altLang="en-US" sz="2400" dirty="0" err="1"/>
              <a:t>DataFrame</a:t>
            </a:r>
            <a:r>
              <a:rPr lang="en-US" altLang="en-US" sz="2400" dirty="0"/>
              <a:t> after removing missing values</a:t>
            </a:r>
          </a:p>
          <a:p>
            <a:pPr marL="0" lvl="0" indent="0">
              <a:lnSpc>
                <a:spcPct val="100000"/>
              </a:lnSpc>
              <a:buNone/>
            </a:pPr>
            <a:r>
              <a:rPr lang="en-US" altLang="en-US" sz="2400" dirty="0"/>
              <a:t>print("\</a:t>
            </a:r>
            <a:r>
              <a:rPr lang="en-US" altLang="en-US" sz="2400" dirty="0" err="1"/>
              <a:t>nDataFrame</a:t>
            </a:r>
            <a:r>
              <a:rPr lang="en-US" altLang="en-US" sz="2400" dirty="0"/>
              <a:t> after removing rows with missing values:")</a:t>
            </a:r>
          </a:p>
          <a:p>
            <a:pPr marL="0" lvl="0" indent="0">
              <a:lnSpc>
                <a:spcPct val="100000"/>
              </a:lnSpc>
              <a:buNone/>
            </a:pPr>
            <a:r>
              <a:rPr lang="en-US" altLang="en-US" sz="2400" dirty="0"/>
              <a:t>print(</a:t>
            </a:r>
            <a:r>
              <a:rPr lang="en-US" altLang="en-US" sz="2400" dirty="0" err="1"/>
              <a:t>df_cleaned</a:t>
            </a:r>
            <a:r>
              <a:rPr lang="en-US" altLang="en-US" sz="24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84364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6056-29A5-49ED-9199-91095BB5263A}"/>
              </a:ext>
            </a:extLst>
          </p:cNvPr>
          <p:cNvSpPr>
            <a:spLocks noGrp="1"/>
          </p:cNvSpPr>
          <p:nvPr>
            <p:ph type="title"/>
          </p:nvPr>
        </p:nvSpPr>
        <p:spPr>
          <a:xfrm>
            <a:off x="293914" y="174171"/>
            <a:ext cx="11059886" cy="740229"/>
          </a:xfrm>
        </p:spPr>
        <p:txBody>
          <a:bodyPr>
            <a:normAutofit/>
          </a:bodyPr>
          <a:lstStyle/>
          <a:p>
            <a:pPr fontAlgn="base"/>
            <a:r>
              <a:rPr lang="en-IN" b="1" dirty="0"/>
              <a:t>Imputation Methods</a:t>
            </a:r>
            <a:endParaRPr lang="en-IN" dirty="0"/>
          </a:p>
        </p:txBody>
      </p:sp>
      <p:sp>
        <p:nvSpPr>
          <p:cNvPr id="4" name="Rectangle 1">
            <a:extLst>
              <a:ext uri="{FF2B5EF4-FFF2-40B4-BE49-F238E27FC236}">
                <a16:creationId xmlns:a16="http://schemas.microsoft.com/office/drawing/2014/main" id="{4D5F3563-2A26-4E8F-9C9C-34311FCA6524}"/>
              </a:ext>
            </a:extLst>
          </p:cNvPr>
          <p:cNvSpPr>
            <a:spLocks noGrp="1" noChangeArrowheads="1"/>
          </p:cNvSpPr>
          <p:nvPr>
            <p:ph idx="1"/>
          </p:nvPr>
        </p:nvSpPr>
        <p:spPr bwMode="auto">
          <a:xfrm>
            <a:off x="446314" y="1051740"/>
            <a:ext cx="11299371"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a:rPr>
              <a:t>Replacing missing values with estimated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a:rPr>
              <a:t>Preserves sample size: Doesn’t reduce data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a:rPr>
              <a:t>Can introduce bias: Estimated values might not be accurate.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273239"/>
              </a:solidFill>
              <a:effectLst/>
              <a:latin typeface="Nuni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Nunito"/>
              </a:rPr>
              <a:t>Here are some common imputation methods:</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98621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9DAA-0FAB-4A0D-92CB-6A3D9A918C06}"/>
              </a:ext>
            </a:extLst>
          </p:cNvPr>
          <p:cNvSpPr>
            <a:spLocks noGrp="1"/>
          </p:cNvSpPr>
          <p:nvPr>
            <p:ph type="title"/>
          </p:nvPr>
        </p:nvSpPr>
        <p:spPr>
          <a:xfrm>
            <a:off x="478971" y="217715"/>
            <a:ext cx="10874829" cy="653142"/>
          </a:xfrm>
        </p:spPr>
        <p:txBody>
          <a:bodyPr>
            <a:normAutofit/>
          </a:bodyPr>
          <a:lstStyle/>
          <a:p>
            <a:r>
              <a:rPr lang="en-US" altLang="en-US" sz="3600" b="1" dirty="0">
                <a:solidFill>
                  <a:srgbClr val="273239"/>
                </a:solidFill>
                <a:latin typeface="Nunito"/>
              </a:rPr>
              <a:t>1- Mean, Median, and Mode Imputation:</a:t>
            </a:r>
            <a:endParaRPr lang="en-IN" sz="3600" dirty="0"/>
          </a:p>
        </p:txBody>
      </p:sp>
      <p:sp>
        <p:nvSpPr>
          <p:cNvPr id="3" name="Content Placeholder 2">
            <a:extLst>
              <a:ext uri="{FF2B5EF4-FFF2-40B4-BE49-F238E27FC236}">
                <a16:creationId xmlns:a16="http://schemas.microsoft.com/office/drawing/2014/main" id="{7A8152DD-B72C-4086-BA99-A2270A1EFB77}"/>
              </a:ext>
            </a:extLst>
          </p:cNvPr>
          <p:cNvSpPr>
            <a:spLocks noGrp="1"/>
          </p:cNvSpPr>
          <p:nvPr>
            <p:ph idx="1"/>
          </p:nvPr>
        </p:nvSpPr>
        <p:spPr>
          <a:xfrm>
            <a:off x="576943" y="1012371"/>
            <a:ext cx="11266714" cy="5627914"/>
          </a:xfrm>
        </p:spPr>
        <p:txBody>
          <a:bodyPr>
            <a:normAutofit/>
          </a:bodyPr>
          <a:lstStyle/>
          <a:p>
            <a:pPr marL="0" lvl="0" indent="0" algn="just"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rgbClr val="273239"/>
                </a:solidFill>
                <a:effectLst/>
                <a:latin typeface="Nunito"/>
              </a:rPr>
              <a:t>Replace missing values with the mean, median, or mode of the relevant variable.</a:t>
            </a:r>
          </a:p>
          <a:p>
            <a:pPr marL="0" lvl="0" indent="0" algn="just"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rgbClr val="273239"/>
                </a:solidFill>
                <a:effectLst/>
                <a:latin typeface="Nunito"/>
              </a:rPr>
              <a:t>Simple and efficient: Easy to implement.</a:t>
            </a:r>
          </a:p>
          <a:p>
            <a:pPr marL="0" lvl="0" indent="0" algn="just"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rgbClr val="273239"/>
                </a:solidFill>
                <a:effectLst/>
                <a:latin typeface="Nunito"/>
              </a:rPr>
              <a:t>Can be inaccurate: Doesn’t consider the relationships between variables.</a:t>
            </a:r>
          </a:p>
          <a:p>
            <a:pPr marL="0" lvl="0" indent="0" algn="just" eaLnBrk="0" fontAlgn="base" hangingPunct="0">
              <a:lnSpc>
                <a:spcPct val="100000"/>
              </a:lnSpc>
              <a:spcBef>
                <a:spcPct val="0"/>
              </a:spcBef>
              <a:spcAft>
                <a:spcPct val="0"/>
              </a:spcAft>
              <a:buNone/>
            </a:pPr>
            <a:endParaRPr kumimoji="0" lang="en-US" altLang="en-US" b="0" i="0" u="none" strike="noStrike" cap="none" normalizeH="0" baseline="0" dirty="0">
              <a:ln>
                <a:noFill/>
              </a:ln>
              <a:solidFill>
                <a:srgbClr val="273239"/>
              </a:solidFill>
              <a:effectLst/>
              <a:latin typeface="Nunito"/>
            </a:endParaRPr>
          </a:p>
          <a:p>
            <a:pPr marL="0" lvl="0" indent="0" algn="just" eaLnBrk="0" fontAlgn="base" hangingPunct="0">
              <a:lnSpc>
                <a:spcPct val="100000"/>
              </a:lnSpc>
              <a:spcBef>
                <a:spcPct val="0"/>
              </a:spcBef>
              <a:spcAft>
                <a:spcPct val="0"/>
              </a:spcAft>
              <a:buNone/>
            </a:pPr>
            <a:r>
              <a:rPr kumimoji="0" lang="en-US" altLang="en-US" b="0" i="0" u="none" strike="noStrike" cap="none" normalizeH="0" baseline="0" dirty="0">
                <a:ln>
                  <a:noFill/>
                </a:ln>
                <a:solidFill>
                  <a:srgbClr val="273239"/>
                </a:solidFill>
                <a:effectLst/>
                <a:latin typeface="Nunito"/>
              </a:rPr>
              <a:t>In this example, we are explaining the imputation techniques for handling missing values in the ‘Marks’ column of the </a:t>
            </a:r>
            <a:r>
              <a:rPr kumimoji="0" lang="en-US" altLang="en-US" b="0" i="0" u="none" strike="noStrike" cap="none" normalizeH="0" baseline="0" dirty="0" err="1">
                <a:ln>
                  <a:noFill/>
                </a:ln>
                <a:solidFill>
                  <a:srgbClr val="273239"/>
                </a:solidFill>
                <a:effectLst/>
                <a:latin typeface="Nunito"/>
              </a:rPr>
              <a:t>DataFrame</a:t>
            </a:r>
            <a:r>
              <a:rPr kumimoji="0" lang="en-US" altLang="en-US" b="0" i="0" u="none" strike="noStrike" cap="none" normalizeH="0" baseline="0" dirty="0">
                <a:ln>
                  <a:noFill/>
                </a:ln>
                <a:solidFill>
                  <a:srgbClr val="273239"/>
                </a:solidFill>
                <a:effectLst/>
                <a:latin typeface="Nunito"/>
              </a:rPr>
              <a:t> (</a:t>
            </a:r>
            <a:r>
              <a:rPr kumimoji="0" lang="en-US" altLang="en-US" b="0" i="0" u="none" strike="noStrike" cap="none" normalizeH="0" baseline="0" dirty="0">
                <a:ln>
                  <a:noFill/>
                </a:ln>
                <a:solidFill>
                  <a:srgbClr val="273239"/>
                </a:solidFill>
                <a:effectLst/>
                <a:latin typeface="Arial Unicode MS" panose="020B0604020202020204" pitchFamily="34" charset="-128"/>
              </a:rPr>
              <a:t>df</a:t>
            </a:r>
            <a:r>
              <a:rPr kumimoji="0" lang="en-US" altLang="en-US" b="0" i="0" u="none" strike="noStrike" cap="none" normalizeH="0" baseline="0" dirty="0">
                <a:ln>
                  <a:noFill/>
                </a:ln>
                <a:solidFill>
                  <a:srgbClr val="273239"/>
                </a:solidFill>
                <a:effectLst/>
                <a:latin typeface="Nunito"/>
              </a:rPr>
              <a:t>). It calculates and fills missing values with the mean, median, and mode of the existing values in that column, and then prints the results for observation.</a:t>
            </a:r>
            <a:endParaRPr lang="en-IN" sz="4000" dirty="0"/>
          </a:p>
        </p:txBody>
      </p:sp>
    </p:spTree>
    <p:extLst>
      <p:ext uri="{BB962C8B-B14F-4D97-AF65-F5344CB8AC3E}">
        <p14:creationId xmlns:p14="http://schemas.microsoft.com/office/powerpoint/2010/main" val="3695617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A8B9C-EDF6-4965-B9BC-3999F295E0BF}"/>
              </a:ext>
            </a:extLst>
          </p:cNvPr>
          <p:cNvSpPr>
            <a:spLocks noGrp="1"/>
          </p:cNvSpPr>
          <p:nvPr>
            <p:ph idx="1"/>
          </p:nvPr>
        </p:nvSpPr>
        <p:spPr>
          <a:xfrm>
            <a:off x="195943" y="631370"/>
            <a:ext cx="11832771" cy="6063343"/>
          </a:xfrm>
        </p:spPr>
        <p:txBody>
          <a:bodyPr>
            <a:normAutofit fontScale="92500"/>
          </a:bodyPr>
          <a:lstStyle/>
          <a:p>
            <a:pPr marL="0" lvl="0" indent="0" eaLnBrk="0" fontAlgn="base" hangingPunct="0">
              <a:lnSpc>
                <a:spcPct val="100000"/>
              </a:lnSpc>
              <a:spcBef>
                <a:spcPct val="0"/>
              </a:spcBef>
              <a:spcAft>
                <a:spcPct val="0"/>
              </a:spcAft>
              <a:buFontTx/>
              <a:buAutoNum type="arabicPeriod"/>
            </a:pPr>
            <a:r>
              <a:rPr kumimoji="0" lang="en-US" altLang="en-US" b="1" i="0" u="none" strike="noStrike" cap="none" normalizeH="0" baseline="0" dirty="0">
                <a:ln>
                  <a:noFill/>
                </a:ln>
                <a:solidFill>
                  <a:srgbClr val="273239"/>
                </a:solidFill>
                <a:effectLst/>
                <a:latin typeface="Nunito"/>
              </a:rPr>
              <a:t>Mean Imputation:</a:t>
            </a:r>
            <a:r>
              <a:rPr kumimoji="0" lang="en-US" altLang="en-US" b="0" i="0" u="none" strike="noStrike" cap="none" normalizeH="0" baseline="0" dirty="0">
                <a:ln>
                  <a:noFill/>
                </a:ln>
                <a:solidFill>
                  <a:srgbClr val="273239"/>
                </a:solidFill>
                <a:effectLst/>
                <a:latin typeface="Nunito"/>
              </a:rPr>
              <a:t> Calculates the mean of the ‘Marks’ column in the </a:t>
            </a:r>
            <a:r>
              <a:rPr kumimoji="0" lang="en-US" altLang="en-US" b="0" i="0" u="none" strike="noStrike" cap="none" normalizeH="0" baseline="0" dirty="0" err="1">
                <a:ln>
                  <a:noFill/>
                </a:ln>
                <a:solidFill>
                  <a:srgbClr val="273239"/>
                </a:solidFill>
                <a:effectLst/>
                <a:latin typeface="Nunito"/>
              </a:rPr>
              <a:t>DataFrame</a:t>
            </a:r>
            <a:r>
              <a:rPr kumimoji="0" lang="en-US" altLang="en-US" b="0" i="0" u="none" strike="noStrike" cap="none" normalizeH="0" baseline="0" dirty="0">
                <a:ln>
                  <a:noFill/>
                </a:ln>
                <a:solidFill>
                  <a:srgbClr val="273239"/>
                </a:solidFill>
                <a:effectLst/>
                <a:latin typeface="Nunito"/>
              </a:rPr>
              <a:t> (</a:t>
            </a:r>
            <a:r>
              <a:rPr kumimoji="0" lang="en-US" altLang="en-US" b="0" i="0" u="none" strike="noStrike" cap="none" normalizeH="0" baseline="0" dirty="0">
                <a:ln>
                  <a:noFill/>
                </a:ln>
                <a:solidFill>
                  <a:srgbClr val="273239"/>
                </a:solidFill>
                <a:effectLst/>
                <a:latin typeface="Arial Unicode MS" panose="020B0604020202020204" pitchFamily="34" charset="-128"/>
              </a:rPr>
              <a:t>df</a:t>
            </a:r>
            <a:r>
              <a:rPr kumimoji="0" lang="en-US" altLang="en-US" b="0" i="0" u="none" strike="noStrike" cap="none" normalizeH="0" baseline="0" dirty="0">
                <a:ln>
                  <a:noFill/>
                </a:ln>
                <a:solidFill>
                  <a:srgbClr val="273239"/>
                </a:solidFill>
                <a:effectLst/>
                <a:latin typeface="Nunito"/>
              </a:rPr>
              <a:t>).</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a:ln>
                  <a:noFill/>
                </a:ln>
                <a:solidFill>
                  <a:srgbClr val="273239"/>
                </a:solidFill>
                <a:effectLst/>
                <a:latin typeface="Arial Unicode MS" panose="020B0604020202020204" pitchFamily="34" charset="-128"/>
              </a:rPr>
              <a:t>df['Marks'].</a:t>
            </a:r>
            <a:r>
              <a:rPr kumimoji="0" lang="en-US" altLang="en-US" sz="2800" b="0" i="0" u="none" strike="noStrike" cap="none" normalizeH="0" baseline="0" dirty="0" err="1">
                <a:ln>
                  <a:noFill/>
                </a:ln>
                <a:solidFill>
                  <a:srgbClr val="273239"/>
                </a:solidFill>
                <a:effectLst/>
                <a:latin typeface="Arial Unicode MS" panose="020B0604020202020204" pitchFamily="34" charset="-128"/>
              </a:rPr>
              <a:t>fillna</a:t>
            </a:r>
            <a:r>
              <a:rPr kumimoji="0" lang="en-US" altLang="en-US" sz="2800" b="0" i="0" u="none" strike="noStrike" cap="none" normalizeH="0" baseline="0" dirty="0">
                <a:ln>
                  <a:noFill/>
                </a:ln>
                <a:solidFill>
                  <a:srgbClr val="273239"/>
                </a:solidFill>
                <a:effectLst/>
                <a:latin typeface="Arial Unicode MS" panose="020B0604020202020204" pitchFamily="34" charset="-128"/>
              </a:rPr>
              <a:t>(...)</a:t>
            </a:r>
            <a:r>
              <a:rPr kumimoji="0" lang="en-US" altLang="en-US" sz="2800" b="0" i="0" u="none" strike="noStrike" cap="none" normalizeH="0" baseline="0" dirty="0">
                <a:ln>
                  <a:noFill/>
                </a:ln>
                <a:solidFill>
                  <a:srgbClr val="273239"/>
                </a:solidFill>
                <a:effectLst/>
                <a:latin typeface="Nunito"/>
              </a:rPr>
              <a:t>: Fills missing values in the ‘Marks’ column with the mean value.</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err="1">
                <a:ln>
                  <a:noFill/>
                </a:ln>
                <a:solidFill>
                  <a:srgbClr val="273239"/>
                </a:solidFill>
                <a:effectLst/>
                <a:latin typeface="Arial Unicode MS" panose="020B0604020202020204" pitchFamily="34" charset="-128"/>
              </a:rPr>
              <a:t>mean_imputation</a:t>
            </a:r>
            <a:r>
              <a:rPr kumimoji="0" lang="en-US" altLang="en-US" sz="2800" b="0" i="0" u="none" strike="noStrike" cap="none" normalizeH="0" baseline="0" dirty="0">
                <a:ln>
                  <a:noFill/>
                </a:ln>
                <a:solidFill>
                  <a:srgbClr val="273239"/>
                </a:solidFill>
                <a:effectLst/>
                <a:latin typeface="Nunito"/>
              </a:rPr>
              <a:t>: The result is stored in the variable </a:t>
            </a:r>
            <a:r>
              <a:rPr kumimoji="0" lang="en-US" altLang="en-US" sz="2800" b="0" i="0" u="none" strike="noStrike" cap="none" normalizeH="0" baseline="0" dirty="0" err="1">
                <a:ln>
                  <a:noFill/>
                </a:ln>
                <a:solidFill>
                  <a:srgbClr val="273239"/>
                </a:solidFill>
                <a:effectLst/>
                <a:latin typeface="Arial Unicode MS" panose="020B0604020202020204" pitchFamily="34" charset="-128"/>
              </a:rPr>
              <a:t>mean_imputation</a:t>
            </a:r>
            <a:r>
              <a:rPr kumimoji="0" lang="en-US" altLang="en-US" sz="2800" b="0" i="0" u="none" strike="noStrike" cap="none" normalizeH="0" baseline="0" dirty="0">
                <a:ln>
                  <a:noFill/>
                </a:ln>
                <a:solidFill>
                  <a:srgbClr val="273239"/>
                </a:solidFill>
                <a:effectLst/>
                <a:latin typeface="Nunito"/>
              </a:rPr>
              <a:t>.</a:t>
            </a:r>
          </a:p>
          <a:p>
            <a:pPr marL="0" lvl="0" indent="0" eaLnBrk="0" fontAlgn="base" hangingPunct="0">
              <a:lnSpc>
                <a:spcPct val="100000"/>
              </a:lnSpc>
              <a:spcBef>
                <a:spcPct val="0"/>
              </a:spcBef>
              <a:spcAft>
                <a:spcPct val="0"/>
              </a:spcAft>
              <a:buFontTx/>
              <a:buAutoNum type="arabicPeriod" startAt="2"/>
            </a:pPr>
            <a:r>
              <a:rPr kumimoji="0" lang="en-US" altLang="en-US" b="1" i="0" u="none" strike="noStrike" cap="none" normalizeH="0" baseline="0" dirty="0">
                <a:ln>
                  <a:noFill/>
                </a:ln>
                <a:solidFill>
                  <a:srgbClr val="273239"/>
                </a:solidFill>
                <a:effectLst/>
                <a:latin typeface="Nunito"/>
              </a:rPr>
              <a:t>Median Imputation:</a:t>
            </a:r>
            <a:r>
              <a:rPr kumimoji="0" lang="en-US" altLang="en-US" b="0" i="0" u="none" strike="noStrike" cap="none" normalizeH="0" baseline="0" dirty="0">
                <a:ln>
                  <a:noFill/>
                </a:ln>
                <a:solidFill>
                  <a:srgbClr val="273239"/>
                </a:solidFill>
                <a:effectLst/>
                <a:latin typeface="Nunito"/>
              </a:rPr>
              <a:t> Calculates the median of the ‘Marks’ column in the </a:t>
            </a:r>
            <a:r>
              <a:rPr kumimoji="0" lang="en-US" altLang="en-US" b="0" i="0" u="none" strike="noStrike" cap="none" normalizeH="0" baseline="0" dirty="0" err="1">
                <a:ln>
                  <a:noFill/>
                </a:ln>
                <a:solidFill>
                  <a:srgbClr val="273239"/>
                </a:solidFill>
                <a:effectLst/>
                <a:latin typeface="Nunito"/>
              </a:rPr>
              <a:t>DataFrame</a:t>
            </a:r>
            <a:r>
              <a:rPr kumimoji="0" lang="en-US" altLang="en-US" b="0" i="0" u="none" strike="noStrike" cap="none" normalizeH="0" baseline="0" dirty="0">
                <a:ln>
                  <a:noFill/>
                </a:ln>
                <a:solidFill>
                  <a:srgbClr val="273239"/>
                </a:solidFill>
                <a:effectLst/>
                <a:latin typeface="Nunito"/>
              </a:rPr>
              <a:t> (</a:t>
            </a:r>
            <a:r>
              <a:rPr kumimoji="0" lang="en-US" altLang="en-US" b="0" i="0" u="none" strike="noStrike" cap="none" normalizeH="0" baseline="0" dirty="0">
                <a:ln>
                  <a:noFill/>
                </a:ln>
                <a:solidFill>
                  <a:srgbClr val="273239"/>
                </a:solidFill>
                <a:effectLst/>
                <a:latin typeface="Arial Unicode MS" panose="020B0604020202020204" pitchFamily="34" charset="-128"/>
              </a:rPr>
              <a:t>df</a:t>
            </a:r>
            <a:r>
              <a:rPr kumimoji="0" lang="en-US" altLang="en-US" b="0" i="0" u="none" strike="noStrike" cap="none" normalizeH="0" baseline="0" dirty="0">
                <a:ln>
                  <a:noFill/>
                </a:ln>
                <a:solidFill>
                  <a:srgbClr val="273239"/>
                </a:solidFill>
                <a:effectLst/>
                <a:latin typeface="Nunito"/>
              </a:rPr>
              <a:t>).</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a:ln>
                  <a:noFill/>
                </a:ln>
                <a:solidFill>
                  <a:srgbClr val="273239"/>
                </a:solidFill>
                <a:effectLst/>
                <a:latin typeface="Arial Unicode MS" panose="020B0604020202020204" pitchFamily="34" charset="-128"/>
              </a:rPr>
              <a:t>df['Marks'].</a:t>
            </a:r>
            <a:r>
              <a:rPr kumimoji="0" lang="en-US" altLang="en-US" sz="2800" b="0" i="0" u="none" strike="noStrike" cap="none" normalizeH="0" baseline="0" dirty="0" err="1">
                <a:ln>
                  <a:noFill/>
                </a:ln>
                <a:solidFill>
                  <a:srgbClr val="273239"/>
                </a:solidFill>
                <a:effectLst/>
                <a:latin typeface="Arial Unicode MS" panose="020B0604020202020204" pitchFamily="34" charset="-128"/>
              </a:rPr>
              <a:t>fillna</a:t>
            </a:r>
            <a:r>
              <a:rPr kumimoji="0" lang="en-US" altLang="en-US" sz="2800" b="0" i="0" u="none" strike="noStrike" cap="none" normalizeH="0" baseline="0" dirty="0">
                <a:ln>
                  <a:noFill/>
                </a:ln>
                <a:solidFill>
                  <a:srgbClr val="273239"/>
                </a:solidFill>
                <a:effectLst/>
                <a:latin typeface="Arial Unicode MS" panose="020B0604020202020204" pitchFamily="34" charset="-128"/>
              </a:rPr>
              <a:t>(...)</a:t>
            </a:r>
            <a:r>
              <a:rPr kumimoji="0" lang="en-US" altLang="en-US" sz="2800" b="0" i="0" u="none" strike="noStrike" cap="none" normalizeH="0" baseline="0" dirty="0">
                <a:ln>
                  <a:noFill/>
                </a:ln>
                <a:solidFill>
                  <a:srgbClr val="273239"/>
                </a:solidFill>
                <a:effectLst/>
                <a:latin typeface="Nunito"/>
              </a:rPr>
              <a:t>: Fills missing values in the ‘Marks’ column with the median value.</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err="1">
                <a:ln>
                  <a:noFill/>
                </a:ln>
                <a:solidFill>
                  <a:srgbClr val="273239"/>
                </a:solidFill>
                <a:effectLst/>
                <a:latin typeface="Arial Unicode MS" panose="020B0604020202020204" pitchFamily="34" charset="-128"/>
              </a:rPr>
              <a:t>median_imputation</a:t>
            </a:r>
            <a:r>
              <a:rPr kumimoji="0" lang="en-US" altLang="en-US" sz="2800" b="0" i="0" u="none" strike="noStrike" cap="none" normalizeH="0" baseline="0" dirty="0">
                <a:ln>
                  <a:noFill/>
                </a:ln>
                <a:solidFill>
                  <a:srgbClr val="273239"/>
                </a:solidFill>
                <a:effectLst/>
                <a:latin typeface="Nunito"/>
              </a:rPr>
              <a:t>: The result is stored in the variable </a:t>
            </a:r>
            <a:r>
              <a:rPr kumimoji="0" lang="en-US" altLang="en-US" sz="2800" b="0" i="0" u="none" strike="noStrike" cap="none" normalizeH="0" baseline="0" dirty="0" err="1">
                <a:ln>
                  <a:noFill/>
                </a:ln>
                <a:solidFill>
                  <a:srgbClr val="273239"/>
                </a:solidFill>
                <a:effectLst/>
                <a:latin typeface="Arial Unicode MS" panose="020B0604020202020204" pitchFamily="34" charset="-128"/>
              </a:rPr>
              <a:t>median_imputation</a:t>
            </a:r>
            <a:r>
              <a:rPr kumimoji="0" lang="en-US" altLang="en-US" sz="2800" b="0" i="0" u="none" strike="noStrike" cap="none" normalizeH="0" baseline="0" dirty="0">
                <a:ln>
                  <a:noFill/>
                </a:ln>
                <a:solidFill>
                  <a:srgbClr val="273239"/>
                </a:solidFill>
                <a:effectLst/>
                <a:latin typeface="Nunito"/>
              </a:rPr>
              <a:t>.</a:t>
            </a:r>
          </a:p>
          <a:p>
            <a:pPr marL="0" lvl="0" indent="0" eaLnBrk="0" fontAlgn="base" hangingPunct="0">
              <a:lnSpc>
                <a:spcPct val="100000"/>
              </a:lnSpc>
              <a:spcBef>
                <a:spcPct val="0"/>
              </a:spcBef>
              <a:spcAft>
                <a:spcPct val="0"/>
              </a:spcAft>
              <a:buFontTx/>
              <a:buAutoNum type="arabicPeriod" startAt="3"/>
            </a:pPr>
            <a:r>
              <a:rPr kumimoji="0" lang="en-US" altLang="en-US" b="1" i="0" u="none" strike="noStrike" cap="none" normalizeH="0" baseline="0" dirty="0">
                <a:ln>
                  <a:noFill/>
                </a:ln>
                <a:solidFill>
                  <a:srgbClr val="273239"/>
                </a:solidFill>
                <a:effectLst/>
                <a:latin typeface="Nunito"/>
              </a:rPr>
              <a:t>Mode Imputation:</a:t>
            </a:r>
            <a:r>
              <a:rPr kumimoji="0" lang="en-US" altLang="en-US" b="0" i="0" u="none" strike="noStrike" cap="none" normalizeH="0" baseline="0" dirty="0">
                <a:ln>
                  <a:noFill/>
                </a:ln>
                <a:solidFill>
                  <a:srgbClr val="273239"/>
                </a:solidFill>
                <a:effectLst/>
                <a:latin typeface="Nunito"/>
              </a:rPr>
              <a:t> Calculates the mode of the ‘Marks’ column in the </a:t>
            </a:r>
            <a:r>
              <a:rPr kumimoji="0" lang="en-US" altLang="en-US" b="0" i="0" u="none" strike="noStrike" cap="none" normalizeH="0" baseline="0" dirty="0" err="1">
                <a:ln>
                  <a:noFill/>
                </a:ln>
                <a:solidFill>
                  <a:srgbClr val="273239"/>
                </a:solidFill>
                <a:effectLst/>
                <a:latin typeface="Nunito"/>
              </a:rPr>
              <a:t>DataFrame</a:t>
            </a:r>
            <a:r>
              <a:rPr kumimoji="0" lang="en-US" altLang="en-US" b="0" i="0" u="none" strike="noStrike" cap="none" normalizeH="0" baseline="0" dirty="0">
                <a:ln>
                  <a:noFill/>
                </a:ln>
                <a:solidFill>
                  <a:srgbClr val="273239"/>
                </a:solidFill>
                <a:effectLst/>
                <a:latin typeface="Nunito"/>
              </a:rPr>
              <a:t> (</a:t>
            </a:r>
            <a:r>
              <a:rPr kumimoji="0" lang="en-US" altLang="en-US" b="0" i="0" u="none" strike="noStrike" cap="none" normalizeH="0" baseline="0" dirty="0">
                <a:ln>
                  <a:noFill/>
                </a:ln>
                <a:solidFill>
                  <a:srgbClr val="273239"/>
                </a:solidFill>
                <a:effectLst/>
                <a:latin typeface="Arial Unicode MS" panose="020B0604020202020204" pitchFamily="34" charset="-128"/>
              </a:rPr>
              <a:t>df</a:t>
            </a:r>
            <a:r>
              <a:rPr kumimoji="0" lang="en-US" altLang="en-US" b="0" i="0" u="none" strike="noStrike" cap="none" normalizeH="0" baseline="0" dirty="0">
                <a:ln>
                  <a:noFill/>
                </a:ln>
                <a:solidFill>
                  <a:srgbClr val="273239"/>
                </a:solidFill>
                <a:effectLst/>
                <a:latin typeface="Nunito"/>
              </a:rPr>
              <a:t>). The result is a Series.</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a:ln>
                  <a:noFill/>
                </a:ln>
                <a:solidFill>
                  <a:srgbClr val="273239"/>
                </a:solidFill>
                <a:effectLst/>
                <a:latin typeface="Arial Unicode MS" panose="020B0604020202020204" pitchFamily="34" charset="-128"/>
              </a:rPr>
              <a:t>.</a:t>
            </a:r>
            <a:r>
              <a:rPr kumimoji="0" lang="en-US" altLang="en-US" sz="2800" b="0" i="0" u="none" strike="noStrike" cap="none" normalizeH="0" baseline="0" dirty="0" err="1">
                <a:ln>
                  <a:noFill/>
                </a:ln>
                <a:solidFill>
                  <a:srgbClr val="273239"/>
                </a:solidFill>
                <a:effectLst/>
                <a:latin typeface="Arial Unicode MS" panose="020B0604020202020204" pitchFamily="34" charset="-128"/>
              </a:rPr>
              <a:t>iloc</a:t>
            </a:r>
            <a:r>
              <a:rPr kumimoji="0" lang="en-US" altLang="en-US" sz="2800" b="0" i="0" u="none" strike="noStrike" cap="none" normalizeH="0" baseline="0" dirty="0">
                <a:ln>
                  <a:noFill/>
                </a:ln>
                <a:solidFill>
                  <a:srgbClr val="273239"/>
                </a:solidFill>
                <a:effectLst/>
                <a:latin typeface="Arial Unicode MS" panose="020B0604020202020204" pitchFamily="34" charset="-128"/>
              </a:rPr>
              <a:t>[0]</a:t>
            </a:r>
            <a:r>
              <a:rPr kumimoji="0" lang="en-US" altLang="en-US" sz="2800" b="0" i="0" u="none" strike="noStrike" cap="none" normalizeH="0" baseline="0" dirty="0">
                <a:ln>
                  <a:noFill/>
                </a:ln>
                <a:solidFill>
                  <a:srgbClr val="273239"/>
                </a:solidFill>
                <a:effectLst/>
                <a:latin typeface="Nunito"/>
              </a:rPr>
              <a:t>: Accesses the first element of the Series, which represents the mode.</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a:ln>
                  <a:noFill/>
                </a:ln>
                <a:solidFill>
                  <a:srgbClr val="273239"/>
                </a:solidFill>
                <a:effectLst/>
                <a:latin typeface="Arial Unicode MS" panose="020B0604020202020204" pitchFamily="34" charset="-128"/>
              </a:rPr>
              <a:t>df['Marks'].</a:t>
            </a:r>
            <a:r>
              <a:rPr kumimoji="0" lang="en-US" altLang="en-US" sz="2800" b="0" i="0" u="none" strike="noStrike" cap="none" normalizeH="0" baseline="0" dirty="0" err="1">
                <a:ln>
                  <a:noFill/>
                </a:ln>
                <a:solidFill>
                  <a:srgbClr val="273239"/>
                </a:solidFill>
                <a:effectLst/>
                <a:latin typeface="Arial Unicode MS" panose="020B0604020202020204" pitchFamily="34" charset="-128"/>
              </a:rPr>
              <a:t>fillna</a:t>
            </a:r>
            <a:r>
              <a:rPr kumimoji="0" lang="en-US" altLang="en-US" sz="2800" b="0" i="0" u="none" strike="noStrike" cap="none" normalizeH="0" baseline="0" dirty="0">
                <a:ln>
                  <a:noFill/>
                </a:ln>
                <a:solidFill>
                  <a:srgbClr val="273239"/>
                </a:solidFill>
                <a:effectLst/>
                <a:latin typeface="Arial Unicode MS" panose="020B0604020202020204" pitchFamily="34" charset="-128"/>
              </a:rPr>
              <a:t>(...)</a:t>
            </a:r>
            <a:r>
              <a:rPr kumimoji="0" lang="en-US" altLang="en-US" sz="2800" b="0" i="0" u="none" strike="noStrike" cap="none" normalizeH="0" baseline="0" dirty="0">
                <a:ln>
                  <a:noFill/>
                </a:ln>
                <a:solidFill>
                  <a:srgbClr val="273239"/>
                </a:solidFill>
                <a:effectLst/>
                <a:latin typeface="Nunito"/>
              </a:rPr>
              <a:t>: Fills missing values in the ‘Marks’ column with the mode value.</a:t>
            </a:r>
          </a:p>
          <a:p>
            <a:endParaRPr lang="en-IN" sz="3200" dirty="0"/>
          </a:p>
        </p:txBody>
      </p:sp>
    </p:spTree>
    <p:extLst>
      <p:ext uri="{BB962C8B-B14F-4D97-AF65-F5344CB8AC3E}">
        <p14:creationId xmlns:p14="http://schemas.microsoft.com/office/powerpoint/2010/main" val="3512459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807BBF-7BF4-452A-B390-462A756559A6}"/>
              </a:ext>
            </a:extLst>
          </p:cNvPr>
          <p:cNvSpPr>
            <a:spLocks noGrp="1"/>
          </p:cNvSpPr>
          <p:nvPr>
            <p:ph idx="1"/>
          </p:nvPr>
        </p:nvSpPr>
        <p:spPr>
          <a:xfrm>
            <a:off x="402771" y="446314"/>
            <a:ext cx="11462658" cy="5730649"/>
          </a:xfrm>
        </p:spPr>
        <p:txBody>
          <a:bodyPr>
            <a:normAutofit fontScale="92500" lnSpcReduction="20000"/>
          </a:bodyPr>
          <a:lstStyle/>
          <a:p>
            <a:pPr marL="0" indent="0">
              <a:buNone/>
            </a:pPr>
            <a:r>
              <a:rPr lang="en-IN" b="1" dirty="0"/>
              <a:t># Mean, Median, and Mode Imputation</a:t>
            </a:r>
          </a:p>
          <a:p>
            <a:pPr marL="0" indent="0">
              <a:buNone/>
            </a:pPr>
            <a:r>
              <a:rPr lang="en-IN" dirty="0" err="1"/>
              <a:t>mean_imputation</a:t>
            </a:r>
            <a:r>
              <a:rPr lang="en-IN" dirty="0"/>
              <a:t> = df['Marks'].</a:t>
            </a:r>
            <a:r>
              <a:rPr lang="en-IN" dirty="0" err="1"/>
              <a:t>fillna</a:t>
            </a:r>
            <a:r>
              <a:rPr lang="en-IN" dirty="0"/>
              <a:t>(df['Marks'].mean())</a:t>
            </a:r>
          </a:p>
          <a:p>
            <a:pPr marL="0" indent="0">
              <a:buNone/>
            </a:pPr>
            <a:r>
              <a:rPr lang="en-IN" dirty="0" err="1"/>
              <a:t>median_imputation</a:t>
            </a:r>
            <a:r>
              <a:rPr lang="en-IN" dirty="0"/>
              <a:t> = df['Marks'].</a:t>
            </a:r>
            <a:r>
              <a:rPr lang="en-IN" dirty="0" err="1"/>
              <a:t>fillna</a:t>
            </a:r>
            <a:r>
              <a:rPr lang="en-IN" dirty="0"/>
              <a:t>(df['Marks'].median())</a:t>
            </a:r>
          </a:p>
          <a:p>
            <a:pPr marL="0" indent="0">
              <a:buNone/>
            </a:pPr>
            <a:r>
              <a:rPr lang="en-IN" dirty="0" err="1"/>
              <a:t>mode_imputation</a:t>
            </a:r>
            <a:r>
              <a:rPr lang="en-IN" dirty="0"/>
              <a:t> = df['Marks'].</a:t>
            </a:r>
            <a:r>
              <a:rPr lang="en-IN" dirty="0" err="1"/>
              <a:t>fillna</a:t>
            </a:r>
            <a:r>
              <a:rPr lang="en-IN" dirty="0"/>
              <a:t>(df['Marks'].mode().</a:t>
            </a:r>
            <a:r>
              <a:rPr lang="en-IN" dirty="0" err="1"/>
              <a:t>iloc</a:t>
            </a:r>
            <a:r>
              <a:rPr lang="en-IN" dirty="0"/>
              <a:t>[0])</a:t>
            </a:r>
          </a:p>
          <a:p>
            <a:pPr marL="0" indent="0">
              <a:buNone/>
            </a:pPr>
            <a:endParaRPr lang="en-IN" dirty="0"/>
          </a:p>
          <a:p>
            <a:pPr marL="0" indent="0">
              <a:buNone/>
            </a:pPr>
            <a:r>
              <a:rPr lang="en-IN" dirty="0"/>
              <a:t>print("\</a:t>
            </a:r>
            <a:r>
              <a:rPr lang="en-IN" dirty="0" err="1"/>
              <a:t>nImputation</a:t>
            </a:r>
            <a:r>
              <a:rPr lang="en-IN" dirty="0"/>
              <a:t> using Mean:")</a:t>
            </a:r>
          </a:p>
          <a:p>
            <a:pPr marL="0" indent="0">
              <a:buNone/>
            </a:pPr>
            <a:r>
              <a:rPr lang="en-IN" dirty="0"/>
              <a:t>print(</a:t>
            </a:r>
            <a:r>
              <a:rPr lang="en-IN" dirty="0" err="1"/>
              <a:t>mean_imputation</a:t>
            </a:r>
            <a:r>
              <a:rPr lang="en-IN" dirty="0"/>
              <a:t>)</a:t>
            </a:r>
          </a:p>
          <a:p>
            <a:pPr marL="0" indent="0">
              <a:buNone/>
            </a:pPr>
            <a:endParaRPr lang="en-IN" dirty="0"/>
          </a:p>
          <a:p>
            <a:pPr marL="0" indent="0">
              <a:buNone/>
            </a:pPr>
            <a:r>
              <a:rPr lang="en-IN" dirty="0"/>
              <a:t>print("\</a:t>
            </a:r>
            <a:r>
              <a:rPr lang="en-IN" dirty="0" err="1"/>
              <a:t>nImputation</a:t>
            </a:r>
            <a:r>
              <a:rPr lang="en-IN" dirty="0"/>
              <a:t> using Median:")</a:t>
            </a:r>
          </a:p>
          <a:p>
            <a:pPr marL="0" indent="0">
              <a:buNone/>
            </a:pPr>
            <a:r>
              <a:rPr lang="en-IN" dirty="0"/>
              <a:t>print(</a:t>
            </a:r>
            <a:r>
              <a:rPr lang="en-IN" dirty="0" err="1"/>
              <a:t>median_imputation</a:t>
            </a:r>
            <a:r>
              <a:rPr lang="en-IN" dirty="0"/>
              <a:t>)</a:t>
            </a:r>
          </a:p>
          <a:p>
            <a:pPr marL="0" indent="0">
              <a:buNone/>
            </a:pPr>
            <a:endParaRPr lang="en-IN" dirty="0"/>
          </a:p>
          <a:p>
            <a:pPr marL="0" indent="0">
              <a:buNone/>
            </a:pPr>
            <a:r>
              <a:rPr lang="en-IN" dirty="0"/>
              <a:t>print("\</a:t>
            </a:r>
            <a:r>
              <a:rPr lang="en-IN" dirty="0" err="1"/>
              <a:t>nImputation</a:t>
            </a:r>
            <a:r>
              <a:rPr lang="en-IN" dirty="0"/>
              <a:t> using Mode:")</a:t>
            </a:r>
          </a:p>
          <a:p>
            <a:pPr marL="0" indent="0">
              <a:buNone/>
            </a:pPr>
            <a:r>
              <a:rPr lang="en-IN" dirty="0"/>
              <a:t>print(</a:t>
            </a:r>
            <a:r>
              <a:rPr lang="en-IN" dirty="0" err="1"/>
              <a:t>mode_imputation</a:t>
            </a:r>
            <a:r>
              <a:rPr lang="en-IN" dirty="0"/>
              <a:t>)</a:t>
            </a:r>
          </a:p>
          <a:p>
            <a:pPr marL="0" indent="0">
              <a:buNone/>
            </a:pPr>
            <a:endParaRPr lang="en-IN" dirty="0"/>
          </a:p>
        </p:txBody>
      </p:sp>
    </p:spTree>
    <p:extLst>
      <p:ext uri="{BB962C8B-B14F-4D97-AF65-F5344CB8AC3E}">
        <p14:creationId xmlns:p14="http://schemas.microsoft.com/office/powerpoint/2010/main" val="165050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2F5B-9EF3-410C-B1A1-DA5E3427756C}"/>
              </a:ext>
            </a:extLst>
          </p:cNvPr>
          <p:cNvSpPr>
            <a:spLocks noGrp="1"/>
          </p:cNvSpPr>
          <p:nvPr>
            <p:ph type="title"/>
          </p:nvPr>
        </p:nvSpPr>
        <p:spPr>
          <a:xfrm>
            <a:off x="289932" y="365126"/>
            <a:ext cx="11063868" cy="761148"/>
          </a:xfrm>
        </p:spPr>
        <p:txBody>
          <a:bodyPr/>
          <a:lstStyle/>
          <a:p>
            <a:r>
              <a:rPr lang="en-GB" b="1" dirty="0"/>
              <a:t>2. Forward and Backward Fill</a:t>
            </a:r>
            <a:endParaRPr lang="en-IN" dirty="0"/>
          </a:p>
        </p:txBody>
      </p:sp>
      <p:sp>
        <p:nvSpPr>
          <p:cNvPr id="4" name="Rectangle 1">
            <a:extLst>
              <a:ext uri="{FF2B5EF4-FFF2-40B4-BE49-F238E27FC236}">
                <a16:creationId xmlns:a16="http://schemas.microsoft.com/office/drawing/2014/main" id="{A49261EF-0E0D-459C-9946-C8CBF5EB9F0E}"/>
              </a:ext>
            </a:extLst>
          </p:cNvPr>
          <p:cNvSpPr>
            <a:spLocks noGrp="1" noChangeArrowheads="1"/>
          </p:cNvSpPr>
          <p:nvPr>
            <p:ph idx="1"/>
          </p:nvPr>
        </p:nvSpPr>
        <p:spPr bwMode="auto">
          <a:xfrm>
            <a:off x="340908" y="1700254"/>
            <a:ext cx="11510183" cy="43088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a:rPr>
              <a:t>Replace missing values with the previous or next non-missing value in the same variable.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a:rPr>
              <a:t>Simple and intuitive: Preserves temporal order.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a:rPr>
              <a:t>Can be inaccurate: Assumes missing values are close to observed values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73239"/>
              </a:solidFill>
              <a:effectLst/>
              <a:latin typeface="Nunito"/>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Nunito"/>
              </a:rPr>
              <a:t>These fill methods are particularly useful when there is a logical sequence or order in the data, and missing values can be reasonably assumed to follow a pattern.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Nunito"/>
              </a:rPr>
              <a:t>The </a:t>
            </a:r>
            <a:r>
              <a:rPr kumimoji="0" lang="en-US" altLang="en-US" sz="1800" b="0" i="0" u="none" strike="noStrike" cap="none" normalizeH="0" baseline="0" dirty="0">
                <a:ln>
                  <a:noFill/>
                </a:ln>
                <a:solidFill>
                  <a:srgbClr val="273239"/>
                </a:solidFill>
                <a:effectLst/>
                <a:latin typeface="Arial Unicode MS" panose="020B0604020202020204" pitchFamily="34" charset="-128"/>
              </a:rPr>
              <a:t>method</a:t>
            </a:r>
            <a:r>
              <a:rPr kumimoji="0" lang="en-US" altLang="en-US" b="0" i="0" u="none" strike="noStrike" cap="none" normalizeH="0" baseline="0" dirty="0">
                <a:ln>
                  <a:noFill/>
                </a:ln>
                <a:solidFill>
                  <a:srgbClr val="273239"/>
                </a:solidFill>
                <a:effectLst/>
                <a:latin typeface="Nunito"/>
              </a:rPr>
              <a:t> parameter in </a:t>
            </a:r>
            <a:r>
              <a:rPr kumimoji="0" lang="en-US" altLang="en-US" sz="1800" b="0" i="0" u="none" strike="noStrike" cap="none" normalizeH="0" baseline="0" dirty="0" err="1">
                <a:ln>
                  <a:noFill/>
                </a:ln>
                <a:solidFill>
                  <a:srgbClr val="273239"/>
                </a:solidFill>
                <a:effectLst/>
                <a:latin typeface="Arial Unicode MS" panose="020B0604020202020204" pitchFamily="34" charset="-128"/>
              </a:rPr>
              <a:t>fillna</a:t>
            </a:r>
            <a:r>
              <a:rPr kumimoji="0" lang="en-US" altLang="en-US" sz="1800" b="0" i="0" u="none" strike="noStrike" cap="none" normalizeH="0" baseline="0" dirty="0">
                <a:ln>
                  <a:noFill/>
                </a:ln>
                <a:solidFill>
                  <a:srgbClr val="273239"/>
                </a:solidFill>
                <a:effectLst/>
                <a:latin typeface="Arial Unicode MS" panose="020B0604020202020204" pitchFamily="34" charset="-128"/>
              </a:rPr>
              <a:t>()</a:t>
            </a:r>
            <a:r>
              <a:rPr kumimoji="0" lang="en-US" altLang="en-US" b="0" i="0" u="none" strike="noStrike" cap="none" normalizeH="0" baseline="0" dirty="0">
                <a:ln>
                  <a:noFill/>
                </a:ln>
                <a:solidFill>
                  <a:srgbClr val="273239"/>
                </a:solidFill>
                <a:effectLst/>
                <a:latin typeface="Nunito"/>
              </a:rPr>
              <a:t> allows to specify the filling strategy, and here, it’s set to ‘</a:t>
            </a:r>
            <a:r>
              <a:rPr kumimoji="0" lang="en-US" altLang="en-US" b="0" i="0" u="none" strike="noStrike" cap="none" normalizeH="0" baseline="0" dirty="0" err="1">
                <a:ln>
                  <a:noFill/>
                </a:ln>
                <a:solidFill>
                  <a:srgbClr val="273239"/>
                </a:solidFill>
                <a:effectLst/>
                <a:latin typeface="Nunito"/>
              </a:rPr>
              <a:t>ffill</a:t>
            </a:r>
            <a:r>
              <a:rPr kumimoji="0" lang="en-US" altLang="en-US" b="0" i="0" u="none" strike="noStrike" cap="none" normalizeH="0" baseline="0" dirty="0">
                <a:ln>
                  <a:noFill/>
                </a:ln>
                <a:solidFill>
                  <a:srgbClr val="273239"/>
                </a:solidFill>
                <a:effectLst/>
                <a:latin typeface="Nunito"/>
              </a:rPr>
              <a:t>’ for forward fill and ‘</a:t>
            </a:r>
            <a:r>
              <a:rPr kumimoji="0" lang="en-US" altLang="en-US" b="0" i="0" u="none" strike="noStrike" cap="none" normalizeH="0" baseline="0" dirty="0" err="1">
                <a:ln>
                  <a:noFill/>
                </a:ln>
                <a:solidFill>
                  <a:srgbClr val="273239"/>
                </a:solidFill>
                <a:effectLst/>
                <a:latin typeface="Nunito"/>
              </a:rPr>
              <a:t>bfill</a:t>
            </a:r>
            <a:r>
              <a:rPr kumimoji="0" lang="en-US" altLang="en-US" b="0" i="0" u="none" strike="noStrike" cap="none" normalizeH="0" baseline="0" dirty="0">
                <a:ln>
                  <a:noFill/>
                </a:ln>
                <a:solidFill>
                  <a:srgbClr val="273239"/>
                </a:solidFill>
                <a:effectLst/>
                <a:latin typeface="Nunito"/>
              </a:rPr>
              <a:t>’ for backward fill.</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088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5B4F-9B27-41A5-A86D-BF7D5175F1FA}"/>
              </a:ext>
            </a:extLst>
          </p:cNvPr>
          <p:cNvSpPr>
            <a:spLocks noGrp="1"/>
          </p:cNvSpPr>
          <p:nvPr>
            <p:ph type="title"/>
          </p:nvPr>
        </p:nvSpPr>
        <p:spPr/>
        <p:txBody>
          <a:bodyPr>
            <a:normAutofit/>
          </a:bodyPr>
          <a:lstStyle/>
          <a:p>
            <a:r>
              <a:rPr lang="en-GB" sz="6600" b="1" dirty="0"/>
              <a:t>Introduction</a:t>
            </a:r>
            <a:endParaRPr lang="en-IN" sz="6600" b="1" dirty="0"/>
          </a:p>
        </p:txBody>
      </p:sp>
      <p:sp>
        <p:nvSpPr>
          <p:cNvPr id="3" name="Content Placeholder 2">
            <a:extLst>
              <a:ext uri="{FF2B5EF4-FFF2-40B4-BE49-F238E27FC236}">
                <a16:creationId xmlns:a16="http://schemas.microsoft.com/office/drawing/2014/main" id="{F9ED4119-3323-4313-949E-2CBA57E65477}"/>
              </a:ext>
            </a:extLst>
          </p:cNvPr>
          <p:cNvSpPr>
            <a:spLocks noGrp="1"/>
          </p:cNvSpPr>
          <p:nvPr>
            <p:ph idx="1"/>
          </p:nvPr>
        </p:nvSpPr>
        <p:spPr>
          <a:xfrm>
            <a:off x="838199" y="1600200"/>
            <a:ext cx="10951029" cy="5029200"/>
          </a:xfrm>
        </p:spPr>
        <p:txBody>
          <a:bodyPr/>
          <a:lstStyle/>
          <a:p>
            <a:pPr algn="just"/>
            <a:r>
              <a:rPr lang="en-GB" dirty="0"/>
              <a:t>Missing values are a common issue in machine learning. This occurs when a particular variable lacks data points, resulting in incomplete information and potentially harming the accuracy and dependability of your models. </a:t>
            </a:r>
          </a:p>
          <a:p>
            <a:pPr algn="just"/>
            <a:r>
              <a:rPr lang="en-GB" dirty="0"/>
              <a:t>It is essential to address missing values efficiently to ensure strong and impartial results in your machine-learning projects. </a:t>
            </a:r>
            <a:endParaRPr lang="en-IN" dirty="0"/>
          </a:p>
        </p:txBody>
      </p:sp>
    </p:spTree>
    <p:extLst>
      <p:ext uri="{BB962C8B-B14F-4D97-AF65-F5344CB8AC3E}">
        <p14:creationId xmlns:p14="http://schemas.microsoft.com/office/powerpoint/2010/main" val="2102033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1FB778-802D-4FF4-834F-9455599ED87F}"/>
              </a:ext>
            </a:extLst>
          </p:cNvPr>
          <p:cNvSpPr>
            <a:spLocks noGrp="1"/>
          </p:cNvSpPr>
          <p:nvPr>
            <p:ph idx="1"/>
          </p:nvPr>
        </p:nvSpPr>
        <p:spPr>
          <a:xfrm>
            <a:off x="359229" y="511628"/>
            <a:ext cx="11484428" cy="6106885"/>
          </a:xfrm>
        </p:spPr>
        <p:txBody>
          <a:bodyPr>
            <a:normAutofit/>
          </a:bodyPr>
          <a:lstStyle/>
          <a:p>
            <a:pPr marL="0" lvl="0" indent="0" algn="just" eaLnBrk="0" fontAlgn="base" hangingPunct="0">
              <a:lnSpc>
                <a:spcPct val="100000"/>
              </a:lnSpc>
              <a:spcBef>
                <a:spcPct val="0"/>
              </a:spcBef>
              <a:spcAft>
                <a:spcPct val="0"/>
              </a:spcAft>
              <a:buFontTx/>
              <a:buAutoNum type="arabicPeriod"/>
            </a:pPr>
            <a:r>
              <a:rPr kumimoji="0" lang="en-US" altLang="en-US" b="1" i="0" u="none" strike="noStrike" cap="none" normalizeH="0" baseline="0" dirty="0">
                <a:ln>
                  <a:noFill/>
                </a:ln>
                <a:solidFill>
                  <a:srgbClr val="273239"/>
                </a:solidFill>
                <a:effectLst/>
                <a:latin typeface="Nunito"/>
              </a:rPr>
              <a:t>Forward Fill (</a:t>
            </a:r>
            <a:r>
              <a:rPr kumimoji="0" lang="en-US" altLang="en-US" b="1" i="0" u="none" strike="noStrike" cap="none" normalizeH="0" baseline="0" dirty="0" err="1">
                <a:ln>
                  <a:noFill/>
                </a:ln>
                <a:solidFill>
                  <a:srgbClr val="273239"/>
                </a:solidFill>
                <a:effectLst/>
                <a:latin typeface="Arial Unicode MS" panose="020B0604020202020204" pitchFamily="34" charset="-128"/>
              </a:rPr>
              <a:t>forward_fill</a:t>
            </a:r>
            <a:r>
              <a:rPr kumimoji="0" lang="en-US" altLang="en-US" b="1" i="0" u="none" strike="noStrike" cap="none" normalizeH="0" baseline="0" dirty="0">
                <a:ln>
                  <a:noFill/>
                </a:ln>
                <a:solidFill>
                  <a:srgbClr val="273239"/>
                </a:solidFill>
                <a:effectLst/>
                <a:latin typeface="Nunito"/>
              </a:rPr>
              <a:t>)</a:t>
            </a:r>
            <a:endParaRPr kumimoji="0" lang="en-US" altLang="en-US" b="0" i="0" u="none" strike="noStrike" cap="none" normalizeH="0" baseline="0" dirty="0">
              <a:ln>
                <a:noFill/>
              </a:ln>
              <a:solidFill>
                <a:srgbClr val="273239"/>
              </a:solidFill>
              <a:effectLst/>
              <a:latin typeface="Nunito"/>
            </a:endParaRPr>
          </a:p>
          <a:p>
            <a:pPr marL="457200" lvl="1" indent="0" algn="just" eaLnBrk="0" fontAlgn="base" hangingPunct="0">
              <a:lnSpc>
                <a:spcPct val="100000"/>
              </a:lnSpc>
              <a:spcBef>
                <a:spcPct val="0"/>
              </a:spcBef>
              <a:spcAft>
                <a:spcPct val="0"/>
              </a:spcAft>
              <a:buFontTx/>
              <a:buChar char="•"/>
            </a:pPr>
            <a:r>
              <a:rPr kumimoji="0" lang="en-US" altLang="en-US" sz="2800" b="0" i="0" u="none" strike="noStrike" cap="none" normalizeH="0" baseline="0" dirty="0">
                <a:ln>
                  <a:noFill/>
                </a:ln>
                <a:solidFill>
                  <a:srgbClr val="273239"/>
                </a:solidFill>
                <a:effectLst/>
                <a:latin typeface="Arial Unicode MS" panose="020B0604020202020204" pitchFamily="34" charset="-128"/>
              </a:rPr>
              <a:t>df['Marks'].</a:t>
            </a:r>
            <a:r>
              <a:rPr kumimoji="0" lang="en-US" altLang="en-US" sz="2800" b="0" i="0" u="none" strike="noStrike" cap="none" normalizeH="0" baseline="0" dirty="0" err="1">
                <a:ln>
                  <a:noFill/>
                </a:ln>
                <a:solidFill>
                  <a:srgbClr val="273239"/>
                </a:solidFill>
                <a:effectLst/>
                <a:latin typeface="Arial Unicode MS" panose="020B0604020202020204" pitchFamily="34" charset="-128"/>
              </a:rPr>
              <a:t>fillna</a:t>
            </a:r>
            <a:r>
              <a:rPr kumimoji="0" lang="en-US" altLang="en-US" sz="2800" b="0" i="0" u="none" strike="noStrike" cap="none" normalizeH="0" baseline="0" dirty="0">
                <a:ln>
                  <a:noFill/>
                </a:ln>
                <a:solidFill>
                  <a:srgbClr val="273239"/>
                </a:solidFill>
                <a:effectLst/>
                <a:latin typeface="Arial Unicode MS" panose="020B0604020202020204" pitchFamily="34" charset="-128"/>
              </a:rPr>
              <a:t>(method='</a:t>
            </a:r>
            <a:r>
              <a:rPr kumimoji="0" lang="en-US" altLang="en-US" sz="2800" b="0" i="0" u="none" strike="noStrike" cap="none" normalizeH="0" baseline="0" dirty="0" err="1">
                <a:ln>
                  <a:noFill/>
                </a:ln>
                <a:solidFill>
                  <a:srgbClr val="273239"/>
                </a:solidFill>
                <a:effectLst/>
                <a:latin typeface="Arial Unicode MS" panose="020B0604020202020204" pitchFamily="34" charset="-128"/>
              </a:rPr>
              <a:t>ffill</a:t>
            </a:r>
            <a:r>
              <a:rPr kumimoji="0" lang="en-US" altLang="en-US" sz="2800" b="0" i="0" u="none" strike="noStrike" cap="none" normalizeH="0" baseline="0" dirty="0">
                <a:ln>
                  <a:noFill/>
                </a:ln>
                <a:solidFill>
                  <a:srgbClr val="273239"/>
                </a:solidFill>
                <a:effectLst/>
                <a:latin typeface="Arial Unicode MS" panose="020B0604020202020204" pitchFamily="34" charset="-128"/>
              </a:rPr>
              <a:t>')</a:t>
            </a:r>
            <a:r>
              <a:rPr kumimoji="0" lang="en-US" altLang="en-US" sz="2800" b="0" i="0" u="none" strike="noStrike" cap="none" normalizeH="0" baseline="0" dirty="0">
                <a:ln>
                  <a:noFill/>
                </a:ln>
                <a:solidFill>
                  <a:srgbClr val="273239"/>
                </a:solidFill>
                <a:effectLst/>
                <a:latin typeface="Nunito"/>
              </a:rPr>
              <a:t>: This method fills missing values in the ‘Marks’ column of the </a:t>
            </a:r>
            <a:r>
              <a:rPr kumimoji="0" lang="en-US" altLang="en-US" sz="2800" b="0" i="0" u="none" strike="noStrike" cap="none" normalizeH="0" baseline="0" dirty="0" err="1">
                <a:ln>
                  <a:noFill/>
                </a:ln>
                <a:solidFill>
                  <a:srgbClr val="273239"/>
                </a:solidFill>
                <a:effectLst/>
                <a:latin typeface="Nunito"/>
              </a:rPr>
              <a:t>DataFrame</a:t>
            </a:r>
            <a:r>
              <a:rPr kumimoji="0" lang="en-US" altLang="en-US" sz="2800" b="0" i="0" u="none" strike="noStrike" cap="none" normalizeH="0" baseline="0" dirty="0">
                <a:ln>
                  <a:noFill/>
                </a:ln>
                <a:solidFill>
                  <a:srgbClr val="273239"/>
                </a:solidFill>
                <a:effectLst/>
                <a:latin typeface="Nunito"/>
              </a:rPr>
              <a:t> (</a:t>
            </a:r>
            <a:r>
              <a:rPr kumimoji="0" lang="en-US" altLang="en-US" sz="2800" b="0" i="0" u="none" strike="noStrike" cap="none" normalizeH="0" baseline="0" dirty="0">
                <a:ln>
                  <a:noFill/>
                </a:ln>
                <a:solidFill>
                  <a:srgbClr val="273239"/>
                </a:solidFill>
                <a:effectLst/>
                <a:latin typeface="Arial Unicode MS" panose="020B0604020202020204" pitchFamily="34" charset="-128"/>
              </a:rPr>
              <a:t>df</a:t>
            </a:r>
            <a:r>
              <a:rPr kumimoji="0" lang="en-US" altLang="en-US" sz="2800" b="0" i="0" u="none" strike="noStrike" cap="none" normalizeH="0" baseline="0" dirty="0">
                <a:ln>
                  <a:noFill/>
                </a:ln>
                <a:solidFill>
                  <a:srgbClr val="273239"/>
                </a:solidFill>
                <a:effectLst/>
                <a:latin typeface="Nunito"/>
              </a:rPr>
              <a:t>) using a forward fill strategy. It replaces missing values with the last observed non-missing value in the column.</a:t>
            </a:r>
          </a:p>
          <a:p>
            <a:pPr marL="457200" lvl="1" indent="0" algn="just" eaLnBrk="0" fontAlgn="base" hangingPunct="0">
              <a:lnSpc>
                <a:spcPct val="100000"/>
              </a:lnSpc>
              <a:spcBef>
                <a:spcPct val="0"/>
              </a:spcBef>
              <a:spcAft>
                <a:spcPct val="0"/>
              </a:spcAft>
              <a:buFontTx/>
              <a:buChar char="•"/>
            </a:pPr>
            <a:r>
              <a:rPr kumimoji="0" lang="en-US" altLang="en-US" sz="2800" b="0" i="0" u="none" strike="noStrike" cap="none" normalizeH="0" baseline="0" dirty="0" err="1">
                <a:ln>
                  <a:noFill/>
                </a:ln>
                <a:solidFill>
                  <a:srgbClr val="273239"/>
                </a:solidFill>
                <a:effectLst/>
                <a:latin typeface="Arial Unicode MS" panose="020B0604020202020204" pitchFamily="34" charset="-128"/>
              </a:rPr>
              <a:t>forward_fill</a:t>
            </a:r>
            <a:r>
              <a:rPr kumimoji="0" lang="en-US" altLang="en-US" sz="2800" b="0" i="0" u="none" strike="noStrike" cap="none" normalizeH="0" baseline="0" dirty="0">
                <a:ln>
                  <a:noFill/>
                </a:ln>
                <a:solidFill>
                  <a:srgbClr val="273239"/>
                </a:solidFill>
                <a:effectLst/>
                <a:latin typeface="Nunito"/>
              </a:rPr>
              <a:t>: The result is stored in the variable </a:t>
            </a:r>
            <a:r>
              <a:rPr kumimoji="0" lang="en-US" altLang="en-US" sz="2800" b="0" i="0" u="none" strike="noStrike" cap="none" normalizeH="0" baseline="0" dirty="0" err="1">
                <a:ln>
                  <a:noFill/>
                </a:ln>
                <a:solidFill>
                  <a:srgbClr val="273239"/>
                </a:solidFill>
                <a:effectLst/>
                <a:latin typeface="Arial Unicode MS" panose="020B0604020202020204" pitchFamily="34" charset="-128"/>
              </a:rPr>
              <a:t>forward_fill</a:t>
            </a:r>
            <a:r>
              <a:rPr kumimoji="0" lang="en-US" altLang="en-US" sz="2800" b="0" i="0" u="none" strike="noStrike" cap="none" normalizeH="0" baseline="0" dirty="0">
                <a:ln>
                  <a:noFill/>
                </a:ln>
                <a:solidFill>
                  <a:srgbClr val="273239"/>
                </a:solidFill>
                <a:effectLst/>
                <a:latin typeface="Nunito"/>
              </a:rPr>
              <a:t>.</a:t>
            </a:r>
          </a:p>
          <a:p>
            <a:pPr marL="457200" lvl="1" indent="0" algn="just" eaLnBrk="0" fontAlgn="base" hangingPunct="0">
              <a:lnSpc>
                <a:spcPct val="100000"/>
              </a:lnSpc>
              <a:spcBef>
                <a:spcPct val="0"/>
              </a:spcBef>
              <a:spcAft>
                <a:spcPct val="0"/>
              </a:spcAft>
              <a:buNone/>
            </a:pPr>
            <a:endParaRPr kumimoji="0" lang="en-US" altLang="en-US" sz="2800" b="0" i="0" u="none" strike="noStrike" cap="none" normalizeH="0" baseline="0" dirty="0">
              <a:ln>
                <a:noFill/>
              </a:ln>
              <a:solidFill>
                <a:srgbClr val="273239"/>
              </a:solidFill>
              <a:effectLst/>
              <a:latin typeface="Nunito"/>
            </a:endParaRPr>
          </a:p>
          <a:p>
            <a:pPr marL="0" lvl="0" indent="0" algn="just" eaLnBrk="0" fontAlgn="base" hangingPunct="0">
              <a:lnSpc>
                <a:spcPct val="100000"/>
              </a:lnSpc>
              <a:spcBef>
                <a:spcPct val="0"/>
              </a:spcBef>
              <a:spcAft>
                <a:spcPct val="0"/>
              </a:spcAft>
              <a:buFontTx/>
              <a:buAutoNum type="arabicPeriod" startAt="2"/>
            </a:pPr>
            <a:r>
              <a:rPr kumimoji="0" lang="en-US" altLang="en-US" b="1" i="0" u="none" strike="noStrike" cap="none" normalizeH="0" baseline="0" dirty="0">
                <a:ln>
                  <a:noFill/>
                </a:ln>
                <a:solidFill>
                  <a:srgbClr val="273239"/>
                </a:solidFill>
                <a:effectLst/>
                <a:latin typeface="Nunito"/>
              </a:rPr>
              <a:t>Backward Fill (</a:t>
            </a:r>
            <a:r>
              <a:rPr kumimoji="0" lang="en-US" altLang="en-US" b="1" i="0" u="none" strike="noStrike" cap="none" normalizeH="0" baseline="0" dirty="0" err="1">
                <a:ln>
                  <a:noFill/>
                </a:ln>
                <a:solidFill>
                  <a:srgbClr val="273239"/>
                </a:solidFill>
                <a:effectLst/>
                <a:latin typeface="Arial Unicode MS" panose="020B0604020202020204" pitchFamily="34" charset="-128"/>
              </a:rPr>
              <a:t>backward_fill</a:t>
            </a:r>
            <a:r>
              <a:rPr kumimoji="0" lang="en-US" altLang="en-US" b="1" i="0" u="none" strike="noStrike" cap="none" normalizeH="0" baseline="0" dirty="0">
                <a:ln>
                  <a:noFill/>
                </a:ln>
                <a:solidFill>
                  <a:srgbClr val="273239"/>
                </a:solidFill>
                <a:effectLst/>
                <a:latin typeface="Nunito"/>
              </a:rPr>
              <a:t>)</a:t>
            </a:r>
            <a:endParaRPr kumimoji="0" lang="en-US" altLang="en-US" b="0" i="0" u="none" strike="noStrike" cap="none" normalizeH="0" baseline="0" dirty="0">
              <a:ln>
                <a:noFill/>
              </a:ln>
              <a:solidFill>
                <a:srgbClr val="273239"/>
              </a:solidFill>
              <a:effectLst/>
              <a:latin typeface="Nunito"/>
            </a:endParaRPr>
          </a:p>
          <a:p>
            <a:pPr marL="457200" lvl="1" indent="0" algn="just" eaLnBrk="0" fontAlgn="base" hangingPunct="0">
              <a:lnSpc>
                <a:spcPct val="100000"/>
              </a:lnSpc>
              <a:spcBef>
                <a:spcPct val="0"/>
              </a:spcBef>
              <a:spcAft>
                <a:spcPct val="0"/>
              </a:spcAft>
              <a:buFontTx/>
              <a:buChar char="•"/>
            </a:pPr>
            <a:r>
              <a:rPr kumimoji="0" lang="en-US" altLang="en-US" sz="2800" b="0" i="0" u="none" strike="noStrike" cap="none" normalizeH="0" baseline="0" dirty="0">
                <a:ln>
                  <a:noFill/>
                </a:ln>
                <a:solidFill>
                  <a:srgbClr val="273239"/>
                </a:solidFill>
                <a:effectLst/>
                <a:latin typeface="Arial Unicode MS" panose="020B0604020202020204" pitchFamily="34" charset="-128"/>
              </a:rPr>
              <a:t>df['Marks'].</a:t>
            </a:r>
            <a:r>
              <a:rPr kumimoji="0" lang="en-US" altLang="en-US" sz="2800" b="0" i="0" u="none" strike="noStrike" cap="none" normalizeH="0" baseline="0" dirty="0" err="1">
                <a:ln>
                  <a:noFill/>
                </a:ln>
                <a:solidFill>
                  <a:srgbClr val="273239"/>
                </a:solidFill>
                <a:effectLst/>
                <a:latin typeface="Arial Unicode MS" panose="020B0604020202020204" pitchFamily="34" charset="-128"/>
              </a:rPr>
              <a:t>fillna</a:t>
            </a:r>
            <a:r>
              <a:rPr kumimoji="0" lang="en-US" altLang="en-US" sz="2800" b="0" i="0" u="none" strike="noStrike" cap="none" normalizeH="0" baseline="0" dirty="0">
                <a:ln>
                  <a:noFill/>
                </a:ln>
                <a:solidFill>
                  <a:srgbClr val="273239"/>
                </a:solidFill>
                <a:effectLst/>
                <a:latin typeface="Arial Unicode MS" panose="020B0604020202020204" pitchFamily="34" charset="-128"/>
              </a:rPr>
              <a:t>(method='</a:t>
            </a:r>
            <a:r>
              <a:rPr kumimoji="0" lang="en-US" altLang="en-US" sz="2800" b="0" i="0" u="none" strike="noStrike" cap="none" normalizeH="0" baseline="0" dirty="0" err="1">
                <a:ln>
                  <a:noFill/>
                </a:ln>
                <a:solidFill>
                  <a:srgbClr val="273239"/>
                </a:solidFill>
                <a:effectLst/>
                <a:latin typeface="Arial Unicode MS" panose="020B0604020202020204" pitchFamily="34" charset="-128"/>
              </a:rPr>
              <a:t>bfill</a:t>
            </a:r>
            <a:r>
              <a:rPr kumimoji="0" lang="en-US" altLang="en-US" sz="2800" b="0" i="0" u="none" strike="noStrike" cap="none" normalizeH="0" baseline="0" dirty="0">
                <a:ln>
                  <a:noFill/>
                </a:ln>
                <a:solidFill>
                  <a:srgbClr val="273239"/>
                </a:solidFill>
                <a:effectLst/>
                <a:latin typeface="Arial Unicode MS" panose="020B0604020202020204" pitchFamily="34" charset="-128"/>
              </a:rPr>
              <a:t>')</a:t>
            </a:r>
            <a:r>
              <a:rPr kumimoji="0" lang="en-US" altLang="en-US" sz="2800" b="0" i="0" u="none" strike="noStrike" cap="none" normalizeH="0" baseline="0" dirty="0">
                <a:ln>
                  <a:noFill/>
                </a:ln>
                <a:solidFill>
                  <a:srgbClr val="273239"/>
                </a:solidFill>
                <a:effectLst/>
                <a:latin typeface="Nunito"/>
              </a:rPr>
              <a:t>: This method fills missing values in the ‘Marks’ column using a backward fill strategy. It replaces missing values with the next observed non-missing value in the column.</a:t>
            </a:r>
          </a:p>
          <a:p>
            <a:pPr marL="457200" lvl="1" indent="0" algn="just" eaLnBrk="0" fontAlgn="base" hangingPunct="0">
              <a:lnSpc>
                <a:spcPct val="100000"/>
              </a:lnSpc>
              <a:spcBef>
                <a:spcPct val="0"/>
              </a:spcBef>
              <a:spcAft>
                <a:spcPct val="0"/>
              </a:spcAft>
              <a:buFontTx/>
              <a:buChar char="•"/>
            </a:pPr>
            <a:r>
              <a:rPr kumimoji="0" lang="en-US" altLang="en-US" sz="2800" b="0" i="0" u="none" strike="noStrike" cap="none" normalizeH="0" baseline="0" dirty="0" err="1">
                <a:ln>
                  <a:noFill/>
                </a:ln>
                <a:solidFill>
                  <a:srgbClr val="273239"/>
                </a:solidFill>
                <a:effectLst/>
                <a:latin typeface="Arial Unicode MS" panose="020B0604020202020204" pitchFamily="34" charset="-128"/>
              </a:rPr>
              <a:t>backward_fill</a:t>
            </a:r>
            <a:r>
              <a:rPr kumimoji="0" lang="en-US" altLang="en-US" sz="2800" b="0" i="0" u="none" strike="noStrike" cap="none" normalizeH="0" baseline="0" dirty="0">
                <a:ln>
                  <a:noFill/>
                </a:ln>
                <a:solidFill>
                  <a:srgbClr val="273239"/>
                </a:solidFill>
                <a:effectLst/>
                <a:latin typeface="Nunito"/>
              </a:rPr>
              <a:t>: The result is stored in the variable </a:t>
            </a:r>
            <a:r>
              <a:rPr kumimoji="0" lang="en-US" altLang="en-US" sz="2800" b="0" i="0" u="none" strike="noStrike" cap="none" normalizeH="0" baseline="0" dirty="0" err="1">
                <a:ln>
                  <a:noFill/>
                </a:ln>
                <a:solidFill>
                  <a:srgbClr val="273239"/>
                </a:solidFill>
                <a:effectLst/>
                <a:latin typeface="Arial Unicode MS" panose="020B0604020202020204" pitchFamily="34" charset="-128"/>
              </a:rPr>
              <a:t>backward_fill</a:t>
            </a:r>
            <a:r>
              <a:rPr kumimoji="0" lang="en-US" altLang="en-US" sz="2800" b="0" i="0" u="none" strike="noStrike" cap="none" normalizeH="0" baseline="0" dirty="0">
                <a:ln>
                  <a:noFill/>
                </a:ln>
                <a:solidFill>
                  <a:srgbClr val="273239"/>
                </a:solidFill>
                <a:effectLst/>
                <a:latin typeface="Nunito"/>
              </a:rPr>
              <a:t>.</a:t>
            </a:r>
          </a:p>
          <a:p>
            <a:endParaRPr lang="en-IN" dirty="0"/>
          </a:p>
        </p:txBody>
      </p:sp>
    </p:spTree>
    <p:extLst>
      <p:ext uri="{BB962C8B-B14F-4D97-AF65-F5344CB8AC3E}">
        <p14:creationId xmlns:p14="http://schemas.microsoft.com/office/powerpoint/2010/main" val="3285320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80C07-4243-4F35-9DF1-8D31176560CF}"/>
              </a:ext>
            </a:extLst>
          </p:cNvPr>
          <p:cNvSpPr>
            <a:spLocks noGrp="1"/>
          </p:cNvSpPr>
          <p:nvPr>
            <p:ph idx="1"/>
          </p:nvPr>
        </p:nvSpPr>
        <p:spPr>
          <a:xfrm>
            <a:off x="533399" y="544286"/>
            <a:ext cx="11299371" cy="5632677"/>
          </a:xfrm>
        </p:spPr>
        <p:txBody>
          <a:bodyPr>
            <a:normAutofit fontScale="92500" lnSpcReduction="20000"/>
          </a:bodyPr>
          <a:lstStyle/>
          <a:p>
            <a:pPr marL="0" indent="0">
              <a:buNone/>
            </a:pPr>
            <a:r>
              <a:rPr lang="en-IN" b="1" dirty="0"/>
              <a:t># Forward and Backward Fill</a:t>
            </a:r>
          </a:p>
          <a:p>
            <a:r>
              <a:rPr lang="en-IN" dirty="0" err="1"/>
              <a:t>forward_fill</a:t>
            </a:r>
            <a:r>
              <a:rPr lang="en-IN" dirty="0"/>
              <a:t> = df['Marks'].</a:t>
            </a:r>
            <a:r>
              <a:rPr lang="en-IN" dirty="0" err="1"/>
              <a:t>fillna</a:t>
            </a:r>
            <a:r>
              <a:rPr lang="en-IN" dirty="0"/>
              <a:t>(method='</a:t>
            </a:r>
            <a:r>
              <a:rPr lang="en-IN" dirty="0" err="1"/>
              <a:t>ffill</a:t>
            </a:r>
            <a:r>
              <a:rPr lang="en-IN" dirty="0"/>
              <a:t>')</a:t>
            </a:r>
          </a:p>
          <a:p>
            <a:r>
              <a:rPr lang="en-IN" dirty="0" err="1"/>
              <a:t>backward_fill</a:t>
            </a:r>
            <a:r>
              <a:rPr lang="en-IN" dirty="0"/>
              <a:t> = df['Marks'].</a:t>
            </a:r>
            <a:r>
              <a:rPr lang="en-IN" dirty="0" err="1"/>
              <a:t>fillna</a:t>
            </a:r>
            <a:r>
              <a:rPr lang="en-IN" dirty="0"/>
              <a:t>(method='</a:t>
            </a:r>
            <a:r>
              <a:rPr lang="en-IN" dirty="0" err="1"/>
              <a:t>bfill</a:t>
            </a:r>
            <a:r>
              <a:rPr lang="en-IN" dirty="0"/>
              <a:t>')</a:t>
            </a:r>
          </a:p>
          <a:p>
            <a:endParaRPr lang="en-IN" dirty="0"/>
          </a:p>
          <a:p>
            <a:r>
              <a:rPr lang="en-IN" dirty="0"/>
              <a:t>print("\</a:t>
            </a:r>
            <a:r>
              <a:rPr lang="en-IN" dirty="0" err="1"/>
              <a:t>nForward</a:t>
            </a:r>
            <a:r>
              <a:rPr lang="en-IN" dirty="0"/>
              <a:t> Fill:")</a:t>
            </a:r>
          </a:p>
          <a:p>
            <a:r>
              <a:rPr lang="en-IN" dirty="0"/>
              <a:t>print(</a:t>
            </a:r>
            <a:r>
              <a:rPr lang="en-IN" dirty="0" err="1"/>
              <a:t>forward_fill</a:t>
            </a:r>
            <a:r>
              <a:rPr lang="en-IN" dirty="0"/>
              <a:t>)</a:t>
            </a:r>
          </a:p>
          <a:p>
            <a:endParaRPr lang="en-IN" dirty="0"/>
          </a:p>
          <a:p>
            <a:r>
              <a:rPr lang="en-IN" dirty="0"/>
              <a:t>print("\</a:t>
            </a:r>
            <a:r>
              <a:rPr lang="en-IN" dirty="0" err="1"/>
              <a:t>nBackward</a:t>
            </a:r>
            <a:r>
              <a:rPr lang="en-IN" dirty="0"/>
              <a:t> Fill:")</a:t>
            </a:r>
          </a:p>
          <a:p>
            <a:r>
              <a:rPr lang="en-IN" dirty="0"/>
              <a:t>print(</a:t>
            </a:r>
            <a:r>
              <a:rPr lang="en-IN" dirty="0" err="1"/>
              <a:t>backward_fill</a:t>
            </a:r>
            <a:r>
              <a:rPr lang="en-IN" dirty="0"/>
              <a:t>)</a:t>
            </a:r>
          </a:p>
          <a:p>
            <a:endParaRPr lang="en-IN" dirty="0"/>
          </a:p>
          <a:p>
            <a:pPr marL="0" indent="0" fontAlgn="base">
              <a:buNone/>
            </a:pPr>
            <a:r>
              <a:rPr lang="en-GB" b="1" dirty="0"/>
              <a:t>Note</a:t>
            </a:r>
            <a:endParaRPr lang="en-GB" dirty="0"/>
          </a:p>
          <a:p>
            <a:pPr fontAlgn="base"/>
            <a:r>
              <a:rPr lang="en-GB" dirty="0"/>
              <a:t>Forward fill uses the last valid observation to fill missing values.</a:t>
            </a:r>
          </a:p>
          <a:p>
            <a:pPr fontAlgn="base"/>
            <a:r>
              <a:rPr lang="en-GB" dirty="0"/>
              <a:t>Backward fill uses the next valid observation to fill missing values.</a:t>
            </a:r>
          </a:p>
          <a:p>
            <a:endParaRPr lang="en-IN" dirty="0"/>
          </a:p>
        </p:txBody>
      </p:sp>
    </p:spTree>
    <p:extLst>
      <p:ext uri="{BB962C8B-B14F-4D97-AF65-F5344CB8AC3E}">
        <p14:creationId xmlns:p14="http://schemas.microsoft.com/office/powerpoint/2010/main" val="2285506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63FB-F9F7-42D8-AE65-B1F2621874B0}"/>
              </a:ext>
            </a:extLst>
          </p:cNvPr>
          <p:cNvSpPr>
            <a:spLocks noGrp="1"/>
          </p:cNvSpPr>
          <p:nvPr>
            <p:ph type="title"/>
          </p:nvPr>
        </p:nvSpPr>
        <p:spPr>
          <a:xfrm>
            <a:off x="341041" y="365126"/>
            <a:ext cx="11012759" cy="738846"/>
          </a:xfrm>
        </p:spPr>
        <p:txBody>
          <a:bodyPr/>
          <a:lstStyle/>
          <a:p>
            <a:r>
              <a:rPr lang="en-IN" b="1" dirty="0"/>
              <a:t>3. Interpolation Techniques</a:t>
            </a:r>
            <a:endParaRPr lang="en-IN" dirty="0"/>
          </a:p>
        </p:txBody>
      </p:sp>
      <p:sp>
        <p:nvSpPr>
          <p:cNvPr id="4" name="Rectangle 1">
            <a:extLst>
              <a:ext uri="{FF2B5EF4-FFF2-40B4-BE49-F238E27FC236}">
                <a16:creationId xmlns:a16="http://schemas.microsoft.com/office/drawing/2014/main" id="{BFA21FCB-8AFF-4359-8CB9-C132A290441A}"/>
              </a:ext>
            </a:extLst>
          </p:cNvPr>
          <p:cNvSpPr>
            <a:spLocks noGrp="1" noChangeArrowheads="1"/>
          </p:cNvSpPr>
          <p:nvPr>
            <p:ph idx="1"/>
          </p:nvPr>
        </p:nvSpPr>
        <p:spPr bwMode="auto">
          <a:xfrm>
            <a:off x="341041" y="1234290"/>
            <a:ext cx="11491730" cy="4924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273239"/>
                </a:solidFill>
                <a:effectLst/>
                <a:latin typeface="Nunito"/>
              </a:rPr>
              <a:t>Estimate missing values based on surrounding data points using techniques like linear interpolation or spline interpolation.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273239"/>
                </a:solidFill>
                <a:effectLst/>
                <a:latin typeface="Nunito"/>
              </a:rPr>
              <a:t>More sophisticated than mean/median imputation: Captures relationships between variables.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273239"/>
                </a:solidFill>
                <a:effectLst/>
                <a:latin typeface="Nunito"/>
              </a:rPr>
              <a:t>Requires additional libraries and computational resources.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273239"/>
              </a:solidFill>
              <a:effectLst/>
              <a:latin typeface="Nunito"/>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Nunito"/>
              </a:rPr>
              <a:t>These interpolation techniques are useful when the relationship between data points can be reasonably assumed to follow a linear or quadratic pattern. The </a:t>
            </a:r>
            <a:r>
              <a:rPr kumimoji="0" lang="en-US" altLang="en-US" sz="2000" b="0" i="0" u="none" strike="noStrike" cap="none" normalizeH="0" baseline="0" dirty="0">
                <a:ln>
                  <a:noFill/>
                </a:ln>
                <a:solidFill>
                  <a:srgbClr val="273239"/>
                </a:solidFill>
                <a:effectLst/>
                <a:latin typeface="Arial Unicode MS" panose="020B0604020202020204" pitchFamily="34" charset="-128"/>
              </a:rPr>
              <a:t>method</a:t>
            </a:r>
            <a:r>
              <a:rPr kumimoji="0" lang="en-US" altLang="en-US" sz="3200" b="0" i="0" u="none" strike="noStrike" cap="none" normalizeH="0" baseline="0" dirty="0">
                <a:ln>
                  <a:noFill/>
                </a:ln>
                <a:solidFill>
                  <a:srgbClr val="273239"/>
                </a:solidFill>
                <a:effectLst/>
                <a:latin typeface="Nunito"/>
              </a:rPr>
              <a:t> parameter in the </a:t>
            </a:r>
            <a:r>
              <a:rPr kumimoji="0" lang="en-US" altLang="en-US" sz="2000" b="0" i="0" u="none" strike="noStrike" cap="none" normalizeH="0" baseline="0" dirty="0">
                <a:ln>
                  <a:noFill/>
                </a:ln>
                <a:solidFill>
                  <a:srgbClr val="273239"/>
                </a:solidFill>
                <a:effectLst/>
                <a:latin typeface="Arial Unicode MS" panose="020B0604020202020204" pitchFamily="34" charset="-128"/>
              </a:rPr>
              <a:t>interpolate()</a:t>
            </a:r>
            <a:r>
              <a:rPr kumimoji="0" lang="en-US" altLang="en-US" sz="3200" b="0" i="0" u="none" strike="noStrike" cap="none" normalizeH="0" baseline="0" dirty="0">
                <a:ln>
                  <a:noFill/>
                </a:ln>
                <a:solidFill>
                  <a:srgbClr val="273239"/>
                </a:solidFill>
                <a:effectLst/>
                <a:latin typeface="Nunito"/>
              </a:rPr>
              <a:t> method allows to specify the interpolation strategy.</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4435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EA0A2-6FEA-4737-9586-517B69D1B039}"/>
              </a:ext>
            </a:extLst>
          </p:cNvPr>
          <p:cNvSpPr>
            <a:spLocks noGrp="1"/>
          </p:cNvSpPr>
          <p:nvPr>
            <p:ph idx="1"/>
          </p:nvPr>
        </p:nvSpPr>
        <p:spPr>
          <a:xfrm>
            <a:off x="174172" y="163286"/>
            <a:ext cx="11680372" cy="6596743"/>
          </a:xfrm>
        </p:spPr>
        <p:txBody>
          <a:bodyPr>
            <a:noAutofit/>
          </a:bodyPr>
          <a:lstStyle/>
          <a:p>
            <a:pPr marL="0" lvl="0" indent="0" eaLnBrk="0" fontAlgn="base" hangingPunct="0">
              <a:lnSpc>
                <a:spcPct val="100000"/>
              </a:lnSpc>
              <a:spcBef>
                <a:spcPct val="0"/>
              </a:spcBef>
              <a:spcAft>
                <a:spcPct val="0"/>
              </a:spcAft>
              <a:buNone/>
            </a:pPr>
            <a:endParaRPr kumimoji="0" lang="en-US" altLang="en-US" sz="2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FontTx/>
              <a:buAutoNum type="arabicPeriod"/>
            </a:pPr>
            <a:r>
              <a:rPr kumimoji="0" lang="en-US" altLang="en-US" sz="2600" b="1" i="0" u="none" strike="noStrike" cap="none" normalizeH="0" baseline="0" dirty="0">
                <a:ln>
                  <a:noFill/>
                </a:ln>
                <a:solidFill>
                  <a:srgbClr val="273239"/>
                </a:solidFill>
                <a:effectLst/>
                <a:latin typeface="Nunito"/>
              </a:rPr>
              <a:t>Linear Interpolation</a:t>
            </a:r>
            <a:endParaRPr kumimoji="0" lang="en-US" altLang="en-US" sz="2600" b="0" i="0" u="none" strike="noStrike" cap="none" normalizeH="0" baseline="0" dirty="0">
              <a:ln>
                <a:noFill/>
              </a:ln>
              <a:solidFill>
                <a:srgbClr val="273239"/>
              </a:solidFill>
              <a:effectLst/>
              <a:latin typeface="Nunito"/>
            </a:endParaRPr>
          </a:p>
          <a:p>
            <a:pPr marL="174625" lvl="1" indent="0" algn="just" eaLnBrk="0" fontAlgn="base" hangingPunct="0">
              <a:lnSpc>
                <a:spcPct val="100000"/>
              </a:lnSpc>
              <a:spcBef>
                <a:spcPct val="0"/>
              </a:spcBef>
              <a:spcAft>
                <a:spcPct val="0"/>
              </a:spcAft>
              <a:buFontTx/>
              <a:buChar char="•"/>
            </a:pPr>
            <a:r>
              <a:rPr kumimoji="0" lang="en-US" altLang="en-US" sz="2600" b="0" i="0" u="none" strike="noStrike" cap="none" normalizeH="0" baseline="0" dirty="0">
                <a:ln>
                  <a:noFill/>
                </a:ln>
                <a:solidFill>
                  <a:srgbClr val="273239"/>
                </a:solidFill>
                <a:effectLst/>
                <a:latin typeface="Arial Unicode MS" panose="020B0604020202020204" pitchFamily="34" charset="-128"/>
              </a:rPr>
              <a:t>df['Marks'].interpolate(method='linear')</a:t>
            </a:r>
            <a:r>
              <a:rPr kumimoji="0" lang="en-US" altLang="en-US" sz="2600" b="0" i="0" u="none" strike="noStrike" cap="none" normalizeH="0" baseline="0" dirty="0">
                <a:ln>
                  <a:noFill/>
                </a:ln>
                <a:solidFill>
                  <a:srgbClr val="273239"/>
                </a:solidFill>
                <a:effectLst/>
                <a:latin typeface="Nunito"/>
              </a:rPr>
              <a:t>: This method performs linear interpolation on the ‘Marks’ column of the </a:t>
            </a:r>
            <a:r>
              <a:rPr kumimoji="0" lang="en-US" altLang="en-US" sz="2600" b="0" i="0" u="none" strike="noStrike" cap="none" normalizeH="0" baseline="0" dirty="0" err="1">
                <a:ln>
                  <a:noFill/>
                </a:ln>
                <a:solidFill>
                  <a:srgbClr val="273239"/>
                </a:solidFill>
                <a:effectLst/>
                <a:latin typeface="Nunito"/>
              </a:rPr>
              <a:t>DataFrame</a:t>
            </a:r>
            <a:r>
              <a:rPr kumimoji="0" lang="en-US" altLang="en-US" sz="2600" b="0" i="0" u="none" strike="noStrike" cap="none" normalizeH="0" baseline="0" dirty="0">
                <a:ln>
                  <a:noFill/>
                </a:ln>
                <a:solidFill>
                  <a:srgbClr val="273239"/>
                </a:solidFill>
                <a:effectLst/>
                <a:latin typeface="Nunito"/>
              </a:rPr>
              <a:t> (</a:t>
            </a:r>
            <a:r>
              <a:rPr kumimoji="0" lang="en-US" altLang="en-US" sz="2600" b="0" i="0" u="none" strike="noStrike" cap="none" normalizeH="0" baseline="0" dirty="0">
                <a:ln>
                  <a:noFill/>
                </a:ln>
                <a:solidFill>
                  <a:srgbClr val="273239"/>
                </a:solidFill>
                <a:effectLst/>
                <a:latin typeface="Arial Unicode MS" panose="020B0604020202020204" pitchFamily="34" charset="-128"/>
              </a:rPr>
              <a:t>df</a:t>
            </a:r>
            <a:r>
              <a:rPr kumimoji="0" lang="en-US" altLang="en-US" sz="2600" b="0" i="0" u="none" strike="noStrike" cap="none" normalizeH="0" baseline="0" dirty="0">
                <a:ln>
                  <a:noFill/>
                </a:ln>
                <a:solidFill>
                  <a:srgbClr val="273239"/>
                </a:solidFill>
                <a:effectLst/>
                <a:latin typeface="Nunito"/>
              </a:rPr>
              <a:t>). Linear interpolation estimates missing values by considering a straight line between two adjacent non-missing values.</a:t>
            </a:r>
          </a:p>
          <a:p>
            <a:pPr marL="174625" lvl="1" indent="0" eaLnBrk="0" fontAlgn="base" hangingPunct="0">
              <a:lnSpc>
                <a:spcPct val="100000"/>
              </a:lnSpc>
              <a:spcBef>
                <a:spcPct val="0"/>
              </a:spcBef>
              <a:spcAft>
                <a:spcPct val="0"/>
              </a:spcAft>
              <a:buFontTx/>
              <a:buChar char="•"/>
            </a:pPr>
            <a:r>
              <a:rPr kumimoji="0" lang="en-US" altLang="en-US" sz="2600" b="0" i="0" u="none" strike="noStrike" cap="none" normalizeH="0" baseline="0" dirty="0" err="1">
                <a:ln>
                  <a:noFill/>
                </a:ln>
                <a:solidFill>
                  <a:srgbClr val="273239"/>
                </a:solidFill>
                <a:effectLst/>
                <a:latin typeface="Arial Unicode MS" panose="020B0604020202020204" pitchFamily="34" charset="-128"/>
              </a:rPr>
              <a:t>linear_interpolation</a:t>
            </a:r>
            <a:r>
              <a:rPr kumimoji="0" lang="en-US" altLang="en-US" sz="2600" b="0" i="0" u="none" strike="noStrike" cap="none" normalizeH="0" baseline="0" dirty="0">
                <a:ln>
                  <a:noFill/>
                </a:ln>
                <a:solidFill>
                  <a:srgbClr val="273239"/>
                </a:solidFill>
                <a:effectLst/>
                <a:latin typeface="Nunito"/>
              </a:rPr>
              <a:t>: The result is stored in the variable </a:t>
            </a:r>
            <a:r>
              <a:rPr kumimoji="0" lang="en-US" altLang="en-US" sz="2600" b="0" i="0" u="none" strike="noStrike" cap="none" normalizeH="0" baseline="0" dirty="0" err="1">
                <a:ln>
                  <a:noFill/>
                </a:ln>
                <a:solidFill>
                  <a:srgbClr val="273239"/>
                </a:solidFill>
                <a:effectLst/>
                <a:latin typeface="Arial Unicode MS" panose="020B0604020202020204" pitchFamily="34" charset="-128"/>
              </a:rPr>
              <a:t>linear_interpolation</a:t>
            </a:r>
            <a:r>
              <a:rPr kumimoji="0" lang="en-US" altLang="en-US" sz="2600" b="0" i="0" u="none" strike="noStrike" cap="none" normalizeH="0" baseline="0" dirty="0">
                <a:ln>
                  <a:noFill/>
                </a:ln>
                <a:solidFill>
                  <a:srgbClr val="273239"/>
                </a:solidFill>
                <a:effectLst/>
                <a:latin typeface="Nunito"/>
              </a:rPr>
              <a:t>.</a:t>
            </a:r>
          </a:p>
          <a:p>
            <a:pPr lvl="1" eaLnBrk="0" fontAlgn="base" hangingPunct="0">
              <a:lnSpc>
                <a:spcPct val="100000"/>
              </a:lnSpc>
              <a:spcBef>
                <a:spcPct val="0"/>
              </a:spcBef>
              <a:spcAft>
                <a:spcPct val="0"/>
              </a:spcAft>
            </a:pPr>
            <a:endParaRPr kumimoji="0" lang="en-US" altLang="en-US" sz="2600" b="0" i="0" u="none" strike="noStrike" cap="none" normalizeH="0" baseline="0" dirty="0">
              <a:ln>
                <a:noFill/>
              </a:ln>
              <a:solidFill>
                <a:srgbClr val="273239"/>
              </a:solidFill>
              <a:effectLst/>
              <a:latin typeface="Nunito"/>
            </a:endParaRPr>
          </a:p>
          <a:p>
            <a:pPr marL="0" lvl="0" indent="0" eaLnBrk="0" fontAlgn="base" hangingPunct="0">
              <a:lnSpc>
                <a:spcPct val="100000"/>
              </a:lnSpc>
              <a:spcBef>
                <a:spcPct val="0"/>
              </a:spcBef>
              <a:spcAft>
                <a:spcPct val="0"/>
              </a:spcAft>
              <a:buFontTx/>
              <a:buAutoNum type="arabicPeriod" startAt="2"/>
            </a:pPr>
            <a:r>
              <a:rPr kumimoji="0" lang="en-US" altLang="en-US" sz="2600" b="1" i="0" u="none" strike="noStrike" cap="none" normalizeH="0" baseline="0" dirty="0">
                <a:ln>
                  <a:noFill/>
                </a:ln>
                <a:solidFill>
                  <a:srgbClr val="273239"/>
                </a:solidFill>
                <a:effectLst/>
                <a:latin typeface="Nunito"/>
              </a:rPr>
              <a:t>Quadratic Interpolation</a:t>
            </a:r>
            <a:endParaRPr kumimoji="0" lang="en-US" altLang="en-US" sz="2600" b="0" i="0" u="none" strike="noStrike" cap="none" normalizeH="0" baseline="0" dirty="0">
              <a:ln>
                <a:noFill/>
              </a:ln>
              <a:solidFill>
                <a:srgbClr val="273239"/>
              </a:solidFill>
              <a:effectLst/>
              <a:latin typeface="Nunito"/>
            </a:endParaRPr>
          </a:p>
          <a:p>
            <a:pPr marL="174625" lvl="1" indent="0" algn="just" eaLnBrk="0" fontAlgn="base" hangingPunct="0">
              <a:lnSpc>
                <a:spcPct val="100000"/>
              </a:lnSpc>
              <a:spcBef>
                <a:spcPct val="0"/>
              </a:spcBef>
              <a:spcAft>
                <a:spcPct val="0"/>
              </a:spcAft>
              <a:buFontTx/>
              <a:buChar char="•"/>
            </a:pPr>
            <a:r>
              <a:rPr kumimoji="0" lang="en-US" altLang="en-US" sz="2600" b="0" i="0" u="none" strike="noStrike" cap="none" normalizeH="0" baseline="0" dirty="0">
                <a:ln>
                  <a:noFill/>
                </a:ln>
                <a:solidFill>
                  <a:srgbClr val="273239"/>
                </a:solidFill>
                <a:effectLst/>
                <a:latin typeface="Arial Unicode MS" panose="020B0604020202020204" pitchFamily="34" charset="-128"/>
              </a:rPr>
              <a:t>df['Marks'].interpolate(method='quadratic')</a:t>
            </a:r>
            <a:r>
              <a:rPr kumimoji="0" lang="en-US" altLang="en-US" sz="2600" b="0" i="0" u="none" strike="noStrike" cap="none" normalizeH="0" baseline="0" dirty="0">
                <a:ln>
                  <a:noFill/>
                </a:ln>
                <a:solidFill>
                  <a:srgbClr val="273239"/>
                </a:solidFill>
                <a:effectLst/>
                <a:latin typeface="Nunito"/>
              </a:rPr>
              <a:t>: This method performs </a:t>
            </a:r>
            <a:r>
              <a:rPr kumimoji="0" lang="en-US" altLang="en-US" sz="2600" b="0" i="0" u="sng" strike="noStrike" cap="none" normalizeH="0" baseline="0" dirty="0">
                <a:ln>
                  <a:noFill/>
                </a:ln>
                <a:solidFill>
                  <a:srgbClr val="273239"/>
                </a:solidFill>
                <a:effectLst/>
                <a:latin typeface="Nunito"/>
                <a:hlinkClick r:id="rId2"/>
              </a:rPr>
              <a:t>quadratic interpolation</a:t>
            </a:r>
            <a:r>
              <a:rPr kumimoji="0" lang="en-US" altLang="en-US" sz="2600" b="0" i="0" u="none" strike="noStrike" cap="none" normalizeH="0" baseline="0" dirty="0">
                <a:ln>
                  <a:noFill/>
                </a:ln>
                <a:solidFill>
                  <a:srgbClr val="273239"/>
                </a:solidFill>
                <a:effectLst/>
                <a:latin typeface="Nunito"/>
              </a:rPr>
              <a:t> on the ‘Marks’ column. Quadratic interpolation estimates missing values by considering a quadratic curve that passes through three adjacent non-missing values.</a:t>
            </a:r>
          </a:p>
          <a:p>
            <a:pPr marL="174625" lvl="1" indent="0" eaLnBrk="0" fontAlgn="base" hangingPunct="0">
              <a:lnSpc>
                <a:spcPct val="100000"/>
              </a:lnSpc>
              <a:spcBef>
                <a:spcPct val="0"/>
              </a:spcBef>
              <a:spcAft>
                <a:spcPct val="0"/>
              </a:spcAft>
              <a:buFontTx/>
              <a:buChar char="•"/>
            </a:pPr>
            <a:r>
              <a:rPr kumimoji="0" lang="en-US" altLang="en-US" sz="2600" b="0" i="0" u="none" strike="noStrike" cap="none" normalizeH="0" baseline="0" dirty="0" err="1">
                <a:ln>
                  <a:noFill/>
                </a:ln>
                <a:solidFill>
                  <a:srgbClr val="273239"/>
                </a:solidFill>
                <a:effectLst/>
                <a:latin typeface="Arial Unicode MS" panose="020B0604020202020204" pitchFamily="34" charset="-128"/>
              </a:rPr>
              <a:t>quadratic_interpolation</a:t>
            </a:r>
            <a:r>
              <a:rPr kumimoji="0" lang="en-US" altLang="en-US" sz="2600" b="0" i="0" u="none" strike="noStrike" cap="none" normalizeH="0" baseline="0" dirty="0">
                <a:ln>
                  <a:noFill/>
                </a:ln>
                <a:solidFill>
                  <a:srgbClr val="273239"/>
                </a:solidFill>
                <a:effectLst/>
                <a:latin typeface="Nunito"/>
              </a:rPr>
              <a:t>: The result is stored in the variable  </a:t>
            </a:r>
            <a:r>
              <a:rPr kumimoji="0" lang="en-US" altLang="en-US" sz="2600" b="0" i="0" u="none" strike="noStrike" cap="none" normalizeH="0" baseline="0" dirty="0" err="1">
                <a:ln>
                  <a:noFill/>
                </a:ln>
                <a:solidFill>
                  <a:srgbClr val="273239"/>
                </a:solidFill>
                <a:effectLst/>
                <a:latin typeface="Arial Unicode MS" panose="020B0604020202020204" pitchFamily="34" charset="-128"/>
              </a:rPr>
              <a:t>quadratic_interpolation</a:t>
            </a:r>
            <a:r>
              <a:rPr kumimoji="0" lang="en-US" altLang="en-US" sz="2600" b="0" i="0" u="none" strike="noStrike" cap="none" normalizeH="0" baseline="0" dirty="0">
                <a:ln>
                  <a:noFill/>
                </a:ln>
                <a:solidFill>
                  <a:srgbClr val="273239"/>
                </a:solidFill>
                <a:effectLst/>
                <a:latin typeface="Nunito"/>
              </a:rPr>
              <a:t>.</a:t>
            </a:r>
          </a:p>
          <a:p>
            <a:endParaRPr lang="en-IN" sz="2600" dirty="0"/>
          </a:p>
        </p:txBody>
      </p:sp>
    </p:spTree>
    <p:extLst>
      <p:ext uri="{BB962C8B-B14F-4D97-AF65-F5344CB8AC3E}">
        <p14:creationId xmlns:p14="http://schemas.microsoft.com/office/powerpoint/2010/main" val="3315529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D47CF5-AAA2-438B-98A3-2EA3A191AD60}"/>
              </a:ext>
            </a:extLst>
          </p:cNvPr>
          <p:cNvSpPr>
            <a:spLocks noGrp="1"/>
          </p:cNvSpPr>
          <p:nvPr>
            <p:ph idx="1"/>
          </p:nvPr>
        </p:nvSpPr>
        <p:spPr>
          <a:xfrm>
            <a:off x="304800" y="283030"/>
            <a:ext cx="11713029" cy="6498770"/>
          </a:xfrm>
        </p:spPr>
        <p:txBody>
          <a:bodyPr>
            <a:normAutofit fontScale="77500" lnSpcReduction="20000"/>
          </a:bodyPr>
          <a:lstStyle/>
          <a:p>
            <a:pPr marL="0" indent="0">
              <a:buNone/>
            </a:pPr>
            <a:r>
              <a:rPr lang="en-IN" sz="2600" b="1" dirty="0"/>
              <a:t>#  Interpolation Techniques</a:t>
            </a:r>
          </a:p>
          <a:p>
            <a:pPr marL="0" indent="0">
              <a:buNone/>
            </a:pPr>
            <a:r>
              <a:rPr lang="en-IN" sz="2600" dirty="0" err="1"/>
              <a:t>linear_interpolation</a:t>
            </a:r>
            <a:r>
              <a:rPr lang="en-IN" sz="2600" dirty="0"/>
              <a:t> = df['Marks'].interpolate(method='linear')</a:t>
            </a:r>
          </a:p>
          <a:p>
            <a:pPr marL="0" indent="0">
              <a:buNone/>
            </a:pPr>
            <a:r>
              <a:rPr lang="en-IN" sz="2600" dirty="0" err="1"/>
              <a:t>quadratic_interpolation</a:t>
            </a:r>
            <a:r>
              <a:rPr lang="en-IN" sz="2600" dirty="0"/>
              <a:t> = df['Marks'].interpolate(method='quadratic')</a:t>
            </a:r>
          </a:p>
          <a:p>
            <a:pPr marL="0" indent="0">
              <a:buNone/>
            </a:pPr>
            <a:endParaRPr lang="en-IN" sz="2600" dirty="0"/>
          </a:p>
          <a:p>
            <a:pPr marL="0" indent="0">
              <a:buNone/>
            </a:pPr>
            <a:r>
              <a:rPr lang="en-IN" sz="2600" dirty="0"/>
              <a:t>print("\</a:t>
            </a:r>
            <a:r>
              <a:rPr lang="en-IN" sz="2600" dirty="0" err="1"/>
              <a:t>nLinear</a:t>
            </a:r>
            <a:r>
              <a:rPr lang="en-IN" sz="2600" dirty="0"/>
              <a:t> Interpolation:")</a:t>
            </a:r>
          </a:p>
          <a:p>
            <a:pPr marL="0" indent="0">
              <a:buNone/>
            </a:pPr>
            <a:r>
              <a:rPr lang="en-IN" sz="2600" dirty="0"/>
              <a:t>print(</a:t>
            </a:r>
            <a:r>
              <a:rPr lang="en-IN" sz="2600" dirty="0" err="1"/>
              <a:t>linear_interpolation</a:t>
            </a:r>
            <a:r>
              <a:rPr lang="en-IN" sz="2600" dirty="0"/>
              <a:t>)</a:t>
            </a:r>
          </a:p>
          <a:p>
            <a:pPr marL="0" indent="0">
              <a:buNone/>
            </a:pPr>
            <a:endParaRPr lang="en-IN" sz="2600" dirty="0"/>
          </a:p>
          <a:p>
            <a:pPr marL="0" indent="0">
              <a:buNone/>
            </a:pPr>
            <a:r>
              <a:rPr lang="en-IN" sz="2600" dirty="0"/>
              <a:t>print("\</a:t>
            </a:r>
            <a:r>
              <a:rPr lang="en-IN" sz="2600" dirty="0" err="1"/>
              <a:t>nQuadratic</a:t>
            </a:r>
            <a:r>
              <a:rPr lang="en-IN" sz="2600" dirty="0"/>
              <a:t> Interpolation:")</a:t>
            </a:r>
          </a:p>
          <a:p>
            <a:pPr marL="0" indent="0">
              <a:buNone/>
            </a:pPr>
            <a:r>
              <a:rPr lang="en-IN" sz="2600" dirty="0"/>
              <a:t>print(</a:t>
            </a:r>
            <a:r>
              <a:rPr lang="en-IN" sz="2600" dirty="0" err="1"/>
              <a:t>quadratic_interpolation</a:t>
            </a:r>
            <a:r>
              <a:rPr lang="en-IN" sz="2600" dirty="0"/>
              <a:t>)</a:t>
            </a:r>
          </a:p>
          <a:p>
            <a:pPr marL="0" indent="0">
              <a:buNone/>
            </a:pPr>
            <a:endParaRPr lang="en-IN" sz="1800" dirty="0"/>
          </a:p>
          <a:p>
            <a:pPr marL="0" indent="0" fontAlgn="base">
              <a:buNone/>
            </a:pPr>
            <a:r>
              <a:rPr lang="en-GB" sz="2600" b="1" dirty="0"/>
              <a:t>Note:</a:t>
            </a:r>
            <a:endParaRPr lang="en-GB" sz="2600" dirty="0"/>
          </a:p>
          <a:p>
            <a:pPr marL="0" indent="0" fontAlgn="base">
              <a:buNone/>
            </a:pPr>
            <a:r>
              <a:rPr lang="en-GB" sz="2400" dirty="0">
                <a:solidFill>
                  <a:srgbClr val="FF0000"/>
                </a:solidFill>
              </a:rPr>
              <a:t>Linear interpolation assumes a straight line between two adjacent non-missing values.</a:t>
            </a:r>
          </a:p>
          <a:p>
            <a:pPr marL="0" indent="0" fontAlgn="base">
              <a:buNone/>
            </a:pPr>
            <a:r>
              <a:rPr lang="en-GB" sz="2400" dirty="0">
                <a:solidFill>
                  <a:srgbClr val="FF0000"/>
                </a:solidFill>
              </a:rPr>
              <a:t>Quadratic interpolation assumes a quadratic curve that passes through three adjacent non-missing values.</a:t>
            </a:r>
          </a:p>
          <a:p>
            <a:pPr marL="0" indent="0" fontAlgn="base">
              <a:buNone/>
            </a:pPr>
            <a:endParaRPr lang="en-GB" sz="1800" b="1" dirty="0"/>
          </a:p>
          <a:p>
            <a:pPr marL="0" indent="0" fontAlgn="base">
              <a:buNone/>
            </a:pPr>
            <a:r>
              <a:rPr lang="en-GB" sz="2400" b="1" dirty="0"/>
              <a:t>Choosing the right strategy depends on several factors:</a:t>
            </a:r>
          </a:p>
          <a:p>
            <a:pPr marL="0" indent="0" fontAlgn="base">
              <a:buNone/>
            </a:pPr>
            <a:r>
              <a:rPr lang="en-GB" sz="2400" dirty="0"/>
              <a:t>Type of missing data: MCAR, MAR, or MNAR.</a:t>
            </a:r>
          </a:p>
          <a:p>
            <a:pPr marL="0" indent="0" fontAlgn="base">
              <a:buNone/>
            </a:pPr>
            <a:r>
              <a:rPr lang="en-GB" sz="2400" dirty="0"/>
              <a:t>Proportion of missing values.</a:t>
            </a:r>
          </a:p>
          <a:p>
            <a:pPr marL="0" indent="0" fontAlgn="base">
              <a:buNone/>
            </a:pPr>
            <a:r>
              <a:rPr lang="en-GB" sz="2400" dirty="0"/>
              <a:t>Data type and distribution.</a:t>
            </a:r>
          </a:p>
          <a:p>
            <a:pPr marL="0" indent="0" fontAlgn="base">
              <a:buNone/>
            </a:pPr>
            <a:r>
              <a:rPr lang="en-GB" sz="2400" dirty="0"/>
              <a:t>Analytical goals and assumptions.</a:t>
            </a:r>
          </a:p>
          <a:p>
            <a:pPr marL="0" indent="0">
              <a:buNone/>
            </a:pPr>
            <a:endParaRPr lang="en-IN" sz="1800" dirty="0"/>
          </a:p>
        </p:txBody>
      </p:sp>
    </p:spTree>
    <p:extLst>
      <p:ext uri="{BB962C8B-B14F-4D97-AF65-F5344CB8AC3E}">
        <p14:creationId xmlns:p14="http://schemas.microsoft.com/office/powerpoint/2010/main" val="146414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AB99-EF87-486D-845C-F3E6828659E4}"/>
              </a:ext>
            </a:extLst>
          </p:cNvPr>
          <p:cNvSpPr>
            <a:spLocks noGrp="1"/>
          </p:cNvSpPr>
          <p:nvPr>
            <p:ph type="title"/>
          </p:nvPr>
        </p:nvSpPr>
        <p:spPr>
          <a:xfrm>
            <a:off x="337457" y="119744"/>
            <a:ext cx="11016343" cy="533400"/>
          </a:xfrm>
        </p:spPr>
        <p:txBody>
          <a:bodyPr>
            <a:normAutofit fontScale="90000"/>
          </a:bodyPr>
          <a:lstStyle/>
          <a:p>
            <a:r>
              <a:rPr lang="en-GB" b="1" dirty="0"/>
              <a:t>Impact of Handling Missing Values</a:t>
            </a:r>
            <a:endParaRPr lang="en-IN" dirty="0"/>
          </a:p>
        </p:txBody>
      </p:sp>
      <p:sp>
        <p:nvSpPr>
          <p:cNvPr id="3" name="Content Placeholder 2">
            <a:extLst>
              <a:ext uri="{FF2B5EF4-FFF2-40B4-BE49-F238E27FC236}">
                <a16:creationId xmlns:a16="http://schemas.microsoft.com/office/drawing/2014/main" id="{EF871D8F-8ED7-48AF-B7DF-264416E269F9}"/>
              </a:ext>
            </a:extLst>
          </p:cNvPr>
          <p:cNvSpPr>
            <a:spLocks noGrp="1"/>
          </p:cNvSpPr>
          <p:nvPr>
            <p:ph idx="1"/>
          </p:nvPr>
        </p:nvSpPr>
        <p:spPr>
          <a:xfrm>
            <a:off x="337457" y="653144"/>
            <a:ext cx="11506200" cy="6085113"/>
          </a:xfrm>
        </p:spPr>
        <p:txBody>
          <a:bodyPr>
            <a:normAutofit fontScale="92500" lnSpcReduction="10000"/>
          </a:bodyPr>
          <a:lstStyle/>
          <a:p>
            <a:pPr marL="0" indent="0" algn="just" fontAlgn="base">
              <a:buNone/>
            </a:pPr>
            <a:r>
              <a:rPr lang="en-GB" sz="2400" dirty="0"/>
              <a:t>Handling missing values effectively is crucial to ensure the accuracy and reliability of your findings.</a:t>
            </a:r>
          </a:p>
          <a:p>
            <a:pPr marL="0" indent="0" algn="just" fontAlgn="base">
              <a:buNone/>
            </a:pPr>
            <a:r>
              <a:rPr lang="en-GB" sz="2400" dirty="0"/>
              <a:t>Here are some key impacts of handling missing values:</a:t>
            </a:r>
          </a:p>
          <a:p>
            <a:pPr algn="just" fontAlgn="base"/>
            <a:r>
              <a:rPr lang="en-GB" sz="2400" b="1" dirty="0"/>
              <a:t>Improved data quality:</a:t>
            </a:r>
            <a:r>
              <a:rPr lang="en-GB" sz="2400" dirty="0"/>
              <a:t> Addressing missing values enhances the overall quality of the dataset. A cleaner dataset with fewer missing values is more reliable for analysis and model training.</a:t>
            </a:r>
          </a:p>
          <a:p>
            <a:pPr algn="just" fontAlgn="base"/>
            <a:r>
              <a:rPr lang="en-GB" sz="2400" b="1" dirty="0"/>
              <a:t>Enhanced model performance:</a:t>
            </a:r>
            <a:r>
              <a:rPr lang="en-GB" sz="2400" dirty="0"/>
              <a:t> Machine learning algorithms often struggle with missing data, leading to biased and unreliable results. By appropriately handling missing values, models can be trained on a more complete dataset, leading to improved performance and accuracy.</a:t>
            </a:r>
          </a:p>
          <a:p>
            <a:pPr algn="just" fontAlgn="base"/>
            <a:r>
              <a:rPr lang="en-GB" sz="2400" b="1" dirty="0"/>
              <a:t>Preservation of Data Integrity</a:t>
            </a:r>
            <a:r>
              <a:rPr lang="en-GB" sz="2400" dirty="0"/>
              <a:t>: Handling missing values helps maintain the integrity of the dataset. Imputing or removing missing values ensures that the dataset remains consistent and suitable for analysis.</a:t>
            </a:r>
          </a:p>
          <a:p>
            <a:pPr algn="just" fontAlgn="base"/>
            <a:r>
              <a:rPr lang="en-GB" sz="2400" b="1" dirty="0"/>
              <a:t>Reduced bias:</a:t>
            </a:r>
            <a:r>
              <a:rPr lang="en-GB" sz="2400" dirty="0"/>
              <a:t> Ignoring missing values may introduce bias in the analysis or </a:t>
            </a:r>
            <a:r>
              <a:rPr lang="en-GB" sz="2400" dirty="0" err="1"/>
              <a:t>modeling</a:t>
            </a:r>
            <a:r>
              <a:rPr lang="en-GB" sz="2400" dirty="0"/>
              <a:t> process. Handling missing data allows for a more unbiased representation of the underlying patterns in the data.</a:t>
            </a:r>
          </a:p>
          <a:p>
            <a:pPr algn="just" fontAlgn="base"/>
            <a:r>
              <a:rPr lang="en-GB" sz="2400" dirty="0"/>
              <a:t>Descriptive statistics, such as means, medians, and standard deviations, can be more accurate when missing values are appropriately handled. This ensures a more reliable summary of the dataset.</a:t>
            </a:r>
          </a:p>
          <a:p>
            <a:pPr algn="just" fontAlgn="base"/>
            <a:r>
              <a:rPr lang="en-GB" sz="2400" b="1" dirty="0"/>
              <a:t>Increased efficiency:</a:t>
            </a:r>
            <a:r>
              <a:rPr lang="en-GB" sz="2400" dirty="0"/>
              <a:t> Efficiently handling missing values can save you time and effort during data analysis and Modeling.</a:t>
            </a:r>
          </a:p>
          <a:p>
            <a:pPr algn="just"/>
            <a:endParaRPr lang="en-IN" sz="2400" dirty="0"/>
          </a:p>
        </p:txBody>
      </p:sp>
    </p:spTree>
    <p:extLst>
      <p:ext uri="{BB962C8B-B14F-4D97-AF65-F5344CB8AC3E}">
        <p14:creationId xmlns:p14="http://schemas.microsoft.com/office/powerpoint/2010/main" val="293077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9099A-1581-4962-9607-823676E58316}"/>
              </a:ext>
            </a:extLst>
          </p:cNvPr>
          <p:cNvSpPr>
            <a:spLocks noGrp="1"/>
          </p:cNvSpPr>
          <p:nvPr>
            <p:ph type="title"/>
          </p:nvPr>
        </p:nvSpPr>
        <p:spPr>
          <a:xfrm>
            <a:off x="195943" y="195943"/>
            <a:ext cx="11157857" cy="981755"/>
          </a:xfrm>
        </p:spPr>
        <p:txBody>
          <a:bodyPr/>
          <a:lstStyle/>
          <a:p>
            <a:r>
              <a:rPr lang="en-GB" b="1" dirty="0"/>
              <a:t>What is a Missing Value?</a:t>
            </a:r>
            <a:endParaRPr lang="en-IN" dirty="0"/>
          </a:p>
        </p:txBody>
      </p:sp>
      <p:sp>
        <p:nvSpPr>
          <p:cNvPr id="3" name="Content Placeholder 2">
            <a:extLst>
              <a:ext uri="{FF2B5EF4-FFF2-40B4-BE49-F238E27FC236}">
                <a16:creationId xmlns:a16="http://schemas.microsoft.com/office/drawing/2014/main" id="{4D2148B8-B56E-49FA-B75E-25DC94961132}"/>
              </a:ext>
            </a:extLst>
          </p:cNvPr>
          <p:cNvSpPr>
            <a:spLocks noGrp="1"/>
          </p:cNvSpPr>
          <p:nvPr>
            <p:ph idx="1"/>
          </p:nvPr>
        </p:nvSpPr>
        <p:spPr>
          <a:xfrm>
            <a:off x="195943" y="1346879"/>
            <a:ext cx="4332514" cy="5315178"/>
          </a:xfrm>
        </p:spPr>
        <p:txBody>
          <a:bodyPr>
            <a:normAutofit lnSpcReduction="10000"/>
          </a:bodyPr>
          <a:lstStyle/>
          <a:p>
            <a:pPr algn="just"/>
            <a:r>
              <a:rPr lang="en-GB" dirty="0"/>
              <a:t>Missing values are data points that are absent for a specific variable in a dataset. </a:t>
            </a:r>
          </a:p>
          <a:p>
            <a:pPr algn="just"/>
            <a:r>
              <a:rPr lang="en-GB" dirty="0"/>
              <a:t>They can be represented in various ways, such as blank cells, null values, or special symbols like “NA” or “unknown.” </a:t>
            </a:r>
          </a:p>
          <a:p>
            <a:pPr algn="just"/>
            <a:r>
              <a:rPr lang="en-GB" dirty="0"/>
              <a:t>These missing data points pose a significant challenge in data analysis and can lead to inaccurate or biased results.</a:t>
            </a:r>
            <a:endParaRPr lang="en-IN" dirty="0"/>
          </a:p>
        </p:txBody>
      </p:sp>
      <p:pic>
        <p:nvPicPr>
          <p:cNvPr id="1026" name="Picture 2" descr="m_v">
            <a:extLst>
              <a:ext uri="{FF2B5EF4-FFF2-40B4-BE49-F238E27FC236}">
                <a16:creationId xmlns:a16="http://schemas.microsoft.com/office/drawing/2014/main" id="{84F69CF5-B740-46E9-AE09-21B42AF79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6429" y="1346879"/>
            <a:ext cx="7369628" cy="3918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57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469A-B6A7-4942-AC34-F6A3F3D4E714}"/>
              </a:ext>
            </a:extLst>
          </p:cNvPr>
          <p:cNvSpPr>
            <a:spLocks noGrp="1"/>
          </p:cNvSpPr>
          <p:nvPr>
            <p:ph type="title"/>
          </p:nvPr>
        </p:nvSpPr>
        <p:spPr>
          <a:xfrm>
            <a:off x="152401" y="212722"/>
            <a:ext cx="11702142" cy="483961"/>
          </a:xfrm>
        </p:spPr>
        <p:txBody>
          <a:bodyPr>
            <a:normAutofit fontScale="90000"/>
          </a:bodyPr>
          <a:lstStyle/>
          <a:p>
            <a:r>
              <a:rPr lang="en-GB" b="1" dirty="0"/>
              <a:t>How is a Missing Value Represented in a Dataset?</a:t>
            </a:r>
            <a:endParaRPr lang="en-IN" b="1" dirty="0"/>
          </a:p>
        </p:txBody>
      </p:sp>
      <p:sp>
        <p:nvSpPr>
          <p:cNvPr id="7" name="Rectangle 3">
            <a:extLst>
              <a:ext uri="{FF2B5EF4-FFF2-40B4-BE49-F238E27FC236}">
                <a16:creationId xmlns:a16="http://schemas.microsoft.com/office/drawing/2014/main" id="{1605151B-06D9-4A62-A755-5FB36824767F}"/>
              </a:ext>
            </a:extLst>
          </p:cNvPr>
          <p:cNvSpPr>
            <a:spLocks noGrp="1" noChangeArrowheads="1"/>
          </p:cNvSpPr>
          <p:nvPr>
            <p:ph idx="1"/>
          </p:nvPr>
        </p:nvSpPr>
        <p:spPr bwMode="auto">
          <a:xfrm>
            <a:off x="304801" y="1031211"/>
            <a:ext cx="11549742"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500" b="0" i="0" strike="noStrike" cap="none" normalizeH="0" baseline="0" dirty="0">
                <a:ln>
                  <a:noFill/>
                </a:ln>
                <a:effectLst/>
              </a:rPr>
              <a:t>Missing values in a dataset can be represented in various ways, depending on the source of the data and the conventions used. Here are some common representations: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strike="noStrike" cap="none" normalizeH="0" baseline="0" dirty="0" err="1">
                <a:ln>
                  <a:noFill/>
                </a:ln>
                <a:effectLst/>
              </a:rPr>
              <a:t>NaN</a:t>
            </a:r>
            <a:r>
              <a:rPr kumimoji="0" lang="en-US" altLang="en-US" sz="2500" b="1" i="0" strike="noStrike" cap="none" normalizeH="0" baseline="0" dirty="0">
                <a:ln>
                  <a:noFill/>
                </a:ln>
                <a:effectLst/>
              </a:rPr>
              <a:t> (Not a Number)</a:t>
            </a:r>
            <a:r>
              <a:rPr kumimoji="0" lang="en-US" altLang="en-US" sz="2500" b="0" i="0" strike="noStrike" cap="none" normalizeH="0" baseline="0" dirty="0">
                <a:ln>
                  <a:noFill/>
                </a:ln>
                <a:effectLst/>
              </a:rPr>
              <a:t>: In many programming languages and data analysis tools, missing values are represented as </a:t>
            </a:r>
            <a:r>
              <a:rPr kumimoji="0" lang="en-US" altLang="en-US" sz="2500" b="0" i="0" strike="noStrike" cap="none" normalizeH="0" baseline="0" dirty="0" err="1">
                <a:ln>
                  <a:noFill/>
                </a:ln>
                <a:effectLst/>
              </a:rPr>
              <a:t>NaN</a:t>
            </a:r>
            <a:r>
              <a:rPr kumimoji="0" lang="en-US" altLang="en-US" sz="2500" b="0" i="0" strike="noStrike" cap="none" normalizeH="0" baseline="0" dirty="0">
                <a:ln>
                  <a:noFill/>
                </a:ln>
                <a:effectLst/>
              </a:rPr>
              <a:t>. This is the default for libraries like Pandas in Python.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strike="noStrike" cap="none" normalizeH="0" baseline="0" dirty="0">
                <a:ln>
                  <a:noFill/>
                </a:ln>
                <a:effectLst/>
              </a:rPr>
              <a:t>NULL or None</a:t>
            </a:r>
            <a:r>
              <a:rPr kumimoji="0" lang="en-US" altLang="en-US" sz="2500" b="0" i="0" strike="noStrike" cap="none" normalizeH="0" baseline="0" dirty="0">
                <a:ln>
                  <a:noFill/>
                </a:ln>
                <a:effectLst/>
              </a:rPr>
              <a:t>: In databases and some programming languages, missing values are often represented as NULL or None. For instance, in SQL databases, a missing value is typically recorded as NULL.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rgbClr val="383838"/>
                </a:solidFill>
                <a:effectLst/>
              </a:rPr>
              <a:t>Empty Strings</a:t>
            </a:r>
            <a:r>
              <a:rPr kumimoji="0" lang="en-US" altLang="en-US" sz="2500" b="0" i="0" u="none" strike="noStrike" cap="none" normalizeH="0" baseline="0" dirty="0">
                <a:ln>
                  <a:noFill/>
                </a:ln>
                <a:solidFill>
                  <a:srgbClr val="383838"/>
                </a:solidFill>
                <a:effectLst/>
              </a:rPr>
              <a:t>: Sometimes, missing values are denoted by empty strings (""). This is common in text-based data or CSV files where a field might be left blank.</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rgbClr val="383838"/>
                </a:solidFill>
                <a:effectLst/>
              </a:rPr>
              <a:t>Special Indicators</a:t>
            </a:r>
            <a:r>
              <a:rPr kumimoji="0" lang="en-US" altLang="en-US" sz="2500" b="0" i="0" u="none" strike="noStrike" cap="none" normalizeH="0" baseline="0" dirty="0">
                <a:ln>
                  <a:noFill/>
                </a:ln>
                <a:solidFill>
                  <a:srgbClr val="383838"/>
                </a:solidFill>
                <a:effectLst/>
              </a:rPr>
              <a:t>: Datasets might use specific indicators like -999, 9999, or other unlikely values to signify missing data.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rgbClr val="383838"/>
                </a:solidFill>
                <a:effectLst/>
              </a:rPr>
              <a:t>Blanks or Spaces</a:t>
            </a:r>
            <a:r>
              <a:rPr kumimoji="0" lang="en-US" altLang="en-US" sz="2500" b="0" i="0" u="none" strike="noStrike" cap="none" normalizeH="0" baseline="0" dirty="0">
                <a:ln>
                  <a:noFill/>
                </a:ln>
                <a:solidFill>
                  <a:srgbClr val="383838"/>
                </a:solidFill>
                <a:effectLst/>
              </a:rPr>
              <a:t>: In some cases, particularly in fixed-width text files, missing values might be represented by spaces or blank fields.</a:t>
            </a:r>
          </a:p>
        </p:txBody>
      </p:sp>
    </p:spTree>
    <p:extLst>
      <p:ext uri="{BB962C8B-B14F-4D97-AF65-F5344CB8AC3E}">
        <p14:creationId xmlns:p14="http://schemas.microsoft.com/office/powerpoint/2010/main" val="210627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ABD7-958A-4BB2-8CAF-91E42EF6D403}"/>
              </a:ext>
            </a:extLst>
          </p:cNvPr>
          <p:cNvSpPr>
            <a:spLocks noGrp="1"/>
          </p:cNvSpPr>
          <p:nvPr>
            <p:ph type="title"/>
          </p:nvPr>
        </p:nvSpPr>
        <p:spPr>
          <a:xfrm>
            <a:off x="838200" y="365126"/>
            <a:ext cx="10515600" cy="897618"/>
          </a:xfrm>
        </p:spPr>
        <p:txBody>
          <a:bodyPr/>
          <a:lstStyle/>
          <a:p>
            <a:r>
              <a:rPr lang="en-GB" dirty="0"/>
              <a:t>Continued…</a:t>
            </a:r>
            <a:endParaRPr lang="en-IN" dirty="0"/>
          </a:p>
        </p:txBody>
      </p:sp>
      <p:sp>
        <p:nvSpPr>
          <p:cNvPr id="3" name="Content Placeholder 2">
            <a:extLst>
              <a:ext uri="{FF2B5EF4-FFF2-40B4-BE49-F238E27FC236}">
                <a16:creationId xmlns:a16="http://schemas.microsoft.com/office/drawing/2014/main" id="{A195B3B1-9EE4-4319-85F0-31B94883C4B4}"/>
              </a:ext>
            </a:extLst>
          </p:cNvPr>
          <p:cNvSpPr>
            <a:spLocks noGrp="1"/>
          </p:cNvSpPr>
          <p:nvPr>
            <p:ph idx="1"/>
          </p:nvPr>
        </p:nvSpPr>
        <p:spPr>
          <a:xfrm>
            <a:off x="838200" y="1262744"/>
            <a:ext cx="11038114" cy="5410199"/>
          </a:xfrm>
        </p:spPr>
        <p:txBody>
          <a:bodyPr/>
          <a:lstStyle/>
          <a:p>
            <a:pPr marL="0" indent="0" algn="just" fontAlgn="base">
              <a:buNone/>
            </a:pPr>
            <a:r>
              <a:rPr lang="en-GB" dirty="0"/>
              <a:t>Missing values can pose a significant challenge in data analysis, as they can:</a:t>
            </a:r>
          </a:p>
          <a:p>
            <a:pPr algn="just" fontAlgn="base"/>
            <a:r>
              <a:rPr lang="en-GB" b="1" dirty="0"/>
              <a:t>Reduce the sample size:</a:t>
            </a:r>
            <a:r>
              <a:rPr lang="en-GB" dirty="0"/>
              <a:t> This can decrease the accuracy and reliability of your analysis.</a:t>
            </a:r>
          </a:p>
          <a:p>
            <a:pPr algn="just" fontAlgn="base"/>
            <a:r>
              <a:rPr lang="en-GB" b="1" dirty="0"/>
              <a:t>Introduce bias:</a:t>
            </a:r>
            <a:r>
              <a:rPr lang="en-GB" dirty="0"/>
              <a:t> If the missing data is not handled properly, it can bias the results of your analysis.</a:t>
            </a:r>
          </a:p>
          <a:p>
            <a:pPr algn="just" fontAlgn="base"/>
            <a:r>
              <a:rPr lang="en-GB" b="1" dirty="0"/>
              <a:t>Make it difficult to perform certain analyses:</a:t>
            </a:r>
            <a:r>
              <a:rPr lang="en-GB" dirty="0"/>
              <a:t> Some statistical techniques require complete data for all variables, making them inapplicable when missing values are present.</a:t>
            </a:r>
          </a:p>
          <a:p>
            <a:pPr algn="just"/>
            <a:endParaRPr lang="en-IN" dirty="0"/>
          </a:p>
        </p:txBody>
      </p:sp>
    </p:spTree>
    <p:extLst>
      <p:ext uri="{BB962C8B-B14F-4D97-AF65-F5344CB8AC3E}">
        <p14:creationId xmlns:p14="http://schemas.microsoft.com/office/powerpoint/2010/main" val="244625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4540-A136-43C6-AE39-58FF6FA5BAB0}"/>
              </a:ext>
            </a:extLst>
          </p:cNvPr>
          <p:cNvSpPr>
            <a:spLocks noGrp="1"/>
          </p:cNvSpPr>
          <p:nvPr>
            <p:ph type="title"/>
          </p:nvPr>
        </p:nvSpPr>
        <p:spPr>
          <a:xfrm>
            <a:off x="522514" y="365126"/>
            <a:ext cx="10831286" cy="908504"/>
          </a:xfrm>
        </p:spPr>
        <p:txBody>
          <a:bodyPr/>
          <a:lstStyle/>
          <a:p>
            <a:r>
              <a:rPr lang="en-GB" b="1" dirty="0"/>
              <a:t>Why is Data Missing From the Dataset?</a:t>
            </a:r>
            <a:endParaRPr lang="en-IN" b="1" dirty="0"/>
          </a:p>
        </p:txBody>
      </p:sp>
      <p:sp>
        <p:nvSpPr>
          <p:cNvPr id="4" name="Rectangle 1">
            <a:extLst>
              <a:ext uri="{FF2B5EF4-FFF2-40B4-BE49-F238E27FC236}">
                <a16:creationId xmlns:a16="http://schemas.microsoft.com/office/drawing/2014/main" id="{79010684-4D9C-48A3-9956-0FCF66A7EFE2}"/>
              </a:ext>
            </a:extLst>
          </p:cNvPr>
          <p:cNvSpPr>
            <a:spLocks noGrp="1" noChangeArrowheads="1"/>
          </p:cNvSpPr>
          <p:nvPr>
            <p:ph idx="1"/>
          </p:nvPr>
        </p:nvSpPr>
        <p:spPr bwMode="auto">
          <a:xfrm>
            <a:off x="522515" y="1095812"/>
            <a:ext cx="11243350" cy="56477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Inter"/>
              </a:rPr>
              <a:t>There can be multiple reasons why certain values are missing from the data. Reasons for the missing of data from the dataset affect the approach of handling missing data. So it’s necessary to understand why the data could be missing.</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Inte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Inter"/>
              </a:rPr>
              <a:t>Some of the reasons are listed below:</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83838"/>
                </a:solidFill>
                <a:effectLst/>
                <a:latin typeface="Inter"/>
              </a:rPr>
              <a:t>Past data might get corrupted due to improper maintenance.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83838"/>
                </a:solidFill>
                <a:effectLst/>
                <a:latin typeface="Inter"/>
              </a:rPr>
              <a:t>Observations are not recorded for certain fields due to some reasons. </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dirty="0">
              <a:solidFill>
                <a:srgbClr val="383838"/>
              </a:solidFill>
              <a:latin typeface="Inter"/>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383838"/>
                </a:solidFill>
                <a:effectLst/>
                <a:latin typeface="Inter"/>
              </a:rPr>
              <a:t>There might be a failure in recording the values due to human error.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83838"/>
                </a:solidFill>
                <a:effectLst/>
                <a:latin typeface="Inter"/>
              </a:rPr>
              <a:t>The user has not provided the values intentionally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83838"/>
                </a:solidFill>
                <a:effectLst/>
                <a:latin typeface="Inter"/>
              </a:rPr>
              <a:t>Item nonresponse: This means the participant refused to respond.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2271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71C4-7A90-49F0-B250-5AB163B59A5D}"/>
              </a:ext>
            </a:extLst>
          </p:cNvPr>
          <p:cNvSpPr>
            <a:spLocks noGrp="1"/>
          </p:cNvSpPr>
          <p:nvPr>
            <p:ph type="title"/>
          </p:nvPr>
        </p:nvSpPr>
        <p:spPr>
          <a:xfrm>
            <a:off x="500743" y="190953"/>
            <a:ext cx="10853057" cy="810533"/>
          </a:xfrm>
        </p:spPr>
        <p:txBody>
          <a:bodyPr/>
          <a:lstStyle/>
          <a:p>
            <a:r>
              <a:rPr lang="en-GB" b="1" dirty="0"/>
              <a:t>Why Is Data Missing From the Dataset?</a:t>
            </a:r>
            <a:endParaRPr lang="en-IN" dirty="0"/>
          </a:p>
        </p:txBody>
      </p:sp>
      <p:sp>
        <p:nvSpPr>
          <p:cNvPr id="3" name="Content Placeholder 2">
            <a:extLst>
              <a:ext uri="{FF2B5EF4-FFF2-40B4-BE49-F238E27FC236}">
                <a16:creationId xmlns:a16="http://schemas.microsoft.com/office/drawing/2014/main" id="{D6F7C534-1697-437D-964A-144998F19E59}"/>
              </a:ext>
            </a:extLst>
          </p:cNvPr>
          <p:cNvSpPr>
            <a:spLocks noGrp="1"/>
          </p:cNvSpPr>
          <p:nvPr>
            <p:ph idx="1"/>
          </p:nvPr>
        </p:nvSpPr>
        <p:spPr>
          <a:xfrm>
            <a:off x="500742" y="1186543"/>
            <a:ext cx="11549743" cy="5480504"/>
          </a:xfrm>
        </p:spPr>
        <p:txBody>
          <a:bodyPr>
            <a:normAutofit fontScale="92500" lnSpcReduction="20000"/>
          </a:bodyPr>
          <a:lstStyle/>
          <a:p>
            <a:pPr algn="just" fontAlgn="base"/>
            <a:r>
              <a:rPr lang="en-GB" sz="3200" dirty="0"/>
              <a:t>Data can be missing for many reasons like technical issues, human errors, privacy concerns, data processing issues, or the nature of the variable itself.</a:t>
            </a:r>
          </a:p>
          <a:p>
            <a:pPr algn="just" fontAlgn="base"/>
            <a:r>
              <a:rPr lang="en-GB" sz="3200" dirty="0"/>
              <a:t>Understanding the cause of missing data helps choose appropriate handling strategies and ensure the quality of your analysis.</a:t>
            </a:r>
          </a:p>
          <a:p>
            <a:pPr algn="just" fontAlgn="base"/>
            <a:r>
              <a:rPr lang="en-GB" sz="3200" b="1" dirty="0"/>
              <a:t>It’s important to understand the reasons behind missing data:</a:t>
            </a:r>
            <a:endParaRPr lang="en-GB" sz="3200" dirty="0"/>
          </a:p>
          <a:p>
            <a:pPr algn="just" fontAlgn="base"/>
            <a:r>
              <a:rPr lang="en-GB" sz="3200" b="1" dirty="0"/>
              <a:t>Identifying the type of missing data:</a:t>
            </a:r>
            <a:r>
              <a:rPr lang="en-GB" sz="3200" dirty="0"/>
              <a:t> Is it Missing Completely at Random (MCAR), Missing at Random (MAR), or Missing Not at Random (MNAR)?</a:t>
            </a:r>
          </a:p>
          <a:p>
            <a:pPr algn="just" fontAlgn="base"/>
            <a:r>
              <a:rPr lang="en-GB" sz="3200" b="1" dirty="0"/>
              <a:t>Evaluating the impact of missing data:</a:t>
            </a:r>
            <a:r>
              <a:rPr lang="en-GB" sz="3200" dirty="0"/>
              <a:t> Is the missingness causing bias or affecting the analysis?</a:t>
            </a:r>
          </a:p>
          <a:p>
            <a:pPr algn="just" fontAlgn="base"/>
            <a:r>
              <a:rPr lang="en-GB" sz="3200" b="1" dirty="0"/>
              <a:t>Choosing appropriate handling strategies:</a:t>
            </a:r>
            <a:r>
              <a:rPr lang="en-GB" sz="3200" dirty="0"/>
              <a:t> Different techniques are suitable for different types of missing data.</a:t>
            </a:r>
            <a:endParaRPr lang="en-IN" sz="2000" dirty="0"/>
          </a:p>
        </p:txBody>
      </p:sp>
    </p:spTree>
    <p:extLst>
      <p:ext uri="{BB962C8B-B14F-4D97-AF65-F5344CB8AC3E}">
        <p14:creationId xmlns:p14="http://schemas.microsoft.com/office/powerpoint/2010/main" val="129555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5EF6-92E1-4F1D-B3BB-3D2202A7A855}"/>
              </a:ext>
            </a:extLst>
          </p:cNvPr>
          <p:cNvSpPr>
            <a:spLocks noGrp="1"/>
          </p:cNvSpPr>
          <p:nvPr>
            <p:ph type="title"/>
          </p:nvPr>
        </p:nvSpPr>
        <p:spPr>
          <a:xfrm>
            <a:off x="489857" y="195943"/>
            <a:ext cx="10863943" cy="1045029"/>
          </a:xfrm>
        </p:spPr>
        <p:txBody>
          <a:bodyPr/>
          <a:lstStyle/>
          <a:p>
            <a:r>
              <a:rPr lang="en-IN" b="1" dirty="0"/>
              <a:t>Types of Missing Values</a:t>
            </a:r>
            <a:endParaRPr lang="en-IN" dirty="0"/>
          </a:p>
        </p:txBody>
      </p:sp>
      <p:sp>
        <p:nvSpPr>
          <p:cNvPr id="3" name="Content Placeholder 2">
            <a:extLst>
              <a:ext uri="{FF2B5EF4-FFF2-40B4-BE49-F238E27FC236}">
                <a16:creationId xmlns:a16="http://schemas.microsoft.com/office/drawing/2014/main" id="{51A81FB2-E0A2-455A-ACAA-DF93BCC3F2F9}"/>
              </a:ext>
            </a:extLst>
          </p:cNvPr>
          <p:cNvSpPr>
            <a:spLocks noGrp="1"/>
          </p:cNvSpPr>
          <p:nvPr>
            <p:ph idx="1"/>
          </p:nvPr>
        </p:nvSpPr>
        <p:spPr>
          <a:xfrm>
            <a:off x="609599" y="1153886"/>
            <a:ext cx="11310257" cy="5508171"/>
          </a:xfrm>
        </p:spPr>
        <p:txBody>
          <a:bodyPr>
            <a:normAutofit/>
          </a:bodyPr>
          <a:lstStyle/>
          <a:p>
            <a:pPr algn="just" fontAlgn="base"/>
            <a:r>
              <a:rPr lang="en-GB" dirty="0"/>
              <a:t>There are three main types of missing values:</a:t>
            </a:r>
          </a:p>
          <a:p>
            <a:pPr marL="0" indent="0" algn="just" fontAlgn="base">
              <a:buNone/>
            </a:pPr>
            <a:endParaRPr lang="en-GB" b="1" dirty="0"/>
          </a:p>
          <a:p>
            <a:pPr marL="0" indent="0" algn="just" fontAlgn="base">
              <a:buNone/>
            </a:pPr>
            <a:r>
              <a:rPr lang="en-GB" b="1" dirty="0"/>
              <a:t>Missing Completely at Random (MCAR): </a:t>
            </a:r>
          </a:p>
          <a:p>
            <a:pPr algn="just" fontAlgn="base"/>
            <a:r>
              <a:rPr lang="en-GB" dirty="0"/>
              <a:t>MCAR is a specific type of missing data in which the probability of a data point being missing is entirely random and independent of any other variable in the dataset. In simpler terms, whether a value is missing or not has nothing to do with the values of other variables or the characteristics of the data point itself.</a:t>
            </a:r>
          </a:p>
          <a:p>
            <a:pPr marL="0" indent="0" algn="just">
              <a:buNone/>
            </a:pPr>
            <a:r>
              <a:rPr lang="en-GB" b="1" dirty="0"/>
              <a:t>Example:</a:t>
            </a:r>
            <a:r>
              <a:rPr lang="en-GB" dirty="0"/>
              <a:t> In a survey about library books, some overdue book values in the dataset are missing due to human error in recording.</a:t>
            </a:r>
            <a:endParaRPr lang="en-IN" dirty="0"/>
          </a:p>
        </p:txBody>
      </p:sp>
    </p:spTree>
    <p:extLst>
      <p:ext uri="{BB962C8B-B14F-4D97-AF65-F5344CB8AC3E}">
        <p14:creationId xmlns:p14="http://schemas.microsoft.com/office/powerpoint/2010/main" val="2431331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99D4-110C-4C6C-9EC2-2AB8967234C8}"/>
              </a:ext>
            </a:extLst>
          </p:cNvPr>
          <p:cNvSpPr>
            <a:spLocks noGrp="1"/>
          </p:cNvSpPr>
          <p:nvPr>
            <p:ph type="title"/>
          </p:nvPr>
        </p:nvSpPr>
        <p:spPr>
          <a:xfrm>
            <a:off x="544286" y="365125"/>
            <a:ext cx="10809514" cy="1325563"/>
          </a:xfrm>
        </p:spPr>
        <p:txBody>
          <a:bodyPr/>
          <a:lstStyle/>
          <a:p>
            <a:r>
              <a:rPr lang="en-GB" b="1" dirty="0"/>
              <a:t>Missing at Random (MAR):</a:t>
            </a:r>
            <a:endParaRPr lang="en-IN" dirty="0"/>
          </a:p>
        </p:txBody>
      </p:sp>
      <p:sp>
        <p:nvSpPr>
          <p:cNvPr id="3" name="Content Placeholder 2">
            <a:extLst>
              <a:ext uri="{FF2B5EF4-FFF2-40B4-BE49-F238E27FC236}">
                <a16:creationId xmlns:a16="http://schemas.microsoft.com/office/drawing/2014/main" id="{7E26855B-83B7-44EC-B2C9-793F9D395D31}"/>
              </a:ext>
            </a:extLst>
          </p:cNvPr>
          <p:cNvSpPr>
            <a:spLocks noGrp="1"/>
          </p:cNvSpPr>
          <p:nvPr>
            <p:ph idx="1"/>
          </p:nvPr>
        </p:nvSpPr>
        <p:spPr>
          <a:xfrm>
            <a:off x="544286" y="1825625"/>
            <a:ext cx="11332028" cy="4351338"/>
          </a:xfrm>
        </p:spPr>
        <p:txBody>
          <a:bodyPr/>
          <a:lstStyle/>
          <a:p>
            <a:pPr algn="just" fontAlgn="base"/>
            <a:r>
              <a:rPr lang="en-GB" b="1" dirty="0"/>
              <a:t> </a:t>
            </a:r>
            <a:r>
              <a:rPr lang="en-GB" dirty="0"/>
              <a:t>MAR is a type of missing data where the probability of a data point missing depends on the values of other variables in the dataset, but not on the missing variable itself. This means that the missingness mechanism is not entirely random, but it can be predicted based on the available information.</a:t>
            </a:r>
          </a:p>
          <a:p>
            <a:pPr marL="0" indent="0" algn="just" fontAlgn="base">
              <a:buNone/>
            </a:pPr>
            <a:r>
              <a:rPr lang="en-GB" b="1" dirty="0"/>
              <a:t>Example:</a:t>
            </a:r>
            <a:r>
              <a:rPr lang="en-GB" dirty="0"/>
              <a:t> In a survey, ‘Age’ values might be missing for those who did not disclose their ‘Gender’. Here, the missingness of ‘Age’ depends on ‘Gender’, but the missing ‘Age’ values are random among those who did not disclose their ‘Gender’.</a:t>
            </a:r>
          </a:p>
          <a:p>
            <a:endParaRPr lang="en-IN" dirty="0"/>
          </a:p>
        </p:txBody>
      </p:sp>
    </p:spTree>
    <p:extLst>
      <p:ext uri="{BB962C8B-B14F-4D97-AF65-F5344CB8AC3E}">
        <p14:creationId xmlns:p14="http://schemas.microsoft.com/office/powerpoint/2010/main" val="319634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1316</Words>
  <Application>Microsoft Office PowerPoint</Application>
  <PresentationFormat>Widescreen</PresentationFormat>
  <Paragraphs>199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 Unicode MS</vt:lpstr>
      <vt:lpstr>Arial</vt:lpstr>
      <vt:lpstr>Calibri</vt:lpstr>
      <vt:lpstr>Calibri Light</vt:lpstr>
      <vt:lpstr>Inter</vt:lpstr>
      <vt:lpstr>Nunito</vt:lpstr>
      <vt:lpstr>Office Theme</vt:lpstr>
      <vt:lpstr>Missing Data</vt:lpstr>
      <vt:lpstr>Introduction</vt:lpstr>
      <vt:lpstr>What is a Missing Value?</vt:lpstr>
      <vt:lpstr>How is a Missing Value Represented in a Dataset?</vt:lpstr>
      <vt:lpstr>Continued…</vt:lpstr>
      <vt:lpstr>Why is Data Missing From the Dataset?</vt:lpstr>
      <vt:lpstr>Why Is Data Missing From the Dataset?</vt:lpstr>
      <vt:lpstr>Types of Missing Values</vt:lpstr>
      <vt:lpstr>Missing at Random (MAR):</vt:lpstr>
      <vt:lpstr>Missing Not at Random (MNAR): </vt:lpstr>
      <vt:lpstr>Methods for Identifying Missing Data</vt:lpstr>
      <vt:lpstr>PowerPoint Presentation</vt:lpstr>
      <vt:lpstr>Effective Strategies for Handling Missing Values in Data Analysis</vt:lpstr>
      <vt:lpstr>Removing Rows with Missing Values</vt:lpstr>
      <vt:lpstr>Imputation Methods</vt:lpstr>
      <vt:lpstr>1- Mean, Median, and Mode Imputation:</vt:lpstr>
      <vt:lpstr>PowerPoint Presentation</vt:lpstr>
      <vt:lpstr>PowerPoint Presentation</vt:lpstr>
      <vt:lpstr>2. Forward and Backward Fill</vt:lpstr>
      <vt:lpstr>PowerPoint Presentation</vt:lpstr>
      <vt:lpstr>PowerPoint Presentation</vt:lpstr>
      <vt:lpstr>3. Interpolation Techniques</vt:lpstr>
      <vt:lpstr>PowerPoint Presentation</vt:lpstr>
      <vt:lpstr>PowerPoint Presentation</vt:lpstr>
      <vt:lpstr>Impact of Handling Missing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Data</dc:title>
  <dc:creator>ISHWARI SINGH RAJPUT</dc:creator>
  <cp:lastModifiedBy>ISHWARI SINGH RAJPUT</cp:lastModifiedBy>
  <cp:revision>18</cp:revision>
  <dcterms:created xsi:type="dcterms:W3CDTF">2024-08-30T05:03:54Z</dcterms:created>
  <dcterms:modified xsi:type="dcterms:W3CDTF">2024-09-02T07:26:01Z</dcterms:modified>
</cp:coreProperties>
</file>