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5719" y="48894"/>
            <a:ext cx="348056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74" y="2179573"/>
            <a:ext cx="1127823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597023"/>
            <a:ext cx="33248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5" dirty="0"/>
              <a:t>Statistics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128" y="48894"/>
            <a:ext cx="3093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655" y="720851"/>
            <a:ext cx="10944225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Frequency</a:t>
            </a:r>
            <a:r>
              <a:rPr sz="18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Listing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observed frequencies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outcomes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an experiment that actually occurred when</a:t>
            </a:r>
            <a:r>
              <a:rPr sz="1800" spc="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experiment was done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068" y="4242815"/>
            <a:ext cx="3929379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Discrete Probability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0276" y="4242815"/>
            <a:ext cx="427672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Continuous Probability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940" y="3637788"/>
            <a:ext cx="285623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Probability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7703" y="3815969"/>
            <a:ext cx="747395" cy="209550"/>
          </a:xfrm>
          <a:custGeom>
            <a:avLst/>
            <a:gdLst/>
            <a:ahLst/>
            <a:cxnLst/>
            <a:rect l="l" t="t" r="r" b="b"/>
            <a:pathLst>
              <a:path w="747395" h="209550">
                <a:moveTo>
                  <a:pt x="64770" y="135635"/>
                </a:moveTo>
                <a:lnTo>
                  <a:pt x="0" y="190880"/>
                </a:lnTo>
                <a:lnTo>
                  <a:pt x="83185" y="209549"/>
                </a:lnTo>
                <a:lnTo>
                  <a:pt x="76255" y="181736"/>
                </a:lnTo>
                <a:lnTo>
                  <a:pt x="63119" y="181736"/>
                </a:lnTo>
                <a:lnTo>
                  <a:pt x="60071" y="169417"/>
                </a:lnTo>
                <a:lnTo>
                  <a:pt x="72424" y="166358"/>
                </a:lnTo>
                <a:lnTo>
                  <a:pt x="64770" y="135635"/>
                </a:lnTo>
                <a:close/>
              </a:path>
              <a:path w="747395" h="209550">
                <a:moveTo>
                  <a:pt x="72424" y="166358"/>
                </a:moveTo>
                <a:lnTo>
                  <a:pt x="60071" y="169417"/>
                </a:lnTo>
                <a:lnTo>
                  <a:pt x="63119" y="181736"/>
                </a:lnTo>
                <a:lnTo>
                  <a:pt x="75492" y="178674"/>
                </a:lnTo>
                <a:lnTo>
                  <a:pt x="72424" y="166358"/>
                </a:lnTo>
                <a:close/>
              </a:path>
              <a:path w="747395" h="209550">
                <a:moveTo>
                  <a:pt x="75492" y="178674"/>
                </a:moveTo>
                <a:lnTo>
                  <a:pt x="63119" y="181736"/>
                </a:lnTo>
                <a:lnTo>
                  <a:pt x="76255" y="181736"/>
                </a:lnTo>
                <a:lnTo>
                  <a:pt x="75492" y="178674"/>
                </a:lnTo>
                <a:close/>
              </a:path>
              <a:path w="747395" h="209550">
                <a:moveTo>
                  <a:pt x="744093" y="0"/>
                </a:moveTo>
                <a:lnTo>
                  <a:pt x="72424" y="166358"/>
                </a:lnTo>
                <a:lnTo>
                  <a:pt x="75492" y="178674"/>
                </a:lnTo>
                <a:lnTo>
                  <a:pt x="747141" y="12445"/>
                </a:lnTo>
                <a:lnTo>
                  <a:pt x="7440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5939" y="3816350"/>
            <a:ext cx="661670" cy="288925"/>
          </a:xfrm>
          <a:custGeom>
            <a:avLst/>
            <a:gdLst/>
            <a:ahLst/>
            <a:cxnLst/>
            <a:rect l="l" t="t" r="r" b="b"/>
            <a:pathLst>
              <a:path w="661670" h="288925">
                <a:moveTo>
                  <a:pt x="588538" y="259129"/>
                </a:moveTo>
                <a:lnTo>
                  <a:pt x="576199" y="288417"/>
                </a:lnTo>
                <a:lnTo>
                  <a:pt x="661288" y="282829"/>
                </a:lnTo>
                <a:lnTo>
                  <a:pt x="645151" y="264032"/>
                </a:lnTo>
                <a:lnTo>
                  <a:pt x="600201" y="264032"/>
                </a:lnTo>
                <a:lnTo>
                  <a:pt x="588538" y="259129"/>
                </a:lnTo>
                <a:close/>
              </a:path>
              <a:path w="661670" h="288925">
                <a:moveTo>
                  <a:pt x="593466" y="247435"/>
                </a:moveTo>
                <a:lnTo>
                  <a:pt x="588538" y="259129"/>
                </a:lnTo>
                <a:lnTo>
                  <a:pt x="600201" y="264032"/>
                </a:lnTo>
                <a:lnTo>
                  <a:pt x="605154" y="252349"/>
                </a:lnTo>
                <a:lnTo>
                  <a:pt x="593466" y="247435"/>
                </a:lnTo>
                <a:close/>
              </a:path>
              <a:path w="661670" h="288925">
                <a:moveTo>
                  <a:pt x="605789" y="218186"/>
                </a:moveTo>
                <a:lnTo>
                  <a:pt x="593466" y="247435"/>
                </a:lnTo>
                <a:lnTo>
                  <a:pt x="605154" y="252349"/>
                </a:lnTo>
                <a:lnTo>
                  <a:pt x="600201" y="264032"/>
                </a:lnTo>
                <a:lnTo>
                  <a:pt x="645151" y="264032"/>
                </a:lnTo>
                <a:lnTo>
                  <a:pt x="605789" y="218186"/>
                </a:lnTo>
                <a:close/>
              </a:path>
              <a:path w="661670" h="288925">
                <a:moveTo>
                  <a:pt x="4825" y="0"/>
                </a:moveTo>
                <a:lnTo>
                  <a:pt x="0" y="11683"/>
                </a:lnTo>
                <a:lnTo>
                  <a:pt x="588538" y="259129"/>
                </a:lnTo>
                <a:lnTo>
                  <a:pt x="593466" y="247435"/>
                </a:lnTo>
                <a:lnTo>
                  <a:pt x="482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068" y="5629655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Binomial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68" y="6275832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Poisson</a:t>
            </a: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068" y="4981955"/>
            <a:ext cx="3929379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Uniform probability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2940" y="4420870"/>
            <a:ext cx="234950" cy="2077720"/>
          </a:xfrm>
          <a:custGeom>
            <a:avLst/>
            <a:gdLst/>
            <a:ahLst/>
            <a:cxnLst/>
            <a:rect l="l" t="t" r="r" b="b"/>
            <a:pathLst>
              <a:path w="234950" h="2077720">
                <a:moveTo>
                  <a:pt x="234950" y="0"/>
                </a:moveTo>
                <a:lnTo>
                  <a:pt x="0" y="0"/>
                </a:lnTo>
                <a:lnTo>
                  <a:pt x="0" y="12700"/>
                </a:lnTo>
                <a:lnTo>
                  <a:pt x="222250" y="12700"/>
                </a:lnTo>
                <a:lnTo>
                  <a:pt x="222250" y="738886"/>
                </a:lnTo>
                <a:lnTo>
                  <a:pt x="88900" y="738886"/>
                </a:lnTo>
                <a:lnTo>
                  <a:pt x="88900" y="707136"/>
                </a:lnTo>
                <a:lnTo>
                  <a:pt x="12700" y="745236"/>
                </a:lnTo>
                <a:lnTo>
                  <a:pt x="88900" y="783336"/>
                </a:lnTo>
                <a:lnTo>
                  <a:pt x="88900" y="751586"/>
                </a:lnTo>
                <a:lnTo>
                  <a:pt x="222250" y="751586"/>
                </a:lnTo>
                <a:lnTo>
                  <a:pt x="222250" y="1385874"/>
                </a:lnTo>
                <a:lnTo>
                  <a:pt x="88900" y="1385874"/>
                </a:lnTo>
                <a:lnTo>
                  <a:pt x="88900" y="1354124"/>
                </a:lnTo>
                <a:lnTo>
                  <a:pt x="12700" y="1392224"/>
                </a:lnTo>
                <a:lnTo>
                  <a:pt x="88900" y="1430324"/>
                </a:lnTo>
                <a:lnTo>
                  <a:pt x="88900" y="1398574"/>
                </a:lnTo>
                <a:lnTo>
                  <a:pt x="222250" y="1398574"/>
                </a:lnTo>
                <a:lnTo>
                  <a:pt x="222250" y="2032901"/>
                </a:lnTo>
                <a:lnTo>
                  <a:pt x="88900" y="2032901"/>
                </a:lnTo>
                <a:lnTo>
                  <a:pt x="88900" y="2001151"/>
                </a:lnTo>
                <a:lnTo>
                  <a:pt x="12700" y="2039251"/>
                </a:lnTo>
                <a:lnTo>
                  <a:pt x="88900" y="2077351"/>
                </a:lnTo>
                <a:lnTo>
                  <a:pt x="88900" y="2045601"/>
                </a:lnTo>
                <a:lnTo>
                  <a:pt x="234950" y="2045601"/>
                </a:lnTo>
                <a:lnTo>
                  <a:pt x="234950" y="6350"/>
                </a:lnTo>
                <a:lnTo>
                  <a:pt x="2349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9704" y="2286000"/>
            <a:ext cx="1094105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Probability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distribution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Listing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the probabilities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all the possible outcomes that could result if the experiment </a:t>
            </a:r>
            <a:r>
              <a:rPr sz="1800" spc="-10" dirty="0">
                <a:latin typeface="Tahoma"/>
                <a:cs typeface="Tahoma"/>
              </a:rPr>
              <a:t>were</a:t>
            </a:r>
            <a:r>
              <a:rPr sz="1800" spc="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done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207" y="31496"/>
            <a:ext cx="2181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50" dirty="0"/>
              <a:t> </a:t>
            </a:r>
            <a:r>
              <a:rPr spc="-1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604" y="774191"/>
            <a:ext cx="10311765" cy="1630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77825" marR="423545" indent="-2870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discover patterns </a:t>
            </a:r>
            <a:r>
              <a:rPr sz="2000" dirty="0">
                <a:latin typeface="Tahoma"/>
                <a:cs typeface="Tahoma"/>
              </a:rPr>
              <a:t>in a dataset </a:t>
            </a:r>
            <a:r>
              <a:rPr sz="2000" spc="-5" dirty="0">
                <a:latin typeface="Tahoma"/>
                <a:cs typeface="Tahoma"/>
              </a:rPr>
              <a:t>involving </a:t>
            </a:r>
            <a:r>
              <a:rPr sz="2000" dirty="0">
                <a:latin typeface="Tahoma"/>
                <a:cs typeface="Tahoma"/>
              </a:rPr>
              <a:t>statistics, database </a:t>
            </a:r>
            <a:r>
              <a:rPr sz="2000" spc="-5" dirty="0">
                <a:latin typeface="Tahoma"/>
                <a:cs typeface="Tahoma"/>
              </a:rPr>
              <a:t>concepts </a:t>
            </a:r>
            <a:r>
              <a:rPr sz="2000" dirty="0">
                <a:latin typeface="Tahoma"/>
                <a:cs typeface="Tahoma"/>
              </a:rPr>
              <a:t>and machine  learning</a:t>
            </a:r>
            <a:endParaRPr sz="200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Tahoma"/>
                <a:cs typeface="Tahoma"/>
              </a:rPr>
              <a:t>Extract this information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transform </a:t>
            </a:r>
            <a:r>
              <a:rPr sz="2000" dirty="0">
                <a:latin typeface="Tahoma"/>
                <a:cs typeface="Tahoma"/>
              </a:rPr>
              <a:t>them </a:t>
            </a:r>
            <a:r>
              <a:rPr sz="2000" spc="-5" dirty="0">
                <a:latin typeface="Tahoma"/>
                <a:cs typeface="Tahoma"/>
              </a:rPr>
              <a:t>into useful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interpretations</a:t>
            </a:r>
            <a:endParaRPr sz="2000">
              <a:latin typeface="Tahoma"/>
              <a:cs typeface="Tahoma"/>
            </a:endParaRPr>
          </a:p>
          <a:p>
            <a:pPr marL="377825" marR="623570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Tahoma"/>
                <a:cs typeface="Tahoma"/>
              </a:rPr>
              <a:t>Data Mining </a:t>
            </a:r>
            <a:r>
              <a:rPr sz="2000" dirty="0">
                <a:latin typeface="Tahoma"/>
                <a:cs typeface="Tahoma"/>
              </a:rPr>
              <a:t>is an </a:t>
            </a:r>
            <a:r>
              <a:rPr sz="2000" spc="-5" dirty="0">
                <a:latin typeface="Tahoma"/>
                <a:cs typeface="Tahoma"/>
              </a:rPr>
              <a:t>essential </a:t>
            </a:r>
            <a:r>
              <a:rPr sz="2000" dirty="0">
                <a:latin typeface="Tahoma"/>
                <a:cs typeface="Tahoma"/>
              </a:rPr>
              <a:t>part of a process </a:t>
            </a:r>
            <a:r>
              <a:rPr sz="2000" spc="-5" dirty="0">
                <a:latin typeface="Tahoma"/>
                <a:cs typeface="Tahoma"/>
              </a:rPr>
              <a:t>commonly known </a:t>
            </a:r>
            <a:r>
              <a:rPr sz="2000" dirty="0">
                <a:latin typeface="Tahoma"/>
                <a:cs typeface="Tahoma"/>
              </a:rPr>
              <a:t>as KDD (Knowledge  </a:t>
            </a:r>
            <a:r>
              <a:rPr sz="2000" spc="-5" dirty="0">
                <a:latin typeface="Tahoma"/>
                <a:cs typeface="Tahoma"/>
              </a:rPr>
              <a:t>discovery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databases)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604" y="2881883"/>
            <a:ext cx="10311765" cy="2247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Tahoma"/>
                <a:cs typeface="Tahoma"/>
              </a:rPr>
              <a:t>Some typical </a:t>
            </a:r>
            <a:r>
              <a:rPr sz="2000" b="1" dirty="0">
                <a:latin typeface="Tahoma"/>
                <a:cs typeface="Tahoma"/>
              </a:rPr>
              <a:t>tasks in </a:t>
            </a:r>
            <a:r>
              <a:rPr sz="2000" b="1" spc="-5" dirty="0">
                <a:latin typeface="Tahoma"/>
                <a:cs typeface="Tahoma"/>
              </a:rPr>
              <a:t>Data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mining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Anomaly detection in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Association </a:t>
            </a:r>
            <a:r>
              <a:rPr sz="2000" spc="-5" dirty="0">
                <a:latin typeface="Tahoma"/>
                <a:cs typeface="Tahoma"/>
              </a:rPr>
              <a:t>rule </a:t>
            </a:r>
            <a:r>
              <a:rPr sz="2000" dirty="0">
                <a:latin typeface="Tahoma"/>
                <a:cs typeface="Tahoma"/>
              </a:rPr>
              <a:t>analysis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(Apriori)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005840" algn="l"/>
                <a:tab pos="1006475" algn="l"/>
              </a:tabLst>
            </a:pPr>
            <a:r>
              <a:rPr sz="2000" spc="-5" dirty="0">
                <a:latin typeface="Tahoma"/>
                <a:cs typeface="Tahoma"/>
              </a:rPr>
              <a:t>Clustering (Unsupervised </a:t>
            </a:r>
            <a:r>
              <a:rPr sz="2000" dirty="0">
                <a:latin typeface="Tahoma"/>
                <a:cs typeface="Tahoma"/>
              </a:rPr>
              <a:t>machine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learning)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spc="-5" dirty="0">
                <a:latin typeface="Tahoma"/>
                <a:cs typeface="Tahoma"/>
              </a:rPr>
              <a:t>Classification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Regression (Supervised </a:t>
            </a:r>
            <a:r>
              <a:rPr sz="2000" dirty="0">
                <a:latin typeface="Tahoma"/>
                <a:cs typeface="Tahoma"/>
              </a:rPr>
              <a:t>machine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learning)</a:t>
            </a:r>
            <a:endParaRPr sz="2000">
              <a:latin typeface="Tahoma"/>
              <a:cs typeface="Tahoma"/>
            </a:endParaRPr>
          </a:p>
          <a:p>
            <a:pPr marL="1005840" indent="-457834">
              <a:lnSpc>
                <a:spcPct val="100000"/>
              </a:lnSpc>
              <a:buAutoNum type="arabicParenR"/>
              <a:tabLst>
                <a:tab pos="1005840" algn="l"/>
                <a:tab pos="1006475" algn="l"/>
              </a:tabLst>
            </a:pPr>
            <a:r>
              <a:rPr sz="2000" dirty="0">
                <a:latin typeface="Tahoma"/>
                <a:cs typeface="Tahoma"/>
              </a:rPr>
              <a:t>Visualization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088" y="22352"/>
            <a:ext cx="3865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Population </a:t>
            </a:r>
            <a:r>
              <a:rPr spc="-5" dirty="0"/>
              <a:t>vs</a:t>
            </a:r>
            <a:r>
              <a:rPr spc="-20" dirty="0"/>
              <a:t> </a:t>
            </a:r>
            <a:r>
              <a:rPr spc="-10" dirty="0"/>
              <a:t>Sample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9032" y="1319783"/>
            <a:ext cx="170815" cy="170815"/>
            <a:chOff x="1399032" y="1319783"/>
            <a:chExt cx="170815" cy="170815"/>
          </a:xfrm>
        </p:grpSpPr>
        <p:sp>
          <p:nvSpPr>
            <p:cNvPr id="4" name="object 4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5128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90116" y="1319783"/>
            <a:ext cx="170815" cy="170815"/>
            <a:chOff x="1690116" y="1319783"/>
            <a:chExt cx="170815" cy="170815"/>
          </a:xfrm>
        </p:grpSpPr>
        <p:sp>
          <p:nvSpPr>
            <p:cNvPr id="9" name="object 9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12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17776" y="1319783"/>
            <a:ext cx="172720" cy="170815"/>
            <a:chOff x="2017776" y="1319783"/>
            <a:chExt cx="172720" cy="170815"/>
          </a:xfrm>
        </p:grpSpPr>
        <p:sp>
          <p:nvSpPr>
            <p:cNvPr id="14" name="object 14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872" y="1325879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10383" y="1319783"/>
            <a:ext cx="170815" cy="170815"/>
            <a:chOff x="2310383" y="1319783"/>
            <a:chExt cx="170815" cy="170815"/>
          </a:xfrm>
        </p:grpSpPr>
        <p:sp>
          <p:nvSpPr>
            <p:cNvPr id="19" name="object 19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6479" y="1325879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627376" y="1319783"/>
            <a:ext cx="172211" cy="17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9983" y="1319783"/>
            <a:ext cx="170687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7644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8728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0771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81855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9515" y="1319783"/>
            <a:ext cx="170688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0600" y="1319783"/>
            <a:ext cx="172212" cy="17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405127" y="1758695"/>
            <a:ext cx="170815" cy="172720"/>
            <a:chOff x="1405127" y="1758695"/>
            <a:chExt cx="170815" cy="172720"/>
          </a:xfrm>
        </p:grpSpPr>
        <p:sp>
          <p:nvSpPr>
            <p:cNvPr id="32" name="object 32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1223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696211" y="1758695"/>
            <a:ext cx="172720" cy="172720"/>
            <a:chOff x="1696211" y="1758695"/>
            <a:chExt cx="172720" cy="172720"/>
          </a:xfrm>
        </p:grpSpPr>
        <p:sp>
          <p:nvSpPr>
            <p:cNvPr id="37" name="object 37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02307" y="1764791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025395" y="1758695"/>
            <a:ext cx="170815" cy="172720"/>
            <a:chOff x="2025395" y="1758695"/>
            <a:chExt cx="170815" cy="172720"/>
          </a:xfrm>
        </p:grpSpPr>
        <p:sp>
          <p:nvSpPr>
            <p:cNvPr id="42" name="object 42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31491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316479" y="1758695"/>
            <a:ext cx="170815" cy="172720"/>
            <a:chOff x="2316479" y="1758695"/>
            <a:chExt cx="170815" cy="172720"/>
          </a:xfrm>
        </p:grpSpPr>
        <p:sp>
          <p:nvSpPr>
            <p:cNvPr id="47" name="object 47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22575" y="1764791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634995" y="1758695"/>
            <a:ext cx="170687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26079" y="1758695"/>
            <a:ext cx="170687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3740" y="1758695"/>
            <a:ext cx="17068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4823" y="1758695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6867" y="1758695"/>
            <a:ext cx="17068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7952" y="1758695"/>
            <a:ext cx="172212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5611" y="1758695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8220" y="1758695"/>
            <a:ext cx="170688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1399032" y="2188464"/>
            <a:ext cx="170815" cy="172720"/>
            <a:chOff x="1399032" y="2188464"/>
            <a:chExt cx="170815" cy="172720"/>
          </a:xfrm>
        </p:grpSpPr>
        <p:sp>
          <p:nvSpPr>
            <p:cNvPr id="60" name="object 60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5128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690116" y="2188464"/>
            <a:ext cx="170815" cy="172720"/>
            <a:chOff x="1690116" y="2188464"/>
            <a:chExt cx="170815" cy="172720"/>
          </a:xfrm>
        </p:grpSpPr>
        <p:sp>
          <p:nvSpPr>
            <p:cNvPr id="65" name="object 65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6212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017776" y="2188464"/>
            <a:ext cx="172720" cy="172720"/>
            <a:chOff x="2017776" y="2188464"/>
            <a:chExt cx="172720" cy="172720"/>
          </a:xfrm>
        </p:grpSpPr>
        <p:sp>
          <p:nvSpPr>
            <p:cNvPr id="70" name="object 70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23872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310383" y="2188464"/>
            <a:ext cx="170815" cy="172720"/>
            <a:chOff x="2310383" y="2188464"/>
            <a:chExt cx="170815" cy="172720"/>
          </a:xfrm>
        </p:grpSpPr>
        <p:sp>
          <p:nvSpPr>
            <p:cNvPr id="75" name="object 75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16479" y="219456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2627376" y="2188464"/>
            <a:ext cx="172211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9983" y="2188464"/>
            <a:ext cx="170687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47644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38728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90771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81855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09515" y="2188464"/>
            <a:ext cx="170688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00600" y="2188464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1399032" y="2596895"/>
            <a:ext cx="170815" cy="170815"/>
            <a:chOff x="1399032" y="2596895"/>
            <a:chExt cx="170815" cy="170815"/>
          </a:xfrm>
        </p:grpSpPr>
        <p:sp>
          <p:nvSpPr>
            <p:cNvPr id="88" name="object 88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05128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1690116" y="2596895"/>
            <a:ext cx="170815" cy="170815"/>
            <a:chOff x="1690116" y="2596895"/>
            <a:chExt cx="170815" cy="170815"/>
          </a:xfrm>
        </p:grpSpPr>
        <p:sp>
          <p:nvSpPr>
            <p:cNvPr id="93" name="object 93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96212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2017776" y="2596895"/>
            <a:ext cx="172720" cy="170815"/>
            <a:chOff x="2017776" y="2596895"/>
            <a:chExt cx="172720" cy="170815"/>
          </a:xfrm>
        </p:grpSpPr>
        <p:sp>
          <p:nvSpPr>
            <p:cNvPr id="98" name="object 98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23872" y="2602991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2310383" y="2596895"/>
            <a:ext cx="170815" cy="170815"/>
            <a:chOff x="2310383" y="2596895"/>
            <a:chExt cx="170815" cy="170815"/>
          </a:xfrm>
        </p:grpSpPr>
        <p:sp>
          <p:nvSpPr>
            <p:cNvPr id="103" name="object 103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316479" y="2602991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2627376" y="2596895"/>
            <a:ext cx="172211" cy="170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19983" y="2596895"/>
            <a:ext cx="170687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47644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38728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0771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1855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09515" y="2596895"/>
            <a:ext cx="170688" cy="170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00600" y="2596895"/>
            <a:ext cx="172212" cy="170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1405127" y="3037332"/>
            <a:ext cx="170815" cy="170815"/>
            <a:chOff x="1405127" y="3037332"/>
            <a:chExt cx="170815" cy="170815"/>
          </a:xfrm>
        </p:grpSpPr>
        <p:sp>
          <p:nvSpPr>
            <p:cNvPr id="116" name="object 116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11223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1696211" y="3037332"/>
            <a:ext cx="172720" cy="170815"/>
            <a:chOff x="1696211" y="3037332"/>
            <a:chExt cx="172720" cy="170815"/>
          </a:xfrm>
        </p:grpSpPr>
        <p:sp>
          <p:nvSpPr>
            <p:cNvPr id="121" name="object 121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02307" y="3043428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2025395" y="3037332"/>
            <a:ext cx="170815" cy="170815"/>
            <a:chOff x="2025395" y="3037332"/>
            <a:chExt cx="170815" cy="170815"/>
          </a:xfrm>
        </p:grpSpPr>
        <p:sp>
          <p:nvSpPr>
            <p:cNvPr id="126" name="object 126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31491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2316479" y="3037332"/>
            <a:ext cx="170815" cy="170815"/>
            <a:chOff x="2316479" y="3037332"/>
            <a:chExt cx="170815" cy="170815"/>
          </a:xfrm>
        </p:grpSpPr>
        <p:sp>
          <p:nvSpPr>
            <p:cNvPr id="131" name="object 131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6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22575" y="3043428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6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/>
          <p:nvPr/>
        </p:nvSpPr>
        <p:spPr>
          <a:xfrm>
            <a:off x="2634995" y="3037332"/>
            <a:ext cx="170687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26079" y="3037332"/>
            <a:ext cx="170687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53740" y="3037332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4823" y="3037332"/>
            <a:ext cx="172212" cy="170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96867" y="3037332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87952" y="3037332"/>
            <a:ext cx="172212" cy="1706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15611" y="3037332"/>
            <a:ext cx="172212" cy="170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08220" y="3037332"/>
            <a:ext cx="170688" cy="1706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3" name="object 143"/>
          <p:cNvGrpSpPr/>
          <p:nvPr/>
        </p:nvGrpSpPr>
        <p:grpSpPr>
          <a:xfrm>
            <a:off x="1399032" y="3467100"/>
            <a:ext cx="170815" cy="170815"/>
            <a:chOff x="1399032" y="3467100"/>
            <a:chExt cx="170815" cy="170815"/>
          </a:xfrm>
        </p:grpSpPr>
        <p:sp>
          <p:nvSpPr>
            <p:cNvPr id="144" name="object 144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405128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1690116" y="3467100"/>
            <a:ext cx="170815" cy="170815"/>
            <a:chOff x="1690116" y="3467100"/>
            <a:chExt cx="170815" cy="170815"/>
          </a:xfrm>
        </p:grpSpPr>
        <p:sp>
          <p:nvSpPr>
            <p:cNvPr id="149" name="object 149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96212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2017776" y="3467100"/>
            <a:ext cx="172720" cy="170815"/>
            <a:chOff x="2017776" y="3467100"/>
            <a:chExt cx="172720" cy="170815"/>
          </a:xfrm>
        </p:grpSpPr>
        <p:sp>
          <p:nvSpPr>
            <p:cNvPr id="154" name="object 154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3872" y="34731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2310383" y="3467100"/>
            <a:ext cx="170815" cy="170815"/>
            <a:chOff x="2310383" y="3467100"/>
            <a:chExt cx="170815" cy="170815"/>
          </a:xfrm>
        </p:grpSpPr>
        <p:sp>
          <p:nvSpPr>
            <p:cNvPr id="159" name="object 159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7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7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8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316479" y="347319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8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7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/>
          <p:nvPr/>
        </p:nvSpPr>
        <p:spPr>
          <a:xfrm>
            <a:off x="2627376" y="3467100"/>
            <a:ext cx="172211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19983" y="3467100"/>
            <a:ext cx="170687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47644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38728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90771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81855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09515" y="3467100"/>
            <a:ext cx="170688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00600" y="3467100"/>
            <a:ext cx="172212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1" name="object 171"/>
          <p:cNvGrpSpPr/>
          <p:nvPr/>
        </p:nvGrpSpPr>
        <p:grpSpPr>
          <a:xfrm>
            <a:off x="1405127" y="3854196"/>
            <a:ext cx="170815" cy="172720"/>
            <a:chOff x="1405127" y="3854196"/>
            <a:chExt cx="170815" cy="172720"/>
          </a:xfrm>
        </p:grpSpPr>
        <p:sp>
          <p:nvSpPr>
            <p:cNvPr id="172" name="object 172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11223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1696211" y="3854196"/>
            <a:ext cx="172720" cy="172720"/>
            <a:chOff x="1696211" y="3854196"/>
            <a:chExt cx="172720" cy="172720"/>
          </a:xfrm>
        </p:grpSpPr>
        <p:sp>
          <p:nvSpPr>
            <p:cNvPr id="177" name="object 177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02307" y="3860292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2025395" y="3854196"/>
            <a:ext cx="170815" cy="172720"/>
            <a:chOff x="2025395" y="3854196"/>
            <a:chExt cx="170815" cy="172720"/>
          </a:xfrm>
        </p:grpSpPr>
        <p:sp>
          <p:nvSpPr>
            <p:cNvPr id="182" name="object 182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31491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2316479" y="3854196"/>
            <a:ext cx="170815" cy="172720"/>
            <a:chOff x="2316479" y="3854196"/>
            <a:chExt cx="170815" cy="172720"/>
          </a:xfrm>
        </p:grpSpPr>
        <p:sp>
          <p:nvSpPr>
            <p:cNvPr id="187" name="object 187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322575" y="3860292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/>
          <p:nvPr/>
        </p:nvSpPr>
        <p:spPr>
          <a:xfrm>
            <a:off x="2634995" y="3854196"/>
            <a:ext cx="170687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26079" y="3854196"/>
            <a:ext cx="170687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53740" y="3854196"/>
            <a:ext cx="170688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44823" y="3854196"/>
            <a:ext cx="172212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96867" y="3854196"/>
            <a:ext cx="170688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87952" y="3854196"/>
            <a:ext cx="172212" cy="1722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515611" y="3854196"/>
            <a:ext cx="172212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08220" y="3854196"/>
            <a:ext cx="170688" cy="1722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9" name="object 199"/>
          <p:cNvGrpSpPr/>
          <p:nvPr/>
        </p:nvGrpSpPr>
        <p:grpSpPr>
          <a:xfrm>
            <a:off x="1411224" y="4294632"/>
            <a:ext cx="172720" cy="172720"/>
            <a:chOff x="1411224" y="4294632"/>
            <a:chExt cx="172720" cy="172720"/>
          </a:xfrm>
        </p:grpSpPr>
        <p:sp>
          <p:nvSpPr>
            <p:cNvPr id="200" name="object 200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417320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" name="object 204"/>
          <p:cNvGrpSpPr/>
          <p:nvPr/>
        </p:nvGrpSpPr>
        <p:grpSpPr>
          <a:xfrm>
            <a:off x="1703832" y="4294632"/>
            <a:ext cx="170815" cy="172720"/>
            <a:chOff x="1703832" y="4294632"/>
            <a:chExt cx="170815" cy="172720"/>
          </a:xfrm>
        </p:grpSpPr>
        <p:sp>
          <p:nvSpPr>
            <p:cNvPr id="205" name="object 205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70992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2031492" y="4294632"/>
            <a:ext cx="170815" cy="172720"/>
            <a:chOff x="2031492" y="4294632"/>
            <a:chExt cx="170815" cy="172720"/>
          </a:xfrm>
        </p:grpSpPr>
        <p:sp>
          <p:nvSpPr>
            <p:cNvPr id="210" name="object 210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037588" y="430072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2322576" y="4294632"/>
            <a:ext cx="172720" cy="172720"/>
            <a:chOff x="2322576" y="4294632"/>
            <a:chExt cx="172720" cy="172720"/>
          </a:xfrm>
        </p:grpSpPr>
        <p:sp>
          <p:nvSpPr>
            <p:cNvPr id="215" name="object 215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09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09" y="160020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28672" y="4300728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09" y="160020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/>
          <p:nvPr/>
        </p:nvSpPr>
        <p:spPr>
          <a:xfrm>
            <a:off x="2641092" y="4294632"/>
            <a:ext cx="170687" cy="172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932176" y="4294632"/>
            <a:ext cx="172211" cy="172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59835" y="4294632"/>
            <a:ext cx="172212" cy="1722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52444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02964" y="4294632"/>
            <a:ext cx="172212" cy="172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95571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523232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14315" y="4294632"/>
            <a:ext cx="170688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" name="object 227"/>
          <p:cNvGrpSpPr/>
          <p:nvPr/>
        </p:nvGrpSpPr>
        <p:grpSpPr>
          <a:xfrm>
            <a:off x="1405127" y="4724400"/>
            <a:ext cx="170815" cy="172720"/>
            <a:chOff x="1405127" y="4724400"/>
            <a:chExt cx="170815" cy="172720"/>
          </a:xfrm>
        </p:grpSpPr>
        <p:sp>
          <p:nvSpPr>
            <p:cNvPr id="228" name="object 228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411223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2" name="object 232"/>
          <p:cNvGrpSpPr/>
          <p:nvPr/>
        </p:nvGrpSpPr>
        <p:grpSpPr>
          <a:xfrm>
            <a:off x="1696211" y="4724400"/>
            <a:ext cx="172720" cy="172720"/>
            <a:chOff x="1696211" y="4724400"/>
            <a:chExt cx="172720" cy="172720"/>
          </a:xfrm>
        </p:grpSpPr>
        <p:sp>
          <p:nvSpPr>
            <p:cNvPr id="233" name="object 233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19" y="80009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702307" y="4730495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19" h="160020">
                  <a:moveTo>
                    <a:pt x="0" y="80009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19" y="80009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7" name="object 237"/>
          <p:cNvGrpSpPr/>
          <p:nvPr/>
        </p:nvGrpSpPr>
        <p:grpSpPr>
          <a:xfrm>
            <a:off x="2025395" y="4724400"/>
            <a:ext cx="170815" cy="172720"/>
            <a:chOff x="2025395" y="4724400"/>
            <a:chExt cx="170815" cy="172720"/>
          </a:xfrm>
        </p:grpSpPr>
        <p:sp>
          <p:nvSpPr>
            <p:cNvPr id="238" name="object 238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031491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2" name="object 242"/>
          <p:cNvGrpSpPr/>
          <p:nvPr/>
        </p:nvGrpSpPr>
        <p:grpSpPr>
          <a:xfrm>
            <a:off x="2316479" y="4724400"/>
            <a:ext cx="170815" cy="172720"/>
            <a:chOff x="2316479" y="4724400"/>
            <a:chExt cx="170815" cy="172720"/>
          </a:xfrm>
        </p:grpSpPr>
        <p:sp>
          <p:nvSpPr>
            <p:cNvPr id="243" name="object 243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09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19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09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22575" y="4730495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09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09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19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0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/>
          <p:nvPr/>
        </p:nvSpPr>
        <p:spPr>
          <a:xfrm>
            <a:off x="2634995" y="4724400"/>
            <a:ext cx="170687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26079" y="4724400"/>
            <a:ext cx="170687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253740" y="4724400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544823" y="4724400"/>
            <a:ext cx="172212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96867" y="4724400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87952" y="4724400"/>
            <a:ext cx="172212" cy="1722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515611" y="4724400"/>
            <a:ext cx="172212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08220" y="4724400"/>
            <a:ext cx="170688" cy="1722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5" name="object 255"/>
          <p:cNvGrpSpPr/>
          <p:nvPr/>
        </p:nvGrpSpPr>
        <p:grpSpPr>
          <a:xfrm>
            <a:off x="1411224" y="5113020"/>
            <a:ext cx="172720" cy="170815"/>
            <a:chOff x="1411224" y="5113020"/>
            <a:chExt cx="172720" cy="170815"/>
          </a:xfrm>
        </p:grpSpPr>
        <p:sp>
          <p:nvSpPr>
            <p:cNvPr id="256" name="object 256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417320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0" name="object 260"/>
          <p:cNvGrpSpPr/>
          <p:nvPr/>
        </p:nvGrpSpPr>
        <p:grpSpPr>
          <a:xfrm>
            <a:off x="1703832" y="5113020"/>
            <a:ext cx="170815" cy="170815"/>
            <a:chOff x="1703832" y="5113020"/>
            <a:chExt cx="170815" cy="170815"/>
          </a:xfrm>
        </p:grpSpPr>
        <p:sp>
          <p:nvSpPr>
            <p:cNvPr id="261" name="object 261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6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0992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6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5" name="object 265"/>
          <p:cNvGrpSpPr/>
          <p:nvPr/>
        </p:nvGrpSpPr>
        <p:grpSpPr>
          <a:xfrm>
            <a:off x="2031492" y="5113020"/>
            <a:ext cx="170815" cy="170815"/>
            <a:chOff x="2031492" y="5113020"/>
            <a:chExt cx="170815" cy="170815"/>
          </a:xfrm>
        </p:grpSpPr>
        <p:sp>
          <p:nvSpPr>
            <p:cNvPr id="266" name="object 266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248" y="0"/>
                  </a:move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6221" y="110114"/>
                  </a:lnTo>
                  <a:lnTo>
                    <a:pt x="23193" y="135302"/>
                  </a:lnTo>
                  <a:lnTo>
                    <a:pt x="48381" y="152274"/>
                  </a:lnTo>
                  <a:lnTo>
                    <a:pt x="79248" y="158495"/>
                  </a:lnTo>
                  <a:lnTo>
                    <a:pt x="110114" y="152274"/>
                  </a:lnTo>
                  <a:lnTo>
                    <a:pt x="135302" y="135302"/>
                  </a:lnTo>
                  <a:lnTo>
                    <a:pt x="152274" y="110114"/>
                  </a:lnTo>
                  <a:lnTo>
                    <a:pt x="158495" y="79247"/>
                  </a:lnTo>
                  <a:lnTo>
                    <a:pt x="152274" y="48381"/>
                  </a:lnTo>
                  <a:lnTo>
                    <a:pt x="135302" y="23193"/>
                  </a:lnTo>
                  <a:lnTo>
                    <a:pt x="110114" y="6221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037588" y="5119116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0114" y="6221"/>
                  </a:lnTo>
                  <a:lnTo>
                    <a:pt x="135302" y="23193"/>
                  </a:lnTo>
                  <a:lnTo>
                    <a:pt x="152274" y="48381"/>
                  </a:lnTo>
                  <a:lnTo>
                    <a:pt x="158495" y="79247"/>
                  </a:lnTo>
                  <a:lnTo>
                    <a:pt x="152274" y="110114"/>
                  </a:lnTo>
                  <a:lnTo>
                    <a:pt x="135302" y="135302"/>
                  </a:lnTo>
                  <a:lnTo>
                    <a:pt x="110114" y="152274"/>
                  </a:lnTo>
                  <a:lnTo>
                    <a:pt x="79248" y="158495"/>
                  </a:lnTo>
                  <a:lnTo>
                    <a:pt x="48381" y="152274"/>
                  </a:lnTo>
                  <a:lnTo>
                    <a:pt x="23193" y="135302"/>
                  </a:lnTo>
                  <a:lnTo>
                    <a:pt x="6221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0" name="object 270"/>
          <p:cNvGrpSpPr/>
          <p:nvPr/>
        </p:nvGrpSpPr>
        <p:grpSpPr>
          <a:xfrm>
            <a:off x="2322576" y="5113020"/>
            <a:ext cx="172720" cy="170815"/>
            <a:chOff x="2322576" y="5113020"/>
            <a:chExt cx="172720" cy="170815"/>
          </a:xfrm>
        </p:grpSpPr>
        <p:sp>
          <p:nvSpPr>
            <p:cNvPr id="271" name="object 271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80009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7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09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19" y="79247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328672" y="511911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19" h="158750">
                  <a:moveTo>
                    <a:pt x="0" y="79247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09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19" y="79247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09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/>
          <p:nvPr/>
        </p:nvSpPr>
        <p:spPr>
          <a:xfrm>
            <a:off x="2641092" y="5113020"/>
            <a:ext cx="170687" cy="1706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932176" y="5113020"/>
            <a:ext cx="172211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259835" y="5113020"/>
            <a:ext cx="172212" cy="1706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52444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02964" y="5113020"/>
            <a:ext cx="172212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95571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523232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14315" y="5113020"/>
            <a:ext cx="170688" cy="1706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447788" y="1312163"/>
            <a:ext cx="172212" cy="1706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124443" y="1758695"/>
            <a:ext cx="170687" cy="1722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5" name="object 285"/>
          <p:cNvGrpSpPr/>
          <p:nvPr/>
        </p:nvGrpSpPr>
        <p:grpSpPr>
          <a:xfrm>
            <a:off x="9925811" y="1600200"/>
            <a:ext cx="172720" cy="170815"/>
            <a:chOff x="9925811" y="1600200"/>
            <a:chExt cx="172720" cy="170815"/>
          </a:xfrm>
        </p:grpSpPr>
        <p:sp>
          <p:nvSpPr>
            <p:cNvPr id="286" name="object 286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931907" y="1606295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" name="object 290"/>
          <p:cNvGrpSpPr/>
          <p:nvPr/>
        </p:nvGrpSpPr>
        <p:grpSpPr>
          <a:xfrm>
            <a:off x="7755635" y="2188464"/>
            <a:ext cx="172720" cy="172720"/>
            <a:chOff x="7755635" y="2188464"/>
            <a:chExt cx="172720" cy="172720"/>
          </a:xfrm>
        </p:grpSpPr>
        <p:sp>
          <p:nvSpPr>
            <p:cNvPr id="291" name="object 291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80010" y="0"/>
                  </a:move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6286" y="111156"/>
                  </a:lnTo>
                  <a:lnTo>
                    <a:pt x="23431" y="136588"/>
                  </a:lnTo>
                  <a:lnTo>
                    <a:pt x="48863" y="153733"/>
                  </a:lnTo>
                  <a:lnTo>
                    <a:pt x="80010" y="160019"/>
                  </a:lnTo>
                  <a:lnTo>
                    <a:pt x="111156" y="153733"/>
                  </a:lnTo>
                  <a:lnTo>
                    <a:pt x="136588" y="136588"/>
                  </a:lnTo>
                  <a:lnTo>
                    <a:pt x="153733" y="111156"/>
                  </a:lnTo>
                  <a:lnTo>
                    <a:pt x="160020" y="80010"/>
                  </a:lnTo>
                  <a:lnTo>
                    <a:pt x="153733" y="48863"/>
                  </a:lnTo>
                  <a:lnTo>
                    <a:pt x="136588" y="23431"/>
                  </a:lnTo>
                  <a:lnTo>
                    <a:pt x="111156" y="6286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761731" y="2194560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111156" y="6286"/>
                  </a:lnTo>
                  <a:lnTo>
                    <a:pt x="136588" y="23431"/>
                  </a:lnTo>
                  <a:lnTo>
                    <a:pt x="153733" y="48863"/>
                  </a:lnTo>
                  <a:lnTo>
                    <a:pt x="160020" y="80010"/>
                  </a:lnTo>
                  <a:lnTo>
                    <a:pt x="153733" y="111156"/>
                  </a:lnTo>
                  <a:lnTo>
                    <a:pt x="136588" y="136588"/>
                  </a:lnTo>
                  <a:lnTo>
                    <a:pt x="111156" y="153733"/>
                  </a:lnTo>
                  <a:lnTo>
                    <a:pt x="80010" y="160019"/>
                  </a:lnTo>
                  <a:lnTo>
                    <a:pt x="48863" y="153733"/>
                  </a:lnTo>
                  <a:lnTo>
                    <a:pt x="23431" y="136588"/>
                  </a:lnTo>
                  <a:lnTo>
                    <a:pt x="6286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5" name="object 295"/>
          <p:cNvGrpSpPr/>
          <p:nvPr/>
        </p:nvGrpSpPr>
        <p:grpSpPr>
          <a:xfrm>
            <a:off x="8813292" y="2676144"/>
            <a:ext cx="170815" cy="172720"/>
            <a:chOff x="8813292" y="2676144"/>
            <a:chExt cx="170815" cy="172720"/>
          </a:xfrm>
        </p:grpSpPr>
        <p:sp>
          <p:nvSpPr>
            <p:cNvPr id="296" name="object 296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79247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7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5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819388" y="2682240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19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7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5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7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0" name="object 300"/>
          <p:cNvGrpSpPr/>
          <p:nvPr/>
        </p:nvGrpSpPr>
        <p:grpSpPr>
          <a:xfrm>
            <a:off x="9084564" y="1478280"/>
            <a:ext cx="172720" cy="170815"/>
            <a:chOff x="9084564" y="1478280"/>
            <a:chExt cx="172720" cy="170815"/>
          </a:xfrm>
        </p:grpSpPr>
        <p:sp>
          <p:nvSpPr>
            <p:cNvPr id="301" name="object 301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6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9090660" y="1484376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6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/>
          <p:nvPr/>
        </p:nvSpPr>
        <p:spPr>
          <a:xfrm>
            <a:off x="9046464" y="2145792"/>
            <a:ext cx="172212" cy="1706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247631" y="3624071"/>
            <a:ext cx="170688" cy="17221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497568" y="5173979"/>
            <a:ext cx="170687" cy="1722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197852" y="2055876"/>
            <a:ext cx="172212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578595" y="1391411"/>
            <a:ext cx="170688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810243" y="4469891"/>
            <a:ext cx="170687" cy="172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1" name="object 311"/>
          <p:cNvGrpSpPr/>
          <p:nvPr/>
        </p:nvGrpSpPr>
        <p:grpSpPr>
          <a:xfrm>
            <a:off x="8121395" y="3204972"/>
            <a:ext cx="170815" cy="172720"/>
            <a:chOff x="8121395" y="3204972"/>
            <a:chExt cx="170815" cy="172720"/>
          </a:xfrm>
        </p:grpSpPr>
        <p:sp>
          <p:nvSpPr>
            <p:cNvPr id="312" name="object 312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79248" y="0"/>
                  </a:moveTo>
                  <a:lnTo>
                    <a:pt x="48381" y="6286"/>
                  </a:lnTo>
                  <a:lnTo>
                    <a:pt x="23193" y="23431"/>
                  </a:lnTo>
                  <a:lnTo>
                    <a:pt x="6221" y="48863"/>
                  </a:lnTo>
                  <a:lnTo>
                    <a:pt x="0" y="80010"/>
                  </a:lnTo>
                  <a:lnTo>
                    <a:pt x="6221" y="111156"/>
                  </a:lnTo>
                  <a:lnTo>
                    <a:pt x="23193" y="136588"/>
                  </a:lnTo>
                  <a:lnTo>
                    <a:pt x="48381" y="153733"/>
                  </a:lnTo>
                  <a:lnTo>
                    <a:pt x="79248" y="160020"/>
                  </a:lnTo>
                  <a:lnTo>
                    <a:pt x="110114" y="153733"/>
                  </a:lnTo>
                  <a:lnTo>
                    <a:pt x="135302" y="136588"/>
                  </a:lnTo>
                  <a:lnTo>
                    <a:pt x="152274" y="111156"/>
                  </a:lnTo>
                  <a:lnTo>
                    <a:pt x="158496" y="80010"/>
                  </a:lnTo>
                  <a:lnTo>
                    <a:pt x="152274" y="48863"/>
                  </a:lnTo>
                  <a:lnTo>
                    <a:pt x="135302" y="23431"/>
                  </a:lnTo>
                  <a:lnTo>
                    <a:pt x="110114" y="6286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8127491" y="3211068"/>
              <a:ext cx="158750" cy="160020"/>
            </a:xfrm>
            <a:custGeom>
              <a:avLst/>
              <a:gdLst/>
              <a:ahLst/>
              <a:cxnLst/>
              <a:rect l="l" t="t" r="r" b="b"/>
              <a:pathLst>
                <a:path w="158750" h="160020">
                  <a:moveTo>
                    <a:pt x="0" y="80010"/>
                  </a:moveTo>
                  <a:lnTo>
                    <a:pt x="6221" y="48863"/>
                  </a:lnTo>
                  <a:lnTo>
                    <a:pt x="23193" y="23431"/>
                  </a:lnTo>
                  <a:lnTo>
                    <a:pt x="48381" y="6286"/>
                  </a:lnTo>
                  <a:lnTo>
                    <a:pt x="79248" y="0"/>
                  </a:lnTo>
                  <a:lnTo>
                    <a:pt x="110114" y="6286"/>
                  </a:lnTo>
                  <a:lnTo>
                    <a:pt x="135302" y="23431"/>
                  </a:lnTo>
                  <a:lnTo>
                    <a:pt x="152274" y="48863"/>
                  </a:lnTo>
                  <a:lnTo>
                    <a:pt x="158496" y="80010"/>
                  </a:lnTo>
                  <a:lnTo>
                    <a:pt x="152274" y="111156"/>
                  </a:lnTo>
                  <a:lnTo>
                    <a:pt x="135302" y="136588"/>
                  </a:lnTo>
                  <a:lnTo>
                    <a:pt x="110114" y="153733"/>
                  </a:lnTo>
                  <a:lnTo>
                    <a:pt x="79248" y="160020"/>
                  </a:lnTo>
                  <a:lnTo>
                    <a:pt x="48381" y="153733"/>
                  </a:lnTo>
                  <a:lnTo>
                    <a:pt x="23193" y="136588"/>
                  </a:lnTo>
                  <a:lnTo>
                    <a:pt x="6221" y="111156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/>
          <p:nvPr/>
        </p:nvSpPr>
        <p:spPr>
          <a:xfrm>
            <a:off x="9767316" y="2517648"/>
            <a:ext cx="170688" cy="1706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108692" y="3703320"/>
            <a:ext cx="170687" cy="17221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418576" y="3593591"/>
            <a:ext cx="172212" cy="17068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371588" y="4692396"/>
            <a:ext cx="172212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346692" y="4113276"/>
            <a:ext cx="170687" cy="17068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1" name="object 321"/>
          <p:cNvGrpSpPr/>
          <p:nvPr/>
        </p:nvGrpSpPr>
        <p:grpSpPr>
          <a:xfrm>
            <a:off x="8133588" y="4034028"/>
            <a:ext cx="172720" cy="170815"/>
            <a:chOff x="8133588" y="4034028"/>
            <a:chExt cx="172720" cy="170815"/>
          </a:xfrm>
        </p:grpSpPr>
        <p:sp>
          <p:nvSpPr>
            <p:cNvPr id="322" name="object 322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80010" y="0"/>
                  </a:moveTo>
                  <a:lnTo>
                    <a:pt x="48863" y="6221"/>
                  </a:lnTo>
                  <a:lnTo>
                    <a:pt x="23431" y="23193"/>
                  </a:lnTo>
                  <a:lnTo>
                    <a:pt x="6286" y="48381"/>
                  </a:lnTo>
                  <a:lnTo>
                    <a:pt x="0" y="79248"/>
                  </a:lnTo>
                  <a:lnTo>
                    <a:pt x="6286" y="110114"/>
                  </a:lnTo>
                  <a:lnTo>
                    <a:pt x="23431" y="135302"/>
                  </a:lnTo>
                  <a:lnTo>
                    <a:pt x="48863" y="152274"/>
                  </a:lnTo>
                  <a:lnTo>
                    <a:pt x="80010" y="158495"/>
                  </a:lnTo>
                  <a:lnTo>
                    <a:pt x="111156" y="152274"/>
                  </a:lnTo>
                  <a:lnTo>
                    <a:pt x="136588" y="135302"/>
                  </a:lnTo>
                  <a:lnTo>
                    <a:pt x="153733" y="110114"/>
                  </a:lnTo>
                  <a:lnTo>
                    <a:pt x="160020" y="79248"/>
                  </a:lnTo>
                  <a:lnTo>
                    <a:pt x="153733" y="48381"/>
                  </a:lnTo>
                  <a:lnTo>
                    <a:pt x="136588" y="23193"/>
                  </a:lnTo>
                  <a:lnTo>
                    <a:pt x="111156" y="6221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139684" y="404012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79248"/>
                  </a:moveTo>
                  <a:lnTo>
                    <a:pt x="6286" y="48381"/>
                  </a:lnTo>
                  <a:lnTo>
                    <a:pt x="23431" y="23193"/>
                  </a:lnTo>
                  <a:lnTo>
                    <a:pt x="48863" y="6221"/>
                  </a:lnTo>
                  <a:lnTo>
                    <a:pt x="80010" y="0"/>
                  </a:lnTo>
                  <a:lnTo>
                    <a:pt x="111156" y="6221"/>
                  </a:lnTo>
                  <a:lnTo>
                    <a:pt x="136588" y="23193"/>
                  </a:lnTo>
                  <a:lnTo>
                    <a:pt x="153733" y="48381"/>
                  </a:lnTo>
                  <a:lnTo>
                    <a:pt x="160020" y="79248"/>
                  </a:lnTo>
                  <a:lnTo>
                    <a:pt x="153733" y="110114"/>
                  </a:lnTo>
                  <a:lnTo>
                    <a:pt x="136588" y="135302"/>
                  </a:lnTo>
                  <a:lnTo>
                    <a:pt x="111156" y="152274"/>
                  </a:lnTo>
                  <a:lnTo>
                    <a:pt x="80010" y="158495"/>
                  </a:lnTo>
                  <a:lnTo>
                    <a:pt x="48863" y="152274"/>
                  </a:lnTo>
                  <a:lnTo>
                    <a:pt x="23431" y="135302"/>
                  </a:lnTo>
                  <a:lnTo>
                    <a:pt x="6286" y="110114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6" name="object 326"/>
          <p:cNvSpPr/>
          <p:nvPr/>
        </p:nvSpPr>
        <p:spPr>
          <a:xfrm>
            <a:off x="8113776" y="5138928"/>
            <a:ext cx="172212" cy="1722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712195" y="1261872"/>
            <a:ext cx="170688" cy="172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475976" y="4969764"/>
            <a:ext cx="172212" cy="1722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306056" y="3116579"/>
            <a:ext cx="170688" cy="1722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425940" y="2958083"/>
            <a:ext cx="170688" cy="170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133588" y="4850891"/>
            <a:ext cx="172212" cy="17221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320528" y="3134867"/>
            <a:ext cx="170688" cy="17068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261092" y="2494788"/>
            <a:ext cx="170687" cy="17068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2746375" y="693801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20" dirty="0">
                <a:latin typeface="Arimo"/>
                <a:cs typeface="Arimo"/>
              </a:rPr>
              <a:t>P</a:t>
            </a:r>
            <a:r>
              <a:rPr sz="1800" spc="-65" dirty="0">
                <a:latin typeface="Arimo"/>
                <a:cs typeface="Arimo"/>
              </a:rPr>
              <a:t>opul</a:t>
            </a:r>
            <a:r>
              <a:rPr sz="1800" spc="-85" dirty="0">
                <a:latin typeface="Arimo"/>
                <a:cs typeface="Arimo"/>
              </a:rPr>
              <a:t>a</a:t>
            </a:r>
            <a:r>
              <a:rPr sz="1800" spc="60" dirty="0">
                <a:latin typeface="Arimo"/>
                <a:cs typeface="Arimo"/>
              </a:rPr>
              <a:t>t</a:t>
            </a:r>
            <a:r>
              <a:rPr sz="1800" spc="40" dirty="0">
                <a:latin typeface="Arimo"/>
                <a:cs typeface="Arimo"/>
              </a:rPr>
              <a:t>i</a:t>
            </a:r>
            <a:r>
              <a:rPr sz="1800" spc="-60" dirty="0">
                <a:latin typeface="Arimo"/>
                <a:cs typeface="Arimo"/>
              </a:rPr>
              <a:t>on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8537575" y="676402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mo"/>
                <a:cs typeface="Arimo"/>
              </a:rPr>
              <a:t>Sa</a:t>
            </a:r>
            <a:r>
              <a:rPr sz="1800" spc="-235" dirty="0">
                <a:latin typeface="Arimo"/>
                <a:cs typeface="Arimo"/>
              </a:rPr>
              <a:t>m</a:t>
            </a:r>
            <a:r>
              <a:rPr sz="1800" spc="-55" dirty="0">
                <a:latin typeface="Arimo"/>
                <a:cs typeface="Arimo"/>
              </a:rPr>
              <a:t>ple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769235" y="5586171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mo"/>
                <a:cs typeface="Arimo"/>
              </a:rPr>
              <a:t>Parameter</a:t>
            </a:r>
            <a:endParaRPr sz="1800">
              <a:latin typeface="Arimo"/>
              <a:cs typeface="Arimo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033896" y="5642559"/>
            <a:ext cx="45465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spc="-85" dirty="0">
                <a:latin typeface="Lato Medium"/>
                <a:cs typeface="Lato Medium"/>
              </a:rPr>
              <a:t>M</a:t>
            </a:r>
            <a:r>
              <a:rPr sz="1400" b="0" spc="-30" dirty="0">
                <a:latin typeface="Lato Medium"/>
                <a:cs typeface="Lato Medium"/>
              </a:rPr>
              <a:t>ean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5526151" y="5992774"/>
            <a:ext cx="1444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35" dirty="0">
                <a:latin typeface="Lato Medium"/>
                <a:cs typeface="Lato Medium"/>
              </a:rPr>
              <a:t>Standard</a:t>
            </a:r>
            <a:r>
              <a:rPr sz="1400" b="0" spc="-135" dirty="0">
                <a:latin typeface="Lato Medium"/>
                <a:cs typeface="Lato Medium"/>
              </a:rPr>
              <a:t> </a:t>
            </a:r>
            <a:r>
              <a:rPr sz="1400" b="0" spc="-45" dirty="0">
                <a:latin typeface="Lato Medium"/>
                <a:cs typeface="Lato Medium"/>
              </a:rPr>
              <a:t>Deviation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4671821" y="5468213"/>
            <a:ext cx="16954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448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μ  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7717028" y="5580989"/>
            <a:ext cx="127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9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7748016" y="5621528"/>
            <a:ext cx="179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7430" algn="l"/>
              </a:tabLst>
            </a:pPr>
            <a:r>
              <a:rPr sz="2700" baseline="9259" dirty="0">
                <a:latin typeface="Arial"/>
                <a:cs typeface="Arial"/>
              </a:rPr>
              <a:t>̄	</a:t>
            </a:r>
            <a:r>
              <a:rPr sz="1800" spc="-70" dirty="0">
                <a:latin typeface="Arimo"/>
                <a:cs typeface="Arimo"/>
              </a:rPr>
              <a:t>Statistic</a:t>
            </a:r>
            <a:endParaRPr sz="1800">
              <a:latin typeface="Arimo"/>
              <a:cs typeface="Arimo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722234" y="5906820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Arimo"/>
                <a:cs typeface="Arimo"/>
              </a:rPr>
              <a:t>s</a:t>
            </a:r>
            <a:endParaRPr sz="1800">
              <a:latin typeface="Arimo"/>
              <a:cs typeface="Arimo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4978908" y="5736399"/>
            <a:ext cx="974725" cy="76200"/>
          </a:xfrm>
          <a:custGeom>
            <a:avLst/>
            <a:gdLst/>
            <a:ahLst/>
            <a:cxnLst/>
            <a:rect l="l" t="t" r="r" b="b"/>
            <a:pathLst>
              <a:path w="974725" h="76200">
                <a:moveTo>
                  <a:pt x="76200" y="0"/>
                </a:moveTo>
                <a:lnTo>
                  <a:pt x="0" y="38036"/>
                </a:lnTo>
                <a:lnTo>
                  <a:pt x="76200" y="76200"/>
                </a:lnTo>
                <a:lnTo>
                  <a:pt x="76200" y="44448"/>
                </a:lnTo>
                <a:lnTo>
                  <a:pt x="63500" y="44437"/>
                </a:lnTo>
                <a:lnTo>
                  <a:pt x="63500" y="31737"/>
                </a:lnTo>
                <a:lnTo>
                  <a:pt x="76200" y="31737"/>
                </a:lnTo>
                <a:lnTo>
                  <a:pt x="76200" y="0"/>
                </a:lnTo>
                <a:close/>
              </a:path>
              <a:path w="974725" h="76200">
                <a:moveTo>
                  <a:pt x="76200" y="31748"/>
                </a:moveTo>
                <a:lnTo>
                  <a:pt x="76200" y="44448"/>
                </a:lnTo>
                <a:lnTo>
                  <a:pt x="974725" y="45212"/>
                </a:lnTo>
                <a:lnTo>
                  <a:pt x="974725" y="32512"/>
                </a:lnTo>
                <a:lnTo>
                  <a:pt x="76200" y="31748"/>
                </a:lnTo>
                <a:close/>
              </a:path>
              <a:path w="974725" h="76200">
                <a:moveTo>
                  <a:pt x="63500" y="31737"/>
                </a:moveTo>
                <a:lnTo>
                  <a:pt x="63500" y="44437"/>
                </a:lnTo>
                <a:lnTo>
                  <a:pt x="76200" y="44448"/>
                </a:lnTo>
                <a:lnTo>
                  <a:pt x="76200" y="31748"/>
                </a:lnTo>
                <a:lnTo>
                  <a:pt x="63500" y="31737"/>
                </a:lnTo>
                <a:close/>
              </a:path>
              <a:path w="974725" h="76200">
                <a:moveTo>
                  <a:pt x="76200" y="31737"/>
                </a:moveTo>
                <a:lnTo>
                  <a:pt x="63500" y="31737"/>
                </a:lnTo>
                <a:lnTo>
                  <a:pt x="76200" y="317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641592" y="5736335"/>
            <a:ext cx="895985" cy="76200"/>
          </a:xfrm>
          <a:custGeom>
            <a:avLst/>
            <a:gdLst/>
            <a:ahLst/>
            <a:cxnLst/>
            <a:rect l="l" t="t" r="r" b="b"/>
            <a:pathLst>
              <a:path w="895984" h="76200">
                <a:moveTo>
                  <a:pt x="819784" y="0"/>
                </a:moveTo>
                <a:lnTo>
                  <a:pt x="819784" y="76200"/>
                </a:lnTo>
                <a:lnTo>
                  <a:pt x="883284" y="44450"/>
                </a:lnTo>
                <a:lnTo>
                  <a:pt x="832484" y="44450"/>
                </a:lnTo>
                <a:lnTo>
                  <a:pt x="832484" y="31750"/>
                </a:lnTo>
                <a:lnTo>
                  <a:pt x="883284" y="31750"/>
                </a:lnTo>
                <a:lnTo>
                  <a:pt x="819784" y="0"/>
                </a:lnTo>
                <a:close/>
              </a:path>
              <a:path w="895984" h="76200">
                <a:moveTo>
                  <a:pt x="8197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19784" y="44450"/>
                </a:lnTo>
                <a:lnTo>
                  <a:pt x="819784" y="31750"/>
                </a:lnTo>
                <a:close/>
              </a:path>
              <a:path w="895984" h="76200">
                <a:moveTo>
                  <a:pt x="883284" y="31750"/>
                </a:moveTo>
                <a:lnTo>
                  <a:pt x="832484" y="31750"/>
                </a:lnTo>
                <a:lnTo>
                  <a:pt x="832484" y="44450"/>
                </a:lnTo>
                <a:lnTo>
                  <a:pt x="883284" y="44450"/>
                </a:lnTo>
                <a:lnTo>
                  <a:pt x="895984" y="38100"/>
                </a:lnTo>
                <a:lnTo>
                  <a:pt x="883284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020055" y="6086855"/>
            <a:ext cx="376555" cy="76200"/>
          </a:xfrm>
          <a:custGeom>
            <a:avLst/>
            <a:gdLst/>
            <a:ahLst/>
            <a:cxnLst/>
            <a:rect l="l" t="t" r="r" b="b"/>
            <a:pathLst>
              <a:path w="3765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655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6554" h="76200">
                <a:moveTo>
                  <a:pt x="37617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6174" y="44450"/>
                </a:lnTo>
                <a:lnTo>
                  <a:pt x="376174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170419" y="6112764"/>
            <a:ext cx="342265" cy="76200"/>
          </a:xfrm>
          <a:custGeom>
            <a:avLst/>
            <a:gdLst/>
            <a:ahLst/>
            <a:cxnLst/>
            <a:rect l="l" t="t" r="r" b="b"/>
            <a:pathLst>
              <a:path w="342265" h="76200">
                <a:moveTo>
                  <a:pt x="265810" y="0"/>
                </a:moveTo>
                <a:lnTo>
                  <a:pt x="265810" y="76200"/>
                </a:lnTo>
                <a:lnTo>
                  <a:pt x="329310" y="44450"/>
                </a:lnTo>
                <a:lnTo>
                  <a:pt x="278510" y="44450"/>
                </a:lnTo>
                <a:lnTo>
                  <a:pt x="278510" y="31750"/>
                </a:lnTo>
                <a:lnTo>
                  <a:pt x="329310" y="31750"/>
                </a:lnTo>
                <a:lnTo>
                  <a:pt x="265810" y="0"/>
                </a:lnTo>
                <a:close/>
              </a:path>
              <a:path w="342265" h="76200">
                <a:moveTo>
                  <a:pt x="26581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5810" y="44450"/>
                </a:lnTo>
                <a:lnTo>
                  <a:pt x="265810" y="31750"/>
                </a:lnTo>
                <a:close/>
              </a:path>
              <a:path w="342265" h="76200">
                <a:moveTo>
                  <a:pt x="329310" y="31750"/>
                </a:moveTo>
                <a:lnTo>
                  <a:pt x="278510" y="31750"/>
                </a:lnTo>
                <a:lnTo>
                  <a:pt x="278510" y="44450"/>
                </a:lnTo>
                <a:lnTo>
                  <a:pt x="329310" y="44450"/>
                </a:lnTo>
                <a:lnTo>
                  <a:pt x="342010" y="38100"/>
                </a:lnTo>
                <a:lnTo>
                  <a:pt x="32931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922" y="623062"/>
            <a:ext cx="5651500" cy="6102985"/>
            <a:chOff x="264922" y="623062"/>
            <a:chExt cx="5651500" cy="6102985"/>
          </a:xfrm>
        </p:grpSpPr>
        <p:sp>
          <p:nvSpPr>
            <p:cNvPr id="3" name="object 3"/>
            <p:cNvSpPr/>
            <p:nvPr/>
          </p:nvSpPr>
          <p:spPr>
            <a:xfrm>
              <a:off x="271272" y="629412"/>
              <a:ext cx="5638800" cy="6090285"/>
            </a:xfrm>
            <a:custGeom>
              <a:avLst/>
              <a:gdLst/>
              <a:ahLst/>
              <a:cxnLst/>
              <a:rect l="l" t="t" r="r" b="b"/>
              <a:pathLst>
                <a:path w="5638800" h="6090284">
                  <a:moveTo>
                    <a:pt x="5638800" y="0"/>
                  </a:moveTo>
                  <a:lnTo>
                    <a:pt x="0" y="0"/>
                  </a:lnTo>
                  <a:lnTo>
                    <a:pt x="0" y="6089904"/>
                  </a:lnTo>
                  <a:lnTo>
                    <a:pt x="5638800" y="6089904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272" y="629412"/>
              <a:ext cx="5638800" cy="6090285"/>
            </a:xfrm>
            <a:custGeom>
              <a:avLst/>
              <a:gdLst/>
              <a:ahLst/>
              <a:cxnLst/>
              <a:rect l="l" t="t" r="r" b="b"/>
              <a:pathLst>
                <a:path w="5638800" h="6090284">
                  <a:moveTo>
                    <a:pt x="0" y="6089904"/>
                  </a:moveTo>
                  <a:lnTo>
                    <a:pt x="5638800" y="6089904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608990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540" y="705612"/>
              <a:ext cx="5064760" cy="609600"/>
            </a:xfrm>
            <a:custGeom>
              <a:avLst/>
              <a:gdLst/>
              <a:ahLst/>
              <a:cxnLst/>
              <a:rect l="l" t="t" r="r" b="b"/>
              <a:pathLst>
                <a:path w="5064760" h="609600">
                  <a:moveTo>
                    <a:pt x="4962652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4962652" y="609600"/>
                  </a:lnTo>
                  <a:lnTo>
                    <a:pt x="5002208" y="601618"/>
                  </a:lnTo>
                  <a:lnTo>
                    <a:pt x="5034502" y="579850"/>
                  </a:lnTo>
                  <a:lnTo>
                    <a:pt x="5056270" y="547556"/>
                  </a:lnTo>
                  <a:lnTo>
                    <a:pt x="5064252" y="508000"/>
                  </a:lnTo>
                  <a:lnTo>
                    <a:pt x="5064252" y="101600"/>
                  </a:lnTo>
                  <a:lnTo>
                    <a:pt x="5056270" y="62043"/>
                  </a:lnTo>
                  <a:lnTo>
                    <a:pt x="5034502" y="29749"/>
                  </a:lnTo>
                  <a:lnTo>
                    <a:pt x="5002208" y="7981"/>
                  </a:lnTo>
                  <a:lnTo>
                    <a:pt x="49626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705612"/>
              <a:ext cx="5064760" cy="609600"/>
            </a:xfrm>
            <a:custGeom>
              <a:avLst/>
              <a:gdLst/>
              <a:ahLst/>
              <a:cxnLst/>
              <a:rect l="l" t="t" r="r" b="b"/>
              <a:pathLst>
                <a:path w="506476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4962652" y="0"/>
                  </a:lnTo>
                  <a:lnTo>
                    <a:pt x="5002208" y="7981"/>
                  </a:lnTo>
                  <a:lnTo>
                    <a:pt x="5034502" y="29749"/>
                  </a:lnTo>
                  <a:lnTo>
                    <a:pt x="5056270" y="62043"/>
                  </a:lnTo>
                  <a:lnTo>
                    <a:pt x="5064252" y="101600"/>
                  </a:lnTo>
                  <a:lnTo>
                    <a:pt x="5064252" y="508000"/>
                  </a:lnTo>
                  <a:lnTo>
                    <a:pt x="5056270" y="547556"/>
                  </a:lnTo>
                  <a:lnTo>
                    <a:pt x="5034502" y="579850"/>
                  </a:lnTo>
                  <a:lnTo>
                    <a:pt x="5002208" y="601618"/>
                  </a:lnTo>
                  <a:lnTo>
                    <a:pt x="4962652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3489" y="23622"/>
            <a:ext cx="2644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latin typeface="Lato Medium"/>
                <a:cs typeface="Lato Medium"/>
              </a:rPr>
              <a:t>Types </a:t>
            </a:r>
            <a:r>
              <a:rPr b="0" spc="-95" dirty="0">
                <a:latin typeface="Lato Medium"/>
                <a:cs typeface="Lato Medium"/>
              </a:rPr>
              <a:t>of</a:t>
            </a:r>
            <a:r>
              <a:rPr b="0" spc="-55" dirty="0">
                <a:latin typeface="Lato Medium"/>
                <a:cs typeface="Lato Medium"/>
              </a:rPr>
              <a:t> </a:t>
            </a:r>
            <a:r>
              <a:rPr b="0" spc="-80" dirty="0">
                <a:latin typeface="Lato Medium"/>
                <a:cs typeface="Lato Medium"/>
              </a:rPr>
              <a:t>Statistics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99666" y="741425"/>
            <a:ext cx="329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5"/>
              </a:spcBef>
            </a:pPr>
            <a:r>
              <a:rPr sz="1600" b="0" u="heavy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Descriptive</a:t>
            </a:r>
            <a:r>
              <a:rPr sz="1600" b="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 Statistics</a:t>
            </a:r>
            <a:endParaRPr sz="1600">
              <a:latin typeface="Lato Medium"/>
              <a:cs typeface="Lato Medium"/>
            </a:endParaRPr>
          </a:p>
          <a:p>
            <a:pPr marR="5080" algn="ctr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Describes the various aspects of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dataset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1141" y="1964182"/>
            <a:ext cx="2352040" cy="622300"/>
            <a:chOff x="501141" y="1964182"/>
            <a:chExt cx="2352040" cy="622300"/>
          </a:xfrm>
        </p:grpSpPr>
        <p:sp>
          <p:nvSpPr>
            <p:cNvPr id="10" name="object 10"/>
            <p:cNvSpPr/>
            <p:nvPr/>
          </p:nvSpPr>
          <p:spPr>
            <a:xfrm>
              <a:off x="507491" y="1970532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491" y="1970532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6358" y="2007869"/>
            <a:ext cx="1593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40894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Central 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tendency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4989" y="1484122"/>
            <a:ext cx="2504440" cy="1584325"/>
            <a:chOff x="3094989" y="1484122"/>
            <a:chExt cx="2504440" cy="1584325"/>
          </a:xfrm>
        </p:grpSpPr>
        <p:sp>
          <p:nvSpPr>
            <p:cNvPr id="14" name="object 14"/>
            <p:cNvSpPr/>
            <p:nvPr/>
          </p:nvSpPr>
          <p:spPr>
            <a:xfrm>
              <a:off x="3101339" y="1490472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2229866" y="0"/>
                  </a:moveTo>
                  <a:lnTo>
                    <a:pt x="261874" y="0"/>
                  </a:lnTo>
                  <a:lnTo>
                    <a:pt x="214795" y="4218"/>
                  </a:lnTo>
                  <a:lnTo>
                    <a:pt x="170488" y="16380"/>
                  </a:lnTo>
                  <a:lnTo>
                    <a:pt x="129690" y="35748"/>
                  </a:lnTo>
                  <a:lnTo>
                    <a:pt x="93142" y="61581"/>
                  </a:lnTo>
                  <a:lnTo>
                    <a:pt x="61581" y="93142"/>
                  </a:lnTo>
                  <a:lnTo>
                    <a:pt x="35748" y="129690"/>
                  </a:lnTo>
                  <a:lnTo>
                    <a:pt x="16380" y="170488"/>
                  </a:lnTo>
                  <a:lnTo>
                    <a:pt x="4218" y="214795"/>
                  </a:lnTo>
                  <a:lnTo>
                    <a:pt x="0" y="261874"/>
                  </a:lnTo>
                  <a:lnTo>
                    <a:pt x="0" y="1309369"/>
                  </a:lnTo>
                  <a:lnTo>
                    <a:pt x="4218" y="1356448"/>
                  </a:lnTo>
                  <a:lnTo>
                    <a:pt x="16380" y="1400755"/>
                  </a:lnTo>
                  <a:lnTo>
                    <a:pt x="35748" y="1441553"/>
                  </a:lnTo>
                  <a:lnTo>
                    <a:pt x="61581" y="1478101"/>
                  </a:lnTo>
                  <a:lnTo>
                    <a:pt x="93142" y="1509662"/>
                  </a:lnTo>
                  <a:lnTo>
                    <a:pt x="129690" y="1535495"/>
                  </a:lnTo>
                  <a:lnTo>
                    <a:pt x="170488" y="1554863"/>
                  </a:lnTo>
                  <a:lnTo>
                    <a:pt x="214795" y="1567025"/>
                  </a:lnTo>
                  <a:lnTo>
                    <a:pt x="261874" y="1571243"/>
                  </a:lnTo>
                  <a:lnTo>
                    <a:pt x="2229866" y="1571243"/>
                  </a:lnTo>
                  <a:lnTo>
                    <a:pt x="2276944" y="1567025"/>
                  </a:lnTo>
                  <a:lnTo>
                    <a:pt x="2321251" y="1554863"/>
                  </a:lnTo>
                  <a:lnTo>
                    <a:pt x="2362049" y="1535495"/>
                  </a:lnTo>
                  <a:lnTo>
                    <a:pt x="2398597" y="1509662"/>
                  </a:lnTo>
                  <a:lnTo>
                    <a:pt x="2430158" y="1478101"/>
                  </a:lnTo>
                  <a:lnTo>
                    <a:pt x="2455991" y="1441553"/>
                  </a:lnTo>
                  <a:lnTo>
                    <a:pt x="2475359" y="1400755"/>
                  </a:lnTo>
                  <a:lnTo>
                    <a:pt x="2487521" y="1356448"/>
                  </a:lnTo>
                  <a:lnTo>
                    <a:pt x="2491740" y="1309369"/>
                  </a:lnTo>
                  <a:lnTo>
                    <a:pt x="2491740" y="261874"/>
                  </a:lnTo>
                  <a:lnTo>
                    <a:pt x="2487521" y="214795"/>
                  </a:lnTo>
                  <a:lnTo>
                    <a:pt x="2475359" y="170488"/>
                  </a:lnTo>
                  <a:lnTo>
                    <a:pt x="2455991" y="129690"/>
                  </a:lnTo>
                  <a:lnTo>
                    <a:pt x="2430158" y="93142"/>
                  </a:lnTo>
                  <a:lnTo>
                    <a:pt x="2398597" y="61581"/>
                  </a:lnTo>
                  <a:lnTo>
                    <a:pt x="2362049" y="35748"/>
                  </a:lnTo>
                  <a:lnTo>
                    <a:pt x="2321251" y="16380"/>
                  </a:lnTo>
                  <a:lnTo>
                    <a:pt x="2276944" y="4218"/>
                  </a:lnTo>
                  <a:lnTo>
                    <a:pt x="22298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1339" y="1490472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8" y="129690"/>
                  </a:lnTo>
                  <a:lnTo>
                    <a:pt x="61581" y="93142"/>
                  </a:lnTo>
                  <a:lnTo>
                    <a:pt x="93142" y="61581"/>
                  </a:lnTo>
                  <a:lnTo>
                    <a:pt x="129690" y="35748"/>
                  </a:lnTo>
                  <a:lnTo>
                    <a:pt x="170488" y="16380"/>
                  </a:lnTo>
                  <a:lnTo>
                    <a:pt x="214795" y="4218"/>
                  </a:lnTo>
                  <a:lnTo>
                    <a:pt x="261874" y="0"/>
                  </a:lnTo>
                  <a:lnTo>
                    <a:pt x="2229866" y="0"/>
                  </a:lnTo>
                  <a:lnTo>
                    <a:pt x="2276944" y="4218"/>
                  </a:lnTo>
                  <a:lnTo>
                    <a:pt x="2321251" y="16380"/>
                  </a:lnTo>
                  <a:lnTo>
                    <a:pt x="2362049" y="35748"/>
                  </a:lnTo>
                  <a:lnTo>
                    <a:pt x="2398597" y="61581"/>
                  </a:lnTo>
                  <a:lnTo>
                    <a:pt x="2430158" y="93142"/>
                  </a:lnTo>
                  <a:lnTo>
                    <a:pt x="2455991" y="129690"/>
                  </a:lnTo>
                  <a:lnTo>
                    <a:pt x="2475359" y="170488"/>
                  </a:lnTo>
                  <a:lnTo>
                    <a:pt x="2487521" y="214795"/>
                  </a:lnTo>
                  <a:lnTo>
                    <a:pt x="2491740" y="261874"/>
                  </a:lnTo>
                  <a:lnTo>
                    <a:pt x="2491740" y="1309369"/>
                  </a:lnTo>
                  <a:lnTo>
                    <a:pt x="2487521" y="1356448"/>
                  </a:lnTo>
                  <a:lnTo>
                    <a:pt x="2475359" y="1400755"/>
                  </a:lnTo>
                  <a:lnTo>
                    <a:pt x="2455991" y="1441553"/>
                  </a:lnTo>
                  <a:lnTo>
                    <a:pt x="2430158" y="1478101"/>
                  </a:lnTo>
                  <a:lnTo>
                    <a:pt x="2398597" y="1509662"/>
                  </a:lnTo>
                  <a:lnTo>
                    <a:pt x="2362049" y="1535495"/>
                  </a:lnTo>
                  <a:lnTo>
                    <a:pt x="2321251" y="1554863"/>
                  </a:lnTo>
                  <a:lnTo>
                    <a:pt x="2276944" y="1567025"/>
                  </a:lnTo>
                  <a:lnTo>
                    <a:pt x="2229866" y="1571243"/>
                  </a:lnTo>
                  <a:lnTo>
                    <a:pt x="261874" y="1571243"/>
                  </a:lnTo>
                  <a:lnTo>
                    <a:pt x="214795" y="1567025"/>
                  </a:lnTo>
                  <a:lnTo>
                    <a:pt x="170488" y="1554863"/>
                  </a:lnTo>
                  <a:lnTo>
                    <a:pt x="129690" y="1535495"/>
                  </a:lnTo>
                  <a:lnTo>
                    <a:pt x="93142" y="1509662"/>
                  </a:lnTo>
                  <a:lnTo>
                    <a:pt x="61581" y="1478101"/>
                  </a:lnTo>
                  <a:lnTo>
                    <a:pt x="35748" y="1441553"/>
                  </a:lnTo>
                  <a:lnTo>
                    <a:pt x="16380" y="1400755"/>
                  </a:lnTo>
                  <a:lnTo>
                    <a:pt x="4218" y="1356448"/>
                  </a:lnTo>
                  <a:lnTo>
                    <a:pt x="0" y="1309369"/>
                  </a:lnTo>
                  <a:lnTo>
                    <a:pt x="0" y="2618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9615" y="1642110"/>
            <a:ext cx="14077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01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  Weighted</a:t>
            </a:r>
            <a:r>
              <a:rPr sz="1600" spc="-15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</a:t>
            </a:r>
            <a:endParaRPr sz="1600">
              <a:latin typeface="Arimo"/>
              <a:cs typeface="Arimo"/>
            </a:endParaRPr>
          </a:p>
          <a:p>
            <a:pPr marR="5080">
              <a:lnSpc>
                <a:spcPct val="100000"/>
              </a:lnSpc>
            </a:pP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Geometric</a:t>
            </a:r>
            <a:r>
              <a:rPr sz="1600" spc="-114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Mean  </a:t>
            </a:r>
            <a:r>
              <a:rPr sz="1600" spc="-50" dirty="0">
                <a:solidFill>
                  <a:srgbClr val="FFFFFF"/>
                </a:solidFill>
                <a:latin typeface="Arimo"/>
                <a:cs typeface="Arimo"/>
              </a:rPr>
              <a:t>Median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Arimo"/>
                <a:cs typeface="Arimo"/>
              </a:rPr>
              <a:t>Mode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950" y="3783838"/>
            <a:ext cx="2353945" cy="622300"/>
            <a:chOff x="488950" y="3783838"/>
            <a:chExt cx="2353945" cy="622300"/>
          </a:xfrm>
        </p:grpSpPr>
        <p:sp>
          <p:nvSpPr>
            <p:cNvPr id="18" name="object 18"/>
            <p:cNvSpPr/>
            <p:nvPr/>
          </p:nvSpPr>
          <p:spPr>
            <a:xfrm>
              <a:off x="495300" y="3790188"/>
              <a:ext cx="2341245" cy="609600"/>
            </a:xfrm>
            <a:custGeom>
              <a:avLst/>
              <a:gdLst/>
              <a:ahLst/>
              <a:cxnLst/>
              <a:rect l="l" t="t" r="r" b="b"/>
              <a:pathLst>
                <a:path w="2341245" h="609600">
                  <a:moveTo>
                    <a:pt x="2239264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2239264" y="609600"/>
                  </a:lnTo>
                  <a:lnTo>
                    <a:pt x="2278820" y="601618"/>
                  </a:lnTo>
                  <a:lnTo>
                    <a:pt x="2311114" y="579850"/>
                  </a:lnTo>
                  <a:lnTo>
                    <a:pt x="2332882" y="547556"/>
                  </a:lnTo>
                  <a:lnTo>
                    <a:pt x="2340864" y="508000"/>
                  </a:lnTo>
                  <a:lnTo>
                    <a:pt x="2340864" y="101600"/>
                  </a:lnTo>
                  <a:lnTo>
                    <a:pt x="2332882" y="62043"/>
                  </a:lnTo>
                  <a:lnTo>
                    <a:pt x="2311114" y="29749"/>
                  </a:lnTo>
                  <a:lnTo>
                    <a:pt x="2278820" y="7981"/>
                  </a:lnTo>
                  <a:lnTo>
                    <a:pt x="223926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300" y="3790188"/>
              <a:ext cx="2341245" cy="609600"/>
            </a:xfrm>
            <a:custGeom>
              <a:avLst/>
              <a:gdLst/>
              <a:ahLst/>
              <a:cxnLst/>
              <a:rect l="l" t="t" r="r" b="b"/>
              <a:pathLst>
                <a:path w="234124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9264" y="0"/>
                  </a:lnTo>
                  <a:lnTo>
                    <a:pt x="2278820" y="7981"/>
                  </a:lnTo>
                  <a:lnTo>
                    <a:pt x="2311114" y="29749"/>
                  </a:lnTo>
                  <a:lnTo>
                    <a:pt x="2332882" y="62043"/>
                  </a:lnTo>
                  <a:lnTo>
                    <a:pt x="2340864" y="101600"/>
                  </a:lnTo>
                  <a:lnTo>
                    <a:pt x="2340864" y="508000"/>
                  </a:lnTo>
                  <a:lnTo>
                    <a:pt x="2332882" y="547556"/>
                  </a:lnTo>
                  <a:lnTo>
                    <a:pt x="2311114" y="579850"/>
                  </a:lnTo>
                  <a:lnTo>
                    <a:pt x="2278820" y="601618"/>
                  </a:lnTo>
                  <a:lnTo>
                    <a:pt x="2239264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920" y="3949065"/>
            <a:ext cx="18662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mo"/>
                <a:cs typeface="Arimo"/>
              </a:rPr>
              <a:t>Dispersion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4989" y="3219957"/>
            <a:ext cx="2504440" cy="1584325"/>
            <a:chOff x="3094989" y="3219957"/>
            <a:chExt cx="2504440" cy="1584325"/>
          </a:xfrm>
        </p:grpSpPr>
        <p:sp>
          <p:nvSpPr>
            <p:cNvPr id="22" name="object 22"/>
            <p:cNvSpPr/>
            <p:nvPr/>
          </p:nvSpPr>
          <p:spPr>
            <a:xfrm>
              <a:off x="3101339" y="3226307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2229866" y="0"/>
                  </a:moveTo>
                  <a:lnTo>
                    <a:pt x="261874" y="0"/>
                  </a:lnTo>
                  <a:lnTo>
                    <a:pt x="214795" y="4218"/>
                  </a:lnTo>
                  <a:lnTo>
                    <a:pt x="170488" y="16380"/>
                  </a:lnTo>
                  <a:lnTo>
                    <a:pt x="129690" y="35748"/>
                  </a:lnTo>
                  <a:lnTo>
                    <a:pt x="93142" y="61581"/>
                  </a:lnTo>
                  <a:lnTo>
                    <a:pt x="61581" y="93142"/>
                  </a:lnTo>
                  <a:lnTo>
                    <a:pt x="35748" y="129690"/>
                  </a:lnTo>
                  <a:lnTo>
                    <a:pt x="16380" y="170488"/>
                  </a:lnTo>
                  <a:lnTo>
                    <a:pt x="4218" y="214795"/>
                  </a:lnTo>
                  <a:lnTo>
                    <a:pt x="0" y="261874"/>
                  </a:lnTo>
                  <a:lnTo>
                    <a:pt x="0" y="1309369"/>
                  </a:lnTo>
                  <a:lnTo>
                    <a:pt x="4218" y="1356448"/>
                  </a:lnTo>
                  <a:lnTo>
                    <a:pt x="16380" y="1400755"/>
                  </a:lnTo>
                  <a:lnTo>
                    <a:pt x="35748" y="1441553"/>
                  </a:lnTo>
                  <a:lnTo>
                    <a:pt x="61581" y="1478101"/>
                  </a:lnTo>
                  <a:lnTo>
                    <a:pt x="93142" y="1509662"/>
                  </a:lnTo>
                  <a:lnTo>
                    <a:pt x="129690" y="1535495"/>
                  </a:lnTo>
                  <a:lnTo>
                    <a:pt x="170488" y="1554863"/>
                  </a:lnTo>
                  <a:lnTo>
                    <a:pt x="214795" y="1567025"/>
                  </a:lnTo>
                  <a:lnTo>
                    <a:pt x="261874" y="1571243"/>
                  </a:lnTo>
                  <a:lnTo>
                    <a:pt x="2229866" y="1571243"/>
                  </a:lnTo>
                  <a:lnTo>
                    <a:pt x="2276944" y="1567025"/>
                  </a:lnTo>
                  <a:lnTo>
                    <a:pt x="2321251" y="1554863"/>
                  </a:lnTo>
                  <a:lnTo>
                    <a:pt x="2362049" y="1535495"/>
                  </a:lnTo>
                  <a:lnTo>
                    <a:pt x="2398597" y="1509662"/>
                  </a:lnTo>
                  <a:lnTo>
                    <a:pt x="2430158" y="1478101"/>
                  </a:lnTo>
                  <a:lnTo>
                    <a:pt x="2455991" y="1441553"/>
                  </a:lnTo>
                  <a:lnTo>
                    <a:pt x="2475359" y="1400755"/>
                  </a:lnTo>
                  <a:lnTo>
                    <a:pt x="2487521" y="1356448"/>
                  </a:lnTo>
                  <a:lnTo>
                    <a:pt x="2491740" y="1309369"/>
                  </a:lnTo>
                  <a:lnTo>
                    <a:pt x="2491740" y="261874"/>
                  </a:lnTo>
                  <a:lnTo>
                    <a:pt x="2487521" y="214795"/>
                  </a:lnTo>
                  <a:lnTo>
                    <a:pt x="2475359" y="170488"/>
                  </a:lnTo>
                  <a:lnTo>
                    <a:pt x="2455991" y="129690"/>
                  </a:lnTo>
                  <a:lnTo>
                    <a:pt x="2430158" y="93142"/>
                  </a:lnTo>
                  <a:lnTo>
                    <a:pt x="2398597" y="61581"/>
                  </a:lnTo>
                  <a:lnTo>
                    <a:pt x="2362049" y="35748"/>
                  </a:lnTo>
                  <a:lnTo>
                    <a:pt x="2321251" y="16380"/>
                  </a:lnTo>
                  <a:lnTo>
                    <a:pt x="2276944" y="4218"/>
                  </a:lnTo>
                  <a:lnTo>
                    <a:pt x="22298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1339" y="3226307"/>
              <a:ext cx="2491740" cy="1571625"/>
            </a:xfrm>
            <a:custGeom>
              <a:avLst/>
              <a:gdLst/>
              <a:ahLst/>
              <a:cxnLst/>
              <a:rect l="l" t="t" r="r" b="b"/>
              <a:pathLst>
                <a:path w="2491740" h="1571625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8" y="129690"/>
                  </a:lnTo>
                  <a:lnTo>
                    <a:pt x="61581" y="93142"/>
                  </a:lnTo>
                  <a:lnTo>
                    <a:pt x="93142" y="61581"/>
                  </a:lnTo>
                  <a:lnTo>
                    <a:pt x="129690" y="35748"/>
                  </a:lnTo>
                  <a:lnTo>
                    <a:pt x="170488" y="16380"/>
                  </a:lnTo>
                  <a:lnTo>
                    <a:pt x="214795" y="4218"/>
                  </a:lnTo>
                  <a:lnTo>
                    <a:pt x="261874" y="0"/>
                  </a:lnTo>
                  <a:lnTo>
                    <a:pt x="2229866" y="0"/>
                  </a:lnTo>
                  <a:lnTo>
                    <a:pt x="2276944" y="4218"/>
                  </a:lnTo>
                  <a:lnTo>
                    <a:pt x="2321251" y="16380"/>
                  </a:lnTo>
                  <a:lnTo>
                    <a:pt x="2362049" y="35748"/>
                  </a:lnTo>
                  <a:lnTo>
                    <a:pt x="2398597" y="61581"/>
                  </a:lnTo>
                  <a:lnTo>
                    <a:pt x="2430158" y="93142"/>
                  </a:lnTo>
                  <a:lnTo>
                    <a:pt x="2455991" y="129690"/>
                  </a:lnTo>
                  <a:lnTo>
                    <a:pt x="2475359" y="170488"/>
                  </a:lnTo>
                  <a:lnTo>
                    <a:pt x="2487521" y="214795"/>
                  </a:lnTo>
                  <a:lnTo>
                    <a:pt x="2491740" y="261874"/>
                  </a:lnTo>
                  <a:lnTo>
                    <a:pt x="2491740" y="1309369"/>
                  </a:lnTo>
                  <a:lnTo>
                    <a:pt x="2487521" y="1356448"/>
                  </a:lnTo>
                  <a:lnTo>
                    <a:pt x="2475359" y="1400755"/>
                  </a:lnTo>
                  <a:lnTo>
                    <a:pt x="2455991" y="1441553"/>
                  </a:lnTo>
                  <a:lnTo>
                    <a:pt x="2430158" y="1478101"/>
                  </a:lnTo>
                  <a:lnTo>
                    <a:pt x="2398597" y="1509662"/>
                  </a:lnTo>
                  <a:lnTo>
                    <a:pt x="2362049" y="1535495"/>
                  </a:lnTo>
                  <a:lnTo>
                    <a:pt x="2321251" y="1554863"/>
                  </a:lnTo>
                  <a:lnTo>
                    <a:pt x="2276944" y="1567025"/>
                  </a:lnTo>
                  <a:lnTo>
                    <a:pt x="2229866" y="1571243"/>
                  </a:lnTo>
                  <a:lnTo>
                    <a:pt x="261874" y="1571243"/>
                  </a:lnTo>
                  <a:lnTo>
                    <a:pt x="214795" y="1567025"/>
                  </a:lnTo>
                  <a:lnTo>
                    <a:pt x="170488" y="1554863"/>
                  </a:lnTo>
                  <a:lnTo>
                    <a:pt x="129690" y="1535495"/>
                  </a:lnTo>
                  <a:lnTo>
                    <a:pt x="93142" y="1509662"/>
                  </a:lnTo>
                  <a:lnTo>
                    <a:pt x="61581" y="1478101"/>
                  </a:lnTo>
                  <a:lnTo>
                    <a:pt x="35748" y="1441553"/>
                  </a:lnTo>
                  <a:lnTo>
                    <a:pt x="16380" y="1400755"/>
                  </a:lnTo>
                  <a:lnTo>
                    <a:pt x="4218" y="1356448"/>
                  </a:lnTo>
                  <a:lnTo>
                    <a:pt x="0" y="1309369"/>
                  </a:lnTo>
                  <a:lnTo>
                    <a:pt x="0" y="2618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69615" y="3256534"/>
            <a:ext cx="16027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Range</a:t>
            </a:r>
            <a:endParaRPr sz="1600">
              <a:latin typeface="Arimo"/>
              <a:cs typeface="Arimo"/>
            </a:endParaRPr>
          </a:p>
          <a:p>
            <a:pPr marR="69215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Arimo"/>
                <a:cs typeface="Arimo"/>
              </a:rPr>
              <a:t>Interfractile</a:t>
            </a:r>
            <a:r>
              <a:rPr sz="1600" spc="-17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Range 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Quartiles</a:t>
            </a:r>
            <a:endParaRPr sz="1600">
              <a:latin typeface="Arimo"/>
              <a:cs typeface="Arimo"/>
            </a:endParaRPr>
          </a:p>
          <a:p>
            <a:pPr marR="5080" algn="just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Arimo"/>
                <a:cs typeface="Arimo"/>
              </a:rPr>
              <a:t>Interquartile</a:t>
            </a:r>
            <a:r>
              <a:rPr sz="1600" spc="-140" dirty="0">
                <a:solidFill>
                  <a:srgbClr val="FFFFFF"/>
                </a:solidFill>
                <a:latin typeface="Arimo"/>
                <a:cs typeface="Arimo"/>
              </a:rPr>
              <a:t> Range  </a:t>
            </a:r>
            <a:r>
              <a:rPr sz="1600" spc="-90" dirty="0">
                <a:solidFill>
                  <a:srgbClr val="FFFFFF"/>
                </a:solidFill>
                <a:latin typeface="Arimo"/>
                <a:cs typeface="Arimo"/>
              </a:rPr>
              <a:t>Standard </a:t>
            </a: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Deviation  </a:t>
            </a:r>
            <a:r>
              <a:rPr sz="1600" spc="-95" dirty="0">
                <a:solidFill>
                  <a:srgbClr val="FFFFFF"/>
                </a:solidFill>
                <a:latin typeface="Arimo"/>
                <a:cs typeface="Arimo"/>
              </a:rPr>
              <a:t>Variance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1141" y="5480050"/>
            <a:ext cx="2352040" cy="622300"/>
            <a:chOff x="501141" y="5480050"/>
            <a:chExt cx="2352040" cy="622300"/>
          </a:xfrm>
        </p:grpSpPr>
        <p:sp>
          <p:nvSpPr>
            <p:cNvPr id="26" name="object 26"/>
            <p:cNvSpPr/>
            <p:nvPr/>
          </p:nvSpPr>
          <p:spPr>
            <a:xfrm>
              <a:off x="507491" y="5486400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5"/>
                  </a:lnTo>
                  <a:lnTo>
                    <a:pt x="2309590" y="579840"/>
                  </a:lnTo>
                  <a:lnTo>
                    <a:pt x="2331358" y="547545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491" y="5486400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45"/>
                  </a:lnTo>
                  <a:lnTo>
                    <a:pt x="2309590" y="579840"/>
                  </a:lnTo>
                  <a:lnTo>
                    <a:pt x="2277296" y="601615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2622" y="5645607"/>
            <a:ext cx="1942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Measure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14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mo"/>
                <a:cs typeface="Arimo"/>
              </a:rPr>
              <a:t>Association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05911" y="5036820"/>
            <a:ext cx="2504440" cy="1582420"/>
            <a:chOff x="3105911" y="5036820"/>
            <a:chExt cx="2504440" cy="1582420"/>
          </a:xfrm>
        </p:grpSpPr>
        <p:sp>
          <p:nvSpPr>
            <p:cNvPr id="30" name="object 30"/>
            <p:cNvSpPr/>
            <p:nvPr/>
          </p:nvSpPr>
          <p:spPr>
            <a:xfrm>
              <a:off x="3112007" y="5042916"/>
              <a:ext cx="2491740" cy="1569720"/>
            </a:xfrm>
            <a:custGeom>
              <a:avLst/>
              <a:gdLst/>
              <a:ahLst/>
              <a:cxnLst/>
              <a:rect l="l" t="t" r="r" b="b"/>
              <a:pathLst>
                <a:path w="2491740" h="1569720">
                  <a:moveTo>
                    <a:pt x="2230120" y="0"/>
                  </a:moveTo>
                  <a:lnTo>
                    <a:pt x="261619" y="0"/>
                  </a:lnTo>
                  <a:lnTo>
                    <a:pt x="214583" y="4213"/>
                  </a:lnTo>
                  <a:lnTo>
                    <a:pt x="170317" y="16363"/>
                  </a:lnTo>
                  <a:lnTo>
                    <a:pt x="129558" y="35710"/>
                  </a:lnTo>
                  <a:lnTo>
                    <a:pt x="93046" y="61517"/>
                  </a:lnTo>
                  <a:lnTo>
                    <a:pt x="61517" y="93046"/>
                  </a:lnTo>
                  <a:lnTo>
                    <a:pt x="35710" y="129558"/>
                  </a:lnTo>
                  <a:lnTo>
                    <a:pt x="16363" y="170317"/>
                  </a:lnTo>
                  <a:lnTo>
                    <a:pt x="4213" y="214583"/>
                  </a:lnTo>
                  <a:lnTo>
                    <a:pt x="0" y="261619"/>
                  </a:lnTo>
                  <a:lnTo>
                    <a:pt x="0" y="1308099"/>
                  </a:lnTo>
                  <a:lnTo>
                    <a:pt x="4213" y="1355126"/>
                  </a:lnTo>
                  <a:lnTo>
                    <a:pt x="16363" y="1399387"/>
                  </a:lnTo>
                  <a:lnTo>
                    <a:pt x="35710" y="1440144"/>
                  </a:lnTo>
                  <a:lnTo>
                    <a:pt x="61517" y="1476658"/>
                  </a:lnTo>
                  <a:lnTo>
                    <a:pt x="93046" y="1508189"/>
                  </a:lnTo>
                  <a:lnTo>
                    <a:pt x="129558" y="1534001"/>
                  </a:lnTo>
                  <a:lnTo>
                    <a:pt x="170317" y="1553352"/>
                  </a:lnTo>
                  <a:lnTo>
                    <a:pt x="214583" y="1565504"/>
                  </a:lnTo>
                  <a:lnTo>
                    <a:pt x="261619" y="1569719"/>
                  </a:lnTo>
                  <a:lnTo>
                    <a:pt x="2230120" y="1569719"/>
                  </a:lnTo>
                  <a:lnTo>
                    <a:pt x="2277156" y="1565504"/>
                  </a:lnTo>
                  <a:lnTo>
                    <a:pt x="2321422" y="1553352"/>
                  </a:lnTo>
                  <a:lnTo>
                    <a:pt x="2362181" y="1534001"/>
                  </a:lnTo>
                  <a:lnTo>
                    <a:pt x="2398693" y="1508189"/>
                  </a:lnTo>
                  <a:lnTo>
                    <a:pt x="2430222" y="1476658"/>
                  </a:lnTo>
                  <a:lnTo>
                    <a:pt x="2456029" y="1440144"/>
                  </a:lnTo>
                  <a:lnTo>
                    <a:pt x="2475376" y="1399387"/>
                  </a:lnTo>
                  <a:lnTo>
                    <a:pt x="2487526" y="1355126"/>
                  </a:lnTo>
                  <a:lnTo>
                    <a:pt x="2491740" y="1308099"/>
                  </a:lnTo>
                  <a:lnTo>
                    <a:pt x="2491740" y="261619"/>
                  </a:lnTo>
                  <a:lnTo>
                    <a:pt x="2487526" y="214583"/>
                  </a:lnTo>
                  <a:lnTo>
                    <a:pt x="2475376" y="170317"/>
                  </a:lnTo>
                  <a:lnTo>
                    <a:pt x="2456029" y="129558"/>
                  </a:lnTo>
                  <a:lnTo>
                    <a:pt x="2430222" y="93046"/>
                  </a:lnTo>
                  <a:lnTo>
                    <a:pt x="2398693" y="61517"/>
                  </a:lnTo>
                  <a:lnTo>
                    <a:pt x="2362181" y="35710"/>
                  </a:lnTo>
                  <a:lnTo>
                    <a:pt x="2321422" y="16363"/>
                  </a:lnTo>
                  <a:lnTo>
                    <a:pt x="2277156" y="4213"/>
                  </a:lnTo>
                  <a:lnTo>
                    <a:pt x="2230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2007" y="5042916"/>
              <a:ext cx="2491740" cy="1569720"/>
            </a:xfrm>
            <a:custGeom>
              <a:avLst/>
              <a:gdLst/>
              <a:ahLst/>
              <a:cxnLst/>
              <a:rect l="l" t="t" r="r" b="b"/>
              <a:pathLst>
                <a:path w="2491740" h="1569720">
                  <a:moveTo>
                    <a:pt x="0" y="261619"/>
                  </a:moveTo>
                  <a:lnTo>
                    <a:pt x="4213" y="214583"/>
                  </a:lnTo>
                  <a:lnTo>
                    <a:pt x="16363" y="170317"/>
                  </a:lnTo>
                  <a:lnTo>
                    <a:pt x="35710" y="129558"/>
                  </a:lnTo>
                  <a:lnTo>
                    <a:pt x="61517" y="93046"/>
                  </a:lnTo>
                  <a:lnTo>
                    <a:pt x="93046" y="61517"/>
                  </a:lnTo>
                  <a:lnTo>
                    <a:pt x="129558" y="35710"/>
                  </a:lnTo>
                  <a:lnTo>
                    <a:pt x="170317" y="16363"/>
                  </a:lnTo>
                  <a:lnTo>
                    <a:pt x="214583" y="4213"/>
                  </a:lnTo>
                  <a:lnTo>
                    <a:pt x="261619" y="0"/>
                  </a:lnTo>
                  <a:lnTo>
                    <a:pt x="2230120" y="0"/>
                  </a:lnTo>
                  <a:lnTo>
                    <a:pt x="2277156" y="4213"/>
                  </a:lnTo>
                  <a:lnTo>
                    <a:pt x="2321422" y="16363"/>
                  </a:lnTo>
                  <a:lnTo>
                    <a:pt x="2362181" y="35710"/>
                  </a:lnTo>
                  <a:lnTo>
                    <a:pt x="2398693" y="61517"/>
                  </a:lnTo>
                  <a:lnTo>
                    <a:pt x="2430222" y="93046"/>
                  </a:lnTo>
                  <a:lnTo>
                    <a:pt x="2456029" y="129558"/>
                  </a:lnTo>
                  <a:lnTo>
                    <a:pt x="2475376" y="170317"/>
                  </a:lnTo>
                  <a:lnTo>
                    <a:pt x="2487526" y="214583"/>
                  </a:lnTo>
                  <a:lnTo>
                    <a:pt x="2491740" y="261619"/>
                  </a:lnTo>
                  <a:lnTo>
                    <a:pt x="2491740" y="1308099"/>
                  </a:lnTo>
                  <a:lnTo>
                    <a:pt x="2487526" y="1355126"/>
                  </a:lnTo>
                  <a:lnTo>
                    <a:pt x="2475376" y="1399387"/>
                  </a:lnTo>
                  <a:lnTo>
                    <a:pt x="2456029" y="1440144"/>
                  </a:lnTo>
                  <a:lnTo>
                    <a:pt x="2430222" y="1476658"/>
                  </a:lnTo>
                  <a:lnTo>
                    <a:pt x="2398693" y="1508189"/>
                  </a:lnTo>
                  <a:lnTo>
                    <a:pt x="2362181" y="1534001"/>
                  </a:lnTo>
                  <a:lnTo>
                    <a:pt x="2321422" y="1553352"/>
                  </a:lnTo>
                  <a:lnTo>
                    <a:pt x="2277156" y="1565504"/>
                  </a:lnTo>
                  <a:lnTo>
                    <a:pt x="2230120" y="1569719"/>
                  </a:lnTo>
                  <a:lnTo>
                    <a:pt x="261619" y="1569719"/>
                  </a:lnTo>
                  <a:lnTo>
                    <a:pt x="214583" y="1565504"/>
                  </a:lnTo>
                  <a:lnTo>
                    <a:pt x="170317" y="1553352"/>
                  </a:lnTo>
                  <a:lnTo>
                    <a:pt x="129558" y="1534001"/>
                  </a:lnTo>
                  <a:lnTo>
                    <a:pt x="93046" y="1508189"/>
                  </a:lnTo>
                  <a:lnTo>
                    <a:pt x="61517" y="1476658"/>
                  </a:lnTo>
                  <a:lnTo>
                    <a:pt x="35710" y="1440144"/>
                  </a:lnTo>
                  <a:lnTo>
                    <a:pt x="16363" y="1399387"/>
                  </a:lnTo>
                  <a:lnTo>
                    <a:pt x="4213" y="1355126"/>
                  </a:lnTo>
                  <a:lnTo>
                    <a:pt x="0" y="1308099"/>
                  </a:lnTo>
                  <a:lnTo>
                    <a:pt x="0" y="26161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80917" y="5437733"/>
            <a:ext cx="2105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FFFFFF"/>
                </a:solidFill>
                <a:latin typeface="Arimo"/>
                <a:cs typeface="Arimo"/>
              </a:rPr>
              <a:t>Correlation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-100" dirty="0">
                <a:solidFill>
                  <a:srgbClr val="FFFFFF"/>
                </a:solidFill>
                <a:latin typeface="Arimo"/>
                <a:cs typeface="Arimo"/>
              </a:rPr>
              <a:t>Covariance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Arimo"/>
                <a:cs typeface="Arimo"/>
              </a:rPr>
              <a:t>Coefficient </a:t>
            </a:r>
            <a:r>
              <a:rPr sz="1600" spc="-10" dirty="0">
                <a:solidFill>
                  <a:srgbClr val="FFFFFF"/>
                </a:solidFill>
                <a:latin typeface="Arimo"/>
                <a:cs typeface="Arimo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mo"/>
                <a:cs typeface="Arimo"/>
              </a:rPr>
              <a:t>Covariation</a:t>
            </a:r>
            <a:endParaRPr sz="1600">
              <a:latin typeface="Arimo"/>
              <a:cs typeface="Arim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64579" y="589787"/>
            <a:ext cx="5638800" cy="6129655"/>
            <a:chOff x="6164579" y="589787"/>
            <a:chExt cx="5638800" cy="6129655"/>
          </a:xfrm>
        </p:grpSpPr>
        <p:sp>
          <p:nvSpPr>
            <p:cNvPr id="34" name="object 34"/>
            <p:cNvSpPr/>
            <p:nvPr/>
          </p:nvSpPr>
          <p:spPr>
            <a:xfrm>
              <a:off x="6164579" y="589787"/>
              <a:ext cx="5638800" cy="6129655"/>
            </a:xfrm>
            <a:custGeom>
              <a:avLst/>
              <a:gdLst/>
              <a:ahLst/>
              <a:cxnLst/>
              <a:rect l="l" t="t" r="r" b="b"/>
              <a:pathLst>
                <a:path w="5638800" h="6129655">
                  <a:moveTo>
                    <a:pt x="5638800" y="0"/>
                  </a:moveTo>
                  <a:lnTo>
                    <a:pt x="0" y="0"/>
                  </a:lnTo>
                  <a:lnTo>
                    <a:pt x="0" y="6129528"/>
                  </a:lnTo>
                  <a:lnTo>
                    <a:pt x="5638800" y="6129528"/>
                  </a:lnTo>
                  <a:lnTo>
                    <a:pt x="563880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57187" y="705611"/>
              <a:ext cx="4996180" cy="609600"/>
            </a:xfrm>
            <a:custGeom>
              <a:avLst/>
              <a:gdLst/>
              <a:ahLst/>
              <a:cxnLst/>
              <a:rect l="l" t="t" r="r" b="b"/>
              <a:pathLst>
                <a:path w="4996180" h="609600">
                  <a:moveTo>
                    <a:pt x="4894071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4894071" y="609600"/>
                  </a:lnTo>
                  <a:lnTo>
                    <a:pt x="4933628" y="601618"/>
                  </a:lnTo>
                  <a:lnTo>
                    <a:pt x="4965922" y="579850"/>
                  </a:lnTo>
                  <a:lnTo>
                    <a:pt x="4987690" y="547556"/>
                  </a:lnTo>
                  <a:lnTo>
                    <a:pt x="4995671" y="508000"/>
                  </a:lnTo>
                  <a:lnTo>
                    <a:pt x="4995671" y="101600"/>
                  </a:lnTo>
                  <a:lnTo>
                    <a:pt x="4987690" y="62043"/>
                  </a:lnTo>
                  <a:lnTo>
                    <a:pt x="4965922" y="29749"/>
                  </a:lnTo>
                  <a:lnTo>
                    <a:pt x="4933628" y="7981"/>
                  </a:lnTo>
                  <a:lnTo>
                    <a:pt x="48940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7187" y="705611"/>
              <a:ext cx="4996180" cy="609600"/>
            </a:xfrm>
            <a:custGeom>
              <a:avLst/>
              <a:gdLst/>
              <a:ahLst/>
              <a:cxnLst/>
              <a:rect l="l" t="t" r="r" b="b"/>
              <a:pathLst>
                <a:path w="499618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4894071" y="0"/>
                  </a:lnTo>
                  <a:lnTo>
                    <a:pt x="4933628" y="7981"/>
                  </a:lnTo>
                  <a:lnTo>
                    <a:pt x="4965922" y="29749"/>
                  </a:lnTo>
                  <a:lnTo>
                    <a:pt x="4987690" y="62043"/>
                  </a:lnTo>
                  <a:lnTo>
                    <a:pt x="4995671" y="101600"/>
                  </a:lnTo>
                  <a:lnTo>
                    <a:pt x="4995671" y="508000"/>
                  </a:lnTo>
                  <a:lnTo>
                    <a:pt x="4987690" y="547556"/>
                  </a:lnTo>
                  <a:lnTo>
                    <a:pt x="4965922" y="579850"/>
                  </a:lnTo>
                  <a:lnTo>
                    <a:pt x="4933628" y="601618"/>
                  </a:lnTo>
                  <a:lnTo>
                    <a:pt x="4894071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57187" y="1930907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7187" y="1930907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57187" y="2956559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223774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237740" y="609600"/>
                  </a:lnTo>
                  <a:lnTo>
                    <a:pt x="2277296" y="601618"/>
                  </a:lnTo>
                  <a:lnTo>
                    <a:pt x="2309590" y="579850"/>
                  </a:lnTo>
                  <a:lnTo>
                    <a:pt x="2331358" y="547556"/>
                  </a:lnTo>
                  <a:lnTo>
                    <a:pt x="2339340" y="508000"/>
                  </a:lnTo>
                  <a:lnTo>
                    <a:pt x="2339340" y="101600"/>
                  </a:lnTo>
                  <a:lnTo>
                    <a:pt x="2331358" y="62043"/>
                  </a:lnTo>
                  <a:lnTo>
                    <a:pt x="2309590" y="29749"/>
                  </a:lnTo>
                  <a:lnTo>
                    <a:pt x="2277296" y="7981"/>
                  </a:lnTo>
                  <a:lnTo>
                    <a:pt x="223774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7187" y="2956559"/>
              <a:ext cx="2339340" cy="609600"/>
            </a:xfrm>
            <a:custGeom>
              <a:avLst/>
              <a:gdLst/>
              <a:ahLst/>
              <a:cxnLst/>
              <a:rect l="l" t="t" r="r" b="b"/>
              <a:pathLst>
                <a:path w="233934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237740" y="0"/>
                  </a:lnTo>
                  <a:lnTo>
                    <a:pt x="2277296" y="7981"/>
                  </a:lnTo>
                  <a:lnTo>
                    <a:pt x="2309590" y="29749"/>
                  </a:lnTo>
                  <a:lnTo>
                    <a:pt x="2331358" y="62043"/>
                  </a:lnTo>
                  <a:lnTo>
                    <a:pt x="2339340" y="101600"/>
                  </a:lnTo>
                  <a:lnTo>
                    <a:pt x="2339340" y="508000"/>
                  </a:lnTo>
                  <a:lnTo>
                    <a:pt x="2331358" y="547556"/>
                  </a:lnTo>
                  <a:lnTo>
                    <a:pt x="2309590" y="579850"/>
                  </a:lnTo>
                  <a:lnTo>
                    <a:pt x="2277296" y="601618"/>
                  </a:lnTo>
                  <a:lnTo>
                    <a:pt x="223774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64579" y="589787"/>
            <a:ext cx="5638800" cy="612965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R="50800" algn="ctr">
              <a:lnSpc>
                <a:spcPct val="100000"/>
              </a:lnSpc>
              <a:spcBef>
                <a:spcPts val="1290"/>
              </a:spcBef>
            </a:pPr>
            <a:r>
              <a:rPr sz="1600" u="heavy" spc="-3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0" u="heavy" spc="-3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Inferential</a:t>
            </a:r>
            <a:r>
              <a:rPr sz="1600" b="0" u="heavy" spc="-6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 </a:t>
            </a:r>
            <a:r>
              <a:rPr sz="1600" b="0" u="heavy" spc="-4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Lato Medium"/>
                <a:cs typeface="Lato Medium"/>
              </a:rPr>
              <a:t>Statistics</a:t>
            </a:r>
            <a:endParaRPr sz="1600">
              <a:latin typeface="Lato Medium"/>
              <a:cs typeface="Lato Medium"/>
            </a:endParaRPr>
          </a:p>
          <a:p>
            <a:pPr marR="49530" algn="ctr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What conclusion </a:t>
            </a:r>
            <a:r>
              <a:rPr sz="1600" i="1" spc="-15" dirty="0">
                <a:latin typeface="Carlito"/>
                <a:cs typeface="Carlito"/>
              </a:rPr>
              <a:t>can </a:t>
            </a:r>
            <a:r>
              <a:rPr sz="1600" i="1" spc="-5" dirty="0">
                <a:latin typeface="Carlito"/>
                <a:cs typeface="Carlito"/>
              </a:rPr>
              <a:t>be </a:t>
            </a:r>
            <a:r>
              <a:rPr sz="1600" i="1" spc="-10" dirty="0">
                <a:latin typeface="Carlito"/>
                <a:cs typeface="Carlito"/>
              </a:rPr>
              <a:t>drawn </a:t>
            </a:r>
            <a:r>
              <a:rPr sz="1600" i="1" spc="-5" dirty="0">
                <a:latin typeface="Carlito"/>
                <a:cs typeface="Carlito"/>
              </a:rPr>
              <a:t>from the</a:t>
            </a:r>
            <a:r>
              <a:rPr sz="1600" i="1" spc="15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dataset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50">
              <a:latin typeface="Carlito"/>
              <a:cs typeface="Carlito"/>
            </a:endParaRPr>
          </a:p>
          <a:p>
            <a:pPr marR="2705735" algn="ctr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mo"/>
                <a:cs typeface="Arimo"/>
              </a:rPr>
              <a:t>Estimation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150">
              <a:latin typeface="Arimo"/>
              <a:cs typeface="Arimo"/>
            </a:endParaRPr>
          </a:p>
          <a:p>
            <a:pPr marR="2708275" algn="ctr">
              <a:lnSpc>
                <a:spcPct val="100000"/>
              </a:lnSpc>
              <a:spcBef>
                <a:spcPts val="5"/>
              </a:spcBef>
            </a:pPr>
            <a:r>
              <a:rPr sz="1600" spc="-80" dirty="0">
                <a:solidFill>
                  <a:srgbClr val="FFFFFF"/>
                </a:solidFill>
                <a:latin typeface="Arimo"/>
                <a:cs typeface="Arimo"/>
              </a:rPr>
              <a:t>Hypothesis </a:t>
            </a:r>
            <a:r>
              <a:rPr sz="1600" spc="-105" dirty="0">
                <a:solidFill>
                  <a:srgbClr val="FFFFFF"/>
                </a:solidFill>
                <a:latin typeface="Arimo"/>
                <a:cs typeface="Arimo"/>
              </a:rPr>
              <a:t>Testing</a:t>
            </a:r>
            <a:endParaRPr sz="16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597023"/>
            <a:ext cx="403987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600" spc="-5" dirty="0"/>
              <a:t>Descripti</a:t>
            </a:r>
            <a:r>
              <a:rPr sz="5600" spc="-25" dirty="0"/>
              <a:t>v</a:t>
            </a:r>
            <a:r>
              <a:rPr sz="5600" dirty="0"/>
              <a:t>e  </a:t>
            </a:r>
            <a:r>
              <a:rPr sz="5600" spc="-5" dirty="0"/>
              <a:t>Statistics</a:t>
            </a:r>
            <a:endParaRPr sz="5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444" y="2499486"/>
            <a:ext cx="302641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0" spc="-85" dirty="0">
                <a:latin typeface="Lato Medium"/>
                <a:cs typeface="Lato Medium"/>
              </a:rPr>
              <a:t>Mean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70" dirty="0">
                <a:latin typeface="Lato Medium"/>
                <a:cs typeface="Lato Medium"/>
              </a:rPr>
              <a:t>Median</a:t>
            </a:r>
            <a:endParaRPr sz="2800" dirty="0">
              <a:latin typeface="Lato Medium"/>
              <a:cs typeface="Lato Medium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0" spc="-105" dirty="0">
                <a:latin typeface="Lato Medium"/>
                <a:cs typeface="Lato Medium"/>
              </a:rPr>
              <a:t>Mode</a:t>
            </a:r>
            <a:endParaRPr sz="2800" dirty="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6111" y="61671"/>
            <a:ext cx="553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I. </a:t>
            </a:r>
            <a:r>
              <a:rPr spc="-10" dirty="0"/>
              <a:t>Measure </a:t>
            </a:r>
            <a:r>
              <a:rPr spc="-5" dirty="0"/>
              <a:t>of </a:t>
            </a:r>
            <a:r>
              <a:rPr spc="-10" dirty="0"/>
              <a:t>Central</a:t>
            </a:r>
            <a:r>
              <a:rPr spc="55" dirty="0"/>
              <a:t> </a:t>
            </a:r>
            <a:r>
              <a:rPr spc="-5" dirty="0"/>
              <a:t>tendency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989" y="1326261"/>
            <a:ext cx="9616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latin typeface="Arimo"/>
                <a:cs typeface="Arimo"/>
              </a:rPr>
              <a:t>Central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tendency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measures</a:t>
            </a:r>
            <a:r>
              <a:rPr sz="2000" spc="-80" dirty="0">
                <a:latin typeface="Arimo"/>
                <a:cs typeface="Arimo"/>
              </a:rPr>
              <a:t>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centre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middle</a:t>
            </a:r>
            <a:r>
              <a:rPr sz="2000" spc="-8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30" dirty="0">
                <a:latin typeface="Arimo"/>
                <a:cs typeface="Arimo"/>
              </a:rPr>
              <a:t>average</a:t>
            </a:r>
            <a:r>
              <a:rPr sz="2000" spc="-9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value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55" dirty="0">
                <a:latin typeface="Arimo"/>
                <a:cs typeface="Arimo"/>
              </a:rPr>
              <a:t>a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given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dataset</a:t>
            </a:r>
            <a:endParaRPr sz="20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538" y="48894"/>
            <a:ext cx="143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70" dirty="0"/>
              <a:t>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95273"/>
            <a:ext cx="93275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latin typeface="Arimo"/>
                <a:cs typeface="Arimo"/>
              </a:rPr>
              <a:t>Arithmetic </a:t>
            </a:r>
            <a:r>
              <a:rPr sz="2400" spc="-120" dirty="0">
                <a:latin typeface="Arimo"/>
                <a:cs typeface="Arimo"/>
              </a:rPr>
              <a:t>mean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30" dirty="0">
                <a:latin typeface="Arimo"/>
                <a:cs typeface="Arimo"/>
              </a:rPr>
              <a:t>the </a:t>
            </a:r>
            <a:r>
              <a:rPr sz="2400" spc="-70" dirty="0">
                <a:latin typeface="Arimo"/>
                <a:cs typeface="Arimo"/>
              </a:rPr>
              <a:t>“average”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130" dirty="0">
                <a:latin typeface="Arimo"/>
                <a:cs typeface="Arimo"/>
              </a:rPr>
              <a:t>range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95" dirty="0">
                <a:latin typeface="Arimo"/>
                <a:cs typeface="Arimo"/>
              </a:rPr>
              <a:t>data</a:t>
            </a:r>
            <a:r>
              <a:rPr sz="2400" spc="-47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(numeric)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45" dirty="0">
                <a:latin typeface="Arimo"/>
                <a:cs typeface="Arimo"/>
              </a:rPr>
              <a:t>Common </a:t>
            </a:r>
            <a:r>
              <a:rPr sz="2400" spc="-125" dirty="0">
                <a:latin typeface="Arimo"/>
                <a:cs typeface="Arimo"/>
              </a:rPr>
              <a:t>examples: </a:t>
            </a:r>
            <a:r>
              <a:rPr sz="2400" spc="-160" dirty="0">
                <a:latin typeface="Arimo"/>
                <a:cs typeface="Arimo"/>
              </a:rPr>
              <a:t>Test </a:t>
            </a:r>
            <a:r>
              <a:rPr sz="2400" spc="-95" dirty="0">
                <a:latin typeface="Arimo"/>
                <a:cs typeface="Arimo"/>
              </a:rPr>
              <a:t>Marks, </a:t>
            </a:r>
            <a:r>
              <a:rPr sz="2400" spc="-90" dirty="0">
                <a:latin typeface="Arimo"/>
                <a:cs typeface="Arimo"/>
              </a:rPr>
              <a:t>Temperature, </a:t>
            </a:r>
            <a:r>
              <a:rPr sz="2400" spc="-210" dirty="0">
                <a:latin typeface="Arimo"/>
                <a:cs typeface="Arimo"/>
              </a:rPr>
              <a:t>Runs </a:t>
            </a:r>
            <a:r>
              <a:rPr sz="2400" spc="-130" dirty="0">
                <a:latin typeface="Arimo"/>
                <a:cs typeface="Arimo"/>
              </a:rPr>
              <a:t>scored </a:t>
            </a:r>
            <a:r>
              <a:rPr sz="2400" spc="-30" dirty="0">
                <a:latin typeface="Arimo"/>
                <a:cs typeface="Arimo"/>
              </a:rPr>
              <a:t>in </a:t>
            </a:r>
            <a:r>
              <a:rPr sz="2400" spc="-75" dirty="0">
                <a:latin typeface="Arimo"/>
                <a:cs typeface="Arimo"/>
              </a:rPr>
              <a:t>cricket</a:t>
            </a:r>
            <a:r>
              <a:rPr sz="2400" spc="114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etc.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latin typeface="Arimo"/>
                <a:cs typeface="Arimo"/>
              </a:rPr>
              <a:t>Conventional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4" dirty="0">
                <a:latin typeface="Arimo"/>
                <a:cs typeface="Arimo"/>
              </a:rPr>
              <a:t>symbols: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75" dirty="0">
                <a:solidFill>
                  <a:srgbClr val="006FC0"/>
                </a:solidFill>
                <a:latin typeface="Arimo"/>
                <a:cs typeface="Arimo"/>
              </a:rPr>
              <a:t>n </a:t>
            </a:r>
            <a:r>
              <a:rPr sz="2400" spc="-210" dirty="0">
                <a:latin typeface="Arimo"/>
                <a:cs typeface="Arimo"/>
              </a:rPr>
              <a:t>= </a:t>
            </a:r>
            <a:r>
              <a:rPr sz="2400" spc="-130" dirty="0">
                <a:latin typeface="Arimo"/>
                <a:cs typeface="Arimo"/>
              </a:rPr>
              <a:t>sample</a:t>
            </a:r>
            <a:r>
              <a:rPr sz="2400" spc="-110" dirty="0">
                <a:latin typeface="Arimo"/>
                <a:cs typeface="Arimo"/>
              </a:rPr>
              <a:t> </a:t>
            </a:r>
            <a:r>
              <a:rPr sz="2400" spc="-180" dirty="0">
                <a:latin typeface="Arimo"/>
                <a:cs typeface="Arimo"/>
              </a:rPr>
              <a:t>size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165" dirty="0">
                <a:solidFill>
                  <a:srgbClr val="006FC0"/>
                </a:solidFill>
                <a:latin typeface="Arimo"/>
                <a:cs typeface="Arimo"/>
              </a:rPr>
              <a:t>x </a:t>
            </a:r>
            <a:r>
              <a:rPr sz="2400" spc="-210" dirty="0">
                <a:latin typeface="Arimo"/>
                <a:cs typeface="Arimo"/>
              </a:rPr>
              <a:t>=</a:t>
            </a:r>
            <a:r>
              <a:rPr sz="2400" spc="-10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observation(s)</a:t>
            </a:r>
            <a:endParaRPr sz="2400">
              <a:latin typeface="Arimo"/>
              <a:cs typeface="Arimo"/>
            </a:endParaRPr>
          </a:p>
          <a:p>
            <a:pPr marL="812800" lvl="1" indent="-343535">
              <a:lnSpc>
                <a:spcPts val="2850"/>
              </a:lnSpc>
              <a:spcBef>
                <a:spcPts val="60"/>
              </a:spcBef>
              <a:buFont typeface="Wingdings"/>
              <a:buChar char=""/>
              <a:tabLst>
                <a:tab pos="813435" algn="l"/>
              </a:tabLst>
            </a:pPr>
            <a:r>
              <a:rPr sz="3600" spc="-112" baseline="1157" dirty="0">
                <a:solidFill>
                  <a:srgbClr val="006FC0"/>
                </a:solidFill>
                <a:latin typeface="Arimo"/>
                <a:cs typeface="Arimo"/>
              </a:rPr>
              <a:t>x</a:t>
            </a:r>
            <a:r>
              <a:rPr sz="2400" spc="-75" dirty="0">
                <a:solidFill>
                  <a:srgbClr val="006FC0"/>
                </a:solidFill>
                <a:latin typeface="Arimo"/>
                <a:cs typeface="Arimo"/>
              </a:rPr>
              <a:t>̄ </a:t>
            </a:r>
            <a:r>
              <a:rPr sz="3600" spc="-315" baseline="1157" dirty="0">
                <a:latin typeface="Arimo"/>
                <a:cs typeface="Arimo"/>
              </a:rPr>
              <a:t>= </a:t>
            </a:r>
            <a:r>
              <a:rPr sz="3600" spc="-195" baseline="1157" dirty="0">
                <a:latin typeface="Arimo"/>
                <a:cs typeface="Arimo"/>
              </a:rPr>
              <a:t>sample</a:t>
            </a:r>
            <a:r>
              <a:rPr sz="3600" spc="-202" baseline="1157" dirty="0">
                <a:latin typeface="Arimo"/>
                <a:cs typeface="Arimo"/>
              </a:rPr>
              <a:t> </a:t>
            </a:r>
            <a:r>
              <a:rPr sz="3600" spc="-179" baseline="1157" dirty="0">
                <a:latin typeface="Arimo"/>
                <a:cs typeface="Arimo"/>
              </a:rPr>
              <a:t>mean</a:t>
            </a:r>
            <a:endParaRPr sz="3600" baseline="1157">
              <a:latin typeface="Arimo"/>
              <a:cs typeface="Arimo"/>
            </a:endParaRPr>
          </a:p>
          <a:p>
            <a:pPr marL="812800" lvl="1" indent="-343535">
              <a:lnSpc>
                <a:spcPts val="285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65" dirty="0">
                <a:solidFill>
                  <a:srgbClr val="006FC0"/>
                </a:solidFill>
                <a:latin typeface="Arimo"/>
                <a:cs typeface="Arimo"/>
              </a:rPr>
              <a:t>μ </a:t>
            </a:r>
            <a:r>
              <a:rPr sz="2400" spc="-204" dirty="0">
                <a:latin typeface="Arimo"/>
                <a:cs typeface="Arimo"/>
              </a:rPr>
              <a:t>= </a:t>
            </a:r>
            <a:r>
              <a:rPr sz="2400" spc="-55" dirty="0">
                <a:latin typeface="Arimo"/>
                <a:cs typeface="Arimo"/>
              </a:rPr>
              <a:t>population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mean</a:t>
            </a:r>
            <a:endParaRPr sz="2400">
              <a:latin typeface="Arimo"/>
              <a:cs typeface="Arim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Arimo"/>
                <a:cs typeface="Arimo"/>
              </a:rPr>
              <a:t>Arithmetic </a:t>
            </a:r>
            <a:r>
              <a:rPr sz="2400" spc="-90" dirty="0">
                <a:latin typeface="Arimo"/>
                <a:cs typeface="Arimo"/>
              </a:rPr>
              <a:t>Mean </a:t>
            </a:r>
            <a:r>
              <a:rPr sz="2400" spc="-85" dirty="0">
                <a:solidFill>
                  <a:srgbClr val="006FC0"/>
                </a:solidFill>
                <a:latin typeface="Arimo"/>
                <a:cs typeface="Arimo"/>
              </a:rPr>
              <a:t>x̄ </a:t>
            </a:r>
            <a:r>
              <a:rPr sz="2400" spc="-210" dirty="0">
                <a:latin typeface="Arimo"/>
                <a:cs typeface="Arimo"/>
              </a:rPr>
              <a:t>= </a:t>
            </a:r>
            <a:r>
              <a:rPr sz="2400" spc="-220" dirty="0">
                <a:solidFill>
                  <a:srgbClr val="006FC0"/>
                </a:solidFill>
                <a:latin typeface="Arimo"/>
                <a:cs typeface="Arimo"/>
              </a:rPr>
              <a:t>(∑x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22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Arimo"/>
                <a:cs typeface="Arimo"/>
              </a:rPr>
              <a:t>n)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187" y="4267200"/>
            <a:ext cx="490728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6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single </a:t>
            </a:r>
            <a:r>
              <a:rPr sz="1800" spc="-55" dirty="0">
                <a:latin typeface="Arimo"/>
                <a:cs typeface="Arimo"/>
              </a:rPr>
              <a:t>number </a:t>
            </a:r>
            <a:r>
              <a:rPr sz="1800" spc="-75" dirty="0">
                <a:latin typeface="Arimo"/>
                <a:cs typeface="Arimo"/>
              </a:rPr>
              <a:t>represents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45" dirty="0">
                <a:latin typeface="Arimo"/>
                <a:cs typeface="Arimo"/>
              </a:rPr>
              <a:t>whole</a:t>
            </a:r>
            <a:r>
              <a:rPr sz="1800" spc="-25" dirty="0">
                <a:latin typeface="Arimo"/>
                <a:cs typeface="Arimo"/>
              </a:rPr>
              <a:t>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dataset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5" dirty="0">
                <a:latin typeface="Arimo"/>
                <a:cs typeface="Arimo"/>
              </a:rPr>
              <a:t>Intuitively</a:t>
            </a:r>
            <a:r>
              <a:rPr sz="1800" spc="-100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clear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latin typeface="Arimo"/>
                <a:cs typeface="Arimo"/>
              </a:rPr>
              <a:t>Only 1 mean </a:t>
            </a:r>
            <a:r>
              <a:rPr sz="1800" spc="-45" dirty="0">
                <a:latin typeface="Arimo"/>
                <a:cs typeface="Arimo"/>
              </a:rPr>
              <a:t>per </a:t>
            </a:r>
            <a:r>
              <a:rPr sz="1800" spc="-70" dirty="0">
                <a:latin typeface="Arimo"/>
                <a:cs typeface="Arimo"/>
              </a:rPr>
              <a:t>dataset </a:t>
            </a:r>
            <a:r>
              <a:rPr sz="1800" spc="-105" dirty="0">
                <a:latin typeface="Arimo"/>
                <a:cs typeface="Arimo"/>
              </a:rPr>
              <a:t>– </a:t>
            </a:r>
            <a:r>
              <a:rPr sz="1800" spc="-140" dirty="0">
                <a:latin typeface="Arimo"/>
                <a:cs typeface="Arimo"/>
              </a:rPr>
              <a:t>easy </a:t>
            </a:r>
            <a:r>
              <a:rPr sz="1800" spc="-5" dirty="0">
                <a:latin typeface="Arimo"/>
                <a:cs typeface="Arimo"/>
              </a:rPr>
              <a:t>for</a:t>
            </a:r>
            <a:r>
              <a:rPr sz="1800" spc="-135" dirty="0">
                <a:latin typeface="Arimo"/>
                <a:cs typeface="Arimo"/>
              </a:rPr>
              <a:t> </a:t>
            </a:r>
            <a:r>
              <a:rPr sz="1800" spc="-80" dirty="0">
                <a:latin typeface="Arimo"/>
                <a:cs typeface="Arimo"/>
              </a:rPr>
              <a:t>comparison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691" y="4267200"/>
            <a:ext cx="563626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60" dirty="0">
                <a:latin typeface="Arimo"/>
                <a:cs typeface="Arimo"/>
              </a:rPr>
              <a:t>Affected </a:t>
            </a:r>
            <a:r>
              <a:rPr sz="1800" spc="-80" dirty="0">
                <a:latin typeface="Arimo"/>
                <a:cs typeface="Arimo"/>
              </a:rPr>
              <a:t>by </a:t>
            </a:r>
            <a:r>
              <a:rPr sz="1800" spc="-65" dirty="0">
                <a:solidFill>
                  <a:srgbClr val="843B0C"/>
                </a:solidFill>
                <a:latin typeface="Arimo"/>
                <a:cs typeface="Arimo"/>
              </a:rPr>
              <a:t>extreme </a:t>
            </a:r>
            <a:r>
              <a:rPr sz="1800" spc="-100" dirty="0">
                <a:solidFill>
                  <a:srgbClr val="843B0C"/>
                </a:solidFill>
                <a:latin typeface="Arimo"/>
                <a:cs typeface="Arimo"/>
              </a:rPr>
              <a:t>values </a:t>
            </a:r>
            <a:r>
              <a:rPr sz="1800" spc="-105" dirty="0">
                <a:latin typeface="Arimo"/>
                <a:cs typeface="Arimo"/>
              </a:rPr>
              <a:t>– </a:t>
            </a:r>
            <a:r>
              <a:rPr sz="1800" spc="-130" dirty="0">
                <a:latin typeface="Arimo"/>
                <a:cs typeface="Arimo"/>
              </a:rPr>
              <a:t>so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50" dirty="0">
                <a:latin typeface="Arimo"/>
                <a:cs typeface="Arimo"/>
              </a:rPr>
              <a:t>reliable</a:t>
            </a:r>
            <a:r>
              <a:rPr sz="1800" spc="-105" dirty="0">
                <a:latin typeface="Arimo"/>
                <a:cs typeface="Arimo"/>
              </a:rPr>
              <a:t> </a:t>
            </a:r>
            <a:r>
              <a:rPr sz="1800" spc="-95" dirty="0">
                <a:latin typeface="Arimo"/>
                <a:cs typeface="Arimo"/>
              </a:rPr>
              <a:t>measure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25" dirty="0">
                <a:latin typeface="Arimo"/>
                <a:cs typeface="Arimo"/>
              </a:rPr>
              <a:t>Every </a:t>
            </a:r>
            <a:r>
              <a:rPr sz="1800" spc="-80" dirty="0">
                <a:latin typeface="Arimo"/>
                <a:cs typeface="Arimo"/>
              </a:rPr>
              <a:t>value </a:t>
            </a:r>
            <a:r>
              <a:rPr sz="1800" spc="-95" dirty="0">
                <a:latin typeface="Arimo"/>
                <a:cs typeface="Arimo"/>
              </a:rPr>
              <a:t>is </a:t>
            </a:r>
            <a:r>
              <a:rPr sz="1800" spc="-75" dirty="0">
                <a:latin typeface="Arimo"/>
                <a:cs typeface="Arimo"/>
              </a:rPr>
              <a:t>taken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60" dirty="0">
                <a:latin typeface="Arimo"/>
                <a:cs typeface="Arimo"/>
              </a:rPr>
              <a:t>calculation </a:t>
            </a:r>
            <a:r>
              <a:rPr sz="1800" spc="-110" dirty="0">
                <a:latin typeface="Arimo"/>
                <a:cs typeface="Arimo"/>
              </a:rPr>
              <a:t>(use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grouped</a:t>
            </a:r>
            <a:r>
              <a:rPr sz="1800" spc="-180" dirty="0">
                <a:solidFill>
                  <a:srgbClr val="843B0C"/>
                </a:solidFill>
                <a:latin typeface="Arimo"/>
                <a:cs typeface="Arimo"/>
              </a:rPr>
              <a:t> </a:t>
            </a:r>
            <a:r>
              <a:rPr sz="1800" spc="-65" dirty="0">
                <a:solidFill>
                  <a:srgbClr val="843B0C"/>
                </a:solidFill>
                <a:latin typeface="Arimo"/>
                <a:cs typeface="Arimo"/>
              </a:rPr>
              <a:t>data</a:t>
            </a:r>
            <a:r>
              <a:rPr sz="1800" spc="-65" dirty="0">
                <a:latin typeface="Arimo"/>
                <a:cs typeface="Arimo"/>
              </a:rPr>
              <a:t>)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mo"/>
                <a:cs typeface="Arimo"/>
              </a:rPr>
              <a:t>Cannot </a:t>
            </a:r>
            <a:r>
              <a:rPr sz="1800" spc="-65" dirty="0">
                <a:latin typeface="Arimo"/>
                <a:cs typeface="Arimo"/>
              </a:rPr>
              <a:t>compute </a:t>
            </a:r>
            <a:r>
              <a:rPr sz="1800" spc="-90" dirty="0">
                <a:latin typeface="Arimo"/>
                <a:cs typeface="Arimo"/>
              </a:rPr>
              <a:t>mean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70" dirty="0">
                <a:solidFill>
                  <a:srgbClr val="843B0C"/>
                </a:solidFill>
                <a:latin typeface="Arimo"/>
                <a:cs typeface="Arimo"/>
              </a:rPr>
              <a:t>open-ended</a:t>
            </a:r>
            <a:r>
              <a:rPr sz="1800" spc="-170" dirty="0">
                <a:solidFill>
                  <a:srgbClr val="843B0C"/>
                </a:solidFill>
                <a:latin typeface="Arimo"/>
                <a:cs typeface="Arimo"/>
              </a:rPr>
              <a:t> </a:t>
            </a:r>
            <a:r>
              <a:rPr sz="1800" spc="-140" dirty="0">
                <a:solidFill>
                  <a:srgbClr val="843B0C"/>
                </a:solidFill>
                <a:latin typeface="Arimo"/>
                <a:cs typeface="Arimo"/>
              </a:rPr>
              <a:t>classes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67016" y="353059"/>
          <a:ext cx="2840990" cy="1920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height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ahoma"/>
                          <a:cs typeface="Tahoma"/>
                        </a:rPr>
                        <a:t>frequency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4.0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4.5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4.6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5.1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5.4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5.6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ts val="2055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&gt;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5.8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5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52906" y="555116"/>
            <a:ext cx="456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Open-ended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classes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One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10" dirty="0">
                <a:latin typeface="Tahoma"/>
                <a:cs typeface="Tahoma"/>
              </a:rPr>
              <a:t>more </a:t>
            </a:r>
            <a:r>
              <a:rPr sz="1800" spc="-5" dirty="0">
                <a:latin typeface="Tahoma"/>
                <a:cs typeface="Tahoma"/>
              </a:rPr>
              <a:t>classes do not have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boundary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4642"/>
              </p:ext>
            </p:extLst>
          </p:nvPr>
        </p:nvGraphicFramePr>
        <p:xfrm>
          <a:off x="4571110" y="1859026"/>
          <a:ext cx="5537835" cy="376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#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b="0" spc="-20" dirty="0">
                          <a:latin typeface="Lato Medium"/>
                          <a:cs typeface="Lato Medium"/>
                        </a:rPr>
                        <a:t>min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b="0" spc="-35" dirty="0">
                          <a:latin typeface="Lato Medium"/>
                          <a:cs typeface="Lato Medium"/>
                        </a:rPr>
                        <a:t>max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680"/>
                        </a:lnSpc>
                      </a:pPr>
                      <a:r>
                        <a:rPr sz="1400" b="0" spc="-45" dirty="0">
                          <a:latin typeface="Lato Medium"/>
                          <a:cs typeface="Lato Medium"/>
                        </a:rPr>
                        <a:t>range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680"/>
                        </a:lnSpc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80"/>
                        </a:lnSpc>
                      </a:pPr>
                      <a:endParaRPr lang="en-IN" sz="1400" dirty="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endParaRPr lang="en-IN"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8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701-800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8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801-900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68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901-1000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64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1001-1100</a:t>
                      </a:r>
                      <a:endParaRPr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1101-1200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6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1201-1300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1301-1400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1401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1401-1500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1501-1600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1601-1700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1701-1800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1801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1801-1900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14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1400" dirty="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solidFill>
                            <a:srgbClr val="FF0000"/>
                          </a:solidFill>
                          <a:latin typeface="Lato Medium"/>
                          <a:cs typeface="Lato Medium"/>
                        </a:rPr>
                        <a:t>100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endParaRPr lang="en-IN" sz="1400" dirty="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758" y="131190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65" dirty="0">
                <a:latin typeface="Lato Medium"/>
                <a:cs typeface="Lato Medium"/>
              </a:rPr>
              <a:t>Grouped </a:t>
            </a:r>
            <a:r>
              <a:rPr sz="1800" b="0" spc="-80" dirty="0">
                <a:latin typeface="Lato Medium"/>
                <a:cs typeface="Lato Medium"/>
              </a:rPr>
              <a:t>Data </a:t>
            </a:r>
            <a:r>
              <a:rPr sz="1800" b="0" spc="-120" dirty="0">
                <a:latin typeface="Lato Medium"/>
                <a:cs typeface="Lato Medium"/>
              </a:rPr>
              <a:t>-</a:t>
            </a:r>
            <a:r>
              <a:rPr sz="1800" b="0" spc="-110" dirty="0">
                <a:latin typeface="Lato Medium"/>
                <a:cs typeface="Lato Medium"/>
              </a:rPr>
              <a:t> </a:t>
            </a:r>
            <a:r>
              <a:rPr sz="1800" b="0" spc="-50" dirty="0">
                <a:latin typeface="Lato Medium"/>
                <a:cs typeface="Lato Medium"/>
              </a:rPr>
              <a:t>Mean</a:t>
            </a:r>
            <a:endParaRPr sz="1800">
              <a:latin typeface="Lato Medium"/>
              <a:cs typeface="Lato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650" y="998219"/>
          <a:ext cx="10413962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79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4629" y="132295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701</a:t>
            </a:r>
            <a:endParaRPr sz="12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9119" y="1320165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mo"/>
                <a:cs typeface="Arimo"/>
              </a:rPr>
              <a:t>1900</a:t>
            </a:r>
            <a:endParaRPr sz="12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491" y="888491"/>
            <a:ext cx="10414000" cy="76200"/>
          </a:xfrm>
          <a:custGeom>
            <a:avLst/>
            <a:gdLst/>
            <a:ahLst/>
            <a:cxnLst/>
            <a:rect l="l" t="t" r="r" b="b"/>
            <a:pathLst>
              <a:path w="10414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23" y="44450"/>
                </a:lnTo>
                <a:lnTo>
                  <a:pt x="6342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414000" h="76200">
                <a:moveTo>
                  <a:pt x="10337800" y="0"/>
                </a:moveTo>
                <a:lnTo>
                  <a:pt x="10337800" y="76200"/>
                </a:lnTo>
                <a:lnTo>
                  <a:pt x="10401300" y="44450"/>
                </a:lnTo>
                <a:lnTo>
                  <a:pt x="10350500" y="44450"/>
                </a:lnTo>
                <a:lnTo>
                  <a:pt x="10350500" y="31750"/>
                </a:lnTo>
                <a:lnTo>
                  <a:pt x="10401300" y="31750"/>
                </a:lnTo>
                <a:lnTo>
                  <a:pt x="10337800" y="0"/>
                </a:lnTo>
                <a:close/>
              </a:path>
              <a:path w="10414000" h="76200">
                <a:moveTo>
                  <a:pt x="76200" y="31750"/>
                </a:moveTo>
                <a:lnTo>
                  <a:pt x="63423" y="31750"/>
                </a:lnTo>
                <a:lnTo>
                  <a:pt x="6342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414000" h="76200">
                <a:moveTo>
                  <a:pt x="10337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337800" y="44450"/>
                </a:lnTo>
                <a:lnTo>
                  <a:pt x="10337800" y="31750"/>
                </a:lnTo>
                <a:close/>
              </a:path>
              <a:path w="10414000" h="76200">
                <a:moveTo>
                  <a:pt x="10401300" y="31750"/>
                </a:moveTo>
                <a:lnTo>
                  <a:pt x="10350500" y="31750"/>
                </a:lnTo>
                <a:lnTo>
                  <a:pt x="10350500" y="44450"/>
                </a:lnTo>
                <a:lnTo>
                  <a:pt x="10401300" y="44450"/>
                </a:lnTo>
                <a:lnTo>
                  <a:pt x="10414000" y="38100"/>
                </a:lnTo>
                <a:lnTo>
                  <a:pt x="1040130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4316" y="672465"/>
            <a:ext cx="414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mo"/>
                <a:cs typeface="Arimo"/>
              </a:rPr>
              <a:t>n</a:t>
            </a:r>
            <a:r>
              <a:rPr sz="1200" spc="-90" dirty="0">
                <a:latin typeface="Arimo"/>
                <a:cs typeface="Arimo"/>
              </a:rPr>
              <a:t>=</a:t>
            </a:r>
            <a:r>
              <a:rPr sz="1200" spc="-80" dirty="0">
                <a:latin typeface="Arimo"/>
                <a:cs typeface="Arimo"/>
              </a:rPr>
              <a:t>1</a:t>
            </a:r>
            <a:r>
              <a:rPr sz="1200" spc="-60" dirty="0">
                <a:latin typeface="Arimo"/>
                <a:cs typeface="Arimo"/>
              </a:rPr>
              <a:t>00</a:t>
            </a:r>
            <a:endParaRPr sz="12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7444" y="6071108"/>
            <a:ext cx="3705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50" dirty="0">
                <a:latin typeface="Lato Medium"/>
                <a:cs typeface="Lato Medium"/>
              </a:rPr>
              <a:t>Mean </a:t>
            </a:r>
            <a:r>
              <a:rPr sz="1800" b="0" spc="-150" dirty="0">
                <a:latin typeface="Lato Medium"/>
                <a:cs typeface="Lato Medium"/>
              </a:rPr>
              <a:t>= </a:t>
            </a:r>
            <a:r>
              <a:rPr sz="1800" b="1" spc="-30" dirty="0">
                <a:latin typeface="Arimo"/>
                <a:cs typeface="Arimo"/>
              </a:rPr>
              <a:t>Ʃ</a:t>
            </a:r>
            <a:r>
              <a:rPr sz="1800" b="0" spc="-30" dirty="0">
                <a:latin typeface="Lato Medium"/>
                <a:cs typeface="Lato Medium"/>
              </a:rPr>
              <a:t>(F</a:t>
            </a:r>
            <a:r>
              <a:rPr sz="1800" b="0" spc="-44" baseline="-20833" dirty="0">
                <a:latin typeface="Lato Medium"/>
                <a:cs typeface="Lato Medium"/>
              </a:rPr>
              <a:t>x</a:t>
            </a:r>
            <a:r>
              <a:rPr sz="1800" b="0" spc="-30" dirty="0">
                <a:latin typeface="Lato Medium"/>
                <a:cs typeface="Lato Medium"/>
              </a:rPr>
              <a:t>/n) </a:t>
            </a:r>
            <a:r>
              <a:rPr sz="1800" b="0" spc="-150" dirty="0">
                <a:latin typeface="Lato Medium"/>
                <a:cs typeface="Lato Medium"/>
              </a:rPr>
              <a:t>= </a:t>
            </a:r>
            <a:r>
              <a:rPr sz="1800" b="0" spc="-140" dirty="0">
                <a:latin typeface="Lato Medium"/>
                <a:cs typeface="Lato Medium"/>
              </a:rPr>
              <a:t>1250</a:t>
            </a:r>
            <a:endParaRPr sz="1800" dirty="0">
              <a:latin typeface="Lato Medium"/>
              <a:cs typeface="La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80" y="2131516"/>
            <a:ext cx="15621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38735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0" spc="-25" dirty="0">
                <a:latin typeface="Lato Medium"/>
                <a:cs typeface="Lato Medium"/>
              </a:rPr>
              <a:t>Minimum </a:t>
            </a:r>
            <a:r>
              <a:rPr sz="1200" b="0" spc="-40" dirty="0">
                <a:latin typeface="Lato Medium"/>
                <a:cs typeface="Lato Medium"/>
              </a:rPr>
              <a:t>score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701  </a:t>
            </a:r>
            <a:r>
              <a:rPr sz="1200" b="0" spc="-35" dirty="0">
                <a:latin typeface="Lato Medium"/>
                <a:cs typeface="Lato Medium"/>
              </a:rPr>
              <a:t>Maximum </a:t>
            </a:r>
            <a:r>
              <a:rPr sz="1200" b="0" spc="-45" dirty="0">
                <a:latin typeface="Lato Medium"/>
                <a:cs typeface="Lato Medium"/>
              </a:rPr>
              <a:t>score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1900  </a:t>
            </a:r>
            <a:r>
              <a:rPr sz="1200" b="0" spc="-25" dirty="0">
                <a:latin typeface="Lato Medium"/>
                <a:cs typeface="Lato Medium"/>
              </a:rPr>
              <a:t>Interval </a:t>
            </a:r>
            <a:r>
              <a:rPr sz="1200" b="0" spc="-100" dirty="0">
                <a:latin typeface="Lato Medium"/>
                <a:cs typeface="Lato Medium"/>
              </a:rPr>
              <a:t>=</a:t>
            </a:r>
            <a:r>
              <a:rPr sz="1200" b="0" spc="-70" dirty="0">
                <a:latin typeface="Lato Medium"/>
                <a:cs typeface="Lato Medium"/>
              </a:rPr>
              <a:t> </a:t>
            </a:r>
            <a:r>
              <a:rPr sz="1200" b="0" spc="-90" dirty="0">
                <a:latin typeface="Lato Medium"/>
                <a:cs typeface="Lato Medium"/>
              </a:rPr>
              <a:t>100</a:t>
            </a:r>
            <a:endParaRPr sz="1200" dirty="0">
              <a:latin typeface="Lato Medium"/>
              <a:cs typeface="Lato Medium"/>
            </a:endParaRPr>
          </a:p>
          <a:p>
            <a:pPr marL="12700" marR="5080" indent="229870">
              <a:lnSpc>
                <a:spcPct val="100000"/>
              </a:lnSpc>
              <a:spcBef>
                <a:spcPts val="5"/>
              </a:spcBef>
            </a:pPr>
            <a:r>
              <a:rPr sz="1200" b="0" spc="-60" dirty="0">
                <a:latin typeface="Lato Medium"/>
                <a:cs typeface="Lato Medium"/>
              </a:rPr>
              <a:t>Total </a:t>
            </a:r>
            <a:r>
              <a:rPr sz="1200" b="0" spc="-35" dirty="0">
                <a:latin typeface="Lato Medium"/>
                <a:cs typeface="Lato Medium"/>
              </a:rPr>
              <a:t>classes </a:t>
            </a:r>
            <a:r>
              <a:rPr sz="1200" b="0" spc="-100" dirty="0">
                <a:latin typeface="Lato Medium"/>
                <a:cs typeface="Lato Medium"/>
              </a:rPr>
              <a:t>= </a:t>
            </a:r>
            <a:r>
              <a:rPr sz="1200" b="0" spc="-90" dirty="0">
                <a:latin typeface="Lato Medium"/>
                <a:cs typeface="Lato Medium"/>
              </a:rPr>
              <a:t>12  </a:t>
            </a:r>
            <a:r>
              <a:rPr sz="1200" b="0" spc="-60" dirty="0">
                <a:latin typeface="Lato Medium"/>
                <a:cs typeface="Lato Medium"/>
              </a:rPr>
              <a:t>Total </a:t>
            </a:r>
            <a:r>
              <a:rPr sz="1200" b="0" spc="-30" dirty="0">
                <a:latin typeface="Lato Medium"/>
                <a:cs typeface="Lato Medium"/>
              </a:rPr>
              <a:t>observations </a:t>
            </a:r>
            <a:r>
              <a:rPr sz="1200" b="0" spc="-100" dirty="0">
                <a:latin typeface="Lato Medium"/>
                <a:cs typeface="Lato Medium"/>
              </a:rPr>
              <a:t>=</a:t>
            </a:r>
            <a:r>
              <a:rPr sz="1200" b="0" spc="-90" dirty="0">
                <a:latin typeface="Lato Medium"/>
                <a:cs typeface="Lato Medium"/>
              </a:rPr>
              <a:t> 100</a:t>
            </a:r>
            <a:endParaRPr lang="en-US" sz="1200" b="0" spc="-90" dirty="0">
              <a:latin typeface="Lato Medium"/>
              <a:cs typeface="Lato Medium"/>
            </a:endParaRPr>
          </a:p>
          <a:p>
            <a:pPr marL="12700" marR="5080" indent="229870">
              <a:lnSpc>
                <a:spcPct val="100000"/>
              </a:lnSpc>
              <a:spcBef>
                <a:spcPts val="5"/>
              </a:spcBef>
            </a:pPr>
            <a:r>
              <a:rPr lang="en-IN" sz="1200" spc="-90" dirty="0">
                <a:latin typeface="Lato Medium"/>
                <a:cs typeface="Lato Medium"/>
              </a:rPr>
              <a:t>N*x=125000</a:t>
            </a:r>
            <a:endParaRPr sz="1200" dirty="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758" y="143078"/>
            <a:ext cx="1938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Exerci</a:t>
            </a:r>
            <a:r>
              <a:rPr sz="3600" spc="-15" dirty="0"/>
              <a:t>s</a:t>
            </a:r>
            <a:r>
              <a:rPr sz="3600" dirty="0"/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98331" y="866013"/>
          <a:ext cx="1786888" cy="2926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0" spc="-25" dirty="0">
                          <a:latin typeface="Lato Medium"/>
                          <a:cs typeface="Lato Medium"/>
                        </a:rPr>
                        <a:t>time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0" spc="-60" dirty="0">
                          <a:latin typeface="Lato Medium"/>
                          <a:cs typeface="Lato Medium"/>
                        </a:rPr>
                        <a:t>frequency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20-29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30-39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40-49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50-59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5" dirty="0">
                          <a:latin typeface="Arimo"/>
                          <a:cs typeface="Arimo"/>
                        </a:rPr>
                        <a:t>60-69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70-79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22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80-89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90-99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100-109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0" dirty="0">
                          <a:latin typeface="Arimo"/>
                          <a:cs typeface="Arimo"/>
                        </a:rPr>
                        <a:t>110-119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0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spc="-85" dirty="0">
                          <a:latin typeface="Arimo"/>
                          <a:cs typeface="Arimo"/>
                        </a:rPr>
                        <a:t>120-129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9104" y="1199845"/>
            <a:ext cx="6847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mo"/>
                <a:cs typeface="Arimo"/>
              </a:rPr>
              <a:t>Frequency </a:t>
            </a:r>
            <a:r>
              <a:rPr sz="1800" spc="-25" dirty="0">
                <a:latin typeface="Arimo"/>
                <a:cs typeface="Arimo"/>
              </a:rPr>
              <a:t>distribution </a:t>
            </a:r>
            <a:r>
              <a:rPr sz="1800" spc="-75" dirty="0">
                <a:latin typeface="Arimo"/>
                <a:cs typeface="Arimo"/>
              </a:rPr>
              <a:t>represents </a:t>
            </a:r>
            <a:r>
              <a:rPr sz="1800" spc="-20" dirty="0">
                <a:latin typeface="Arimo"/>
                <a:cs typeface="Arimo"/>
              </a:rPr>
              <a:t>the time </a:t>
            </a:r>
            <a:r>
              <a:rPr sz="1800" spc="-25" dirty="0">
                <a:latin typeface="Arimo"/>
                <a:cs typeface="Arimo"/>
              </a:rPr>
              <a:t>in </a:t>
            </a:r>
            <a:r>
              <a:rPr sz="1800" spc="-120" dirty="0">
                <a:latin typeface="Arimo"/>
                <a:cs typeface="Arimo"/>
              </a:rPr>
              <a:t>seconds </a:t>
            </a:r>
            <a:r>
              <a:rPr sz="1800" spc="15" dirty="0">
                <a:latin typeface="Arimo"/>
                <a:cs typeface="Arimo"/>
              </a:rPr>
              <a:t>to </a:t>
            </a:r>
            <a:r>
              <a:rPr sz="1800" spc="-100" dirty="0">
                <a:latin typeface="Arimo"/>
                <a:cs typeface="Arimo"/>
              </a:rPr>
              <a:t>serve</a:t>
            </a:r>
            <a:r>
              <a:rPr sz="1800" spc="-365" dirty="0">
                <a:latin typeface="Arimo"/>
                <a:cs typeface="Arimo"/>
              </a:rPr>
              <a:t> </a:t>
            </a:r>
            <a:r>
              <a:rPr sz="1800" spc="-90" dirty="0">
                <a:latin typeface="Arimo"/>
                <a:cs typeface="Arimo"/>
              </a:rPr>
              <a:t>customers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Arimo"/>
                <a:cs typeface="Arimo"/>
              </a:rPr>
              <a:t>at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70" dirty="0">
                <a:latin typeface="Arimo"/>
                <a:cs typeface="Arimo"/>
              </a:rPr>
              <a:t>local </a:t>
            </a:r>
            <a:r>
              <a:rPr sz="1800" spc="-60" dirty="0">
                <a:latin typeface="Arimo"/>
                <a:cs typeface="Arimo"/>
              </a:rPr>
              <a:t>store. </a:t>
            </a:r>
            <a:r>
              <a:rPr sz="1800" spc="-90" dirty="0">
                <a:latin typeface="Arimo"/>
                <a:cs typeface="Arimo"/>
              </a:rPr>
              <a:t>Compute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95" dirty="0">
                <a:latin typeface="Arimo"/>
                <a:cs typeface="Arimo"/>
              </a:rPr>
              <a:t>sample </a:t>
            </a:r>
            <a:r>
              <a:rPr sz="1800" spc="-90" dirty="0">
                <a:latin typeface="Arimo"/>
                <a:cs typeface="Arimo"/>
              </a:rPr>
              <a:t>mean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80" dirty="0">
                <a:latin typeface="Arimo"/>
                <a:cs typeface="Arimo"/>
              </a:rPr>
              <a:t>serving</a:t>
            </a:r>
            <a:r>
              <a:rPr sz="1800" spc="-355" dirty="0">
                <a:latin typeface="Arimo"/>
                <a:cs typeface="Arimo"/>
              </a:rPr>
              <a:t> </a:t>
            </a:r>
            <a:r>
              <a:rPr sz="1800" spc="-15" dirty="0">
                <a:latin typeface="Arimo"/>
                <a:cs typeface="Arimo"/>
              </a:rPr>
              <a:t>time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4356" y="2584450"/>
          <a:ext cx="4316728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spc="-25" dirty="0">
                          <a:latin typeface="Lato Medium"/>
                          <a:cs typeface="Lato Medium"/>
                        </a:rPr>
                        <a:t>min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spc="-50" dirty="0">
                          <a:latin typeface="Lato Medium"/>
                          <a:cs typeface="Lato Medium"/>
                        </a:rPr>
                        <a:t>max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dirty="0">
                          <a:latin typeface="Lato Medium"/>
                          <a:cs typeface="Lato Medium"/>
                        </a:rPr>
                        <a:t>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b="0" dirty="0">
                          <a:latin typeface="Lato Medium"/>
                          <a:cs typeface="Lato Medium"/>
                        </a:rPr>
                        <a:t>n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b="0" spc="5" dirty="0">
                          <a:latin typeface="Lato Medium"/>
                          <a:cs typeface="Lato Medium"/>
                        </a:rPr>
                        <a:t>n*x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75"/>
                        </a:lnSpc>
                      </a:pPr>
                      <a:r>
                        <a:rPr sz="2000" b="0" spc="-85" dirty="0">
                          <a:latin typeface="Lato Medium"/>
                          <a:cs typeface="Lato Medium"/>
                        </a:rPr>
                        <a:t>avg</a:t>
                      </a:r>
                      <a:endParaRPr sz="20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34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21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54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1566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25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1600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74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1628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94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7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658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104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416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114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120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129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124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248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143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0"/>
                        </a:lnSpc>
                      </a:pPr>
                      <a:r>
                        <a:rPr sz="2000" spc="-100" dirty="0">
                          <a:latin typeface="Arimo"/>
                          <a:cs typeface="Arimo"/>
                        </a:rPr>
                        <a:t>8652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90" dirty="0">
                          <a:latin typeface="Arimo"/>
                          <a:cs typeface="Arimo"/>
                        </a:rPr>
                        <a:t>60.5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2135" y="603504"/>
            <a:ext cx="5560060" cy="5881370"/>
          </a:xfrm>
          <a:custGeom>
            <a:avLst/>
            <a:gdLst/>
            <a:ahLst/>
            <a:cxnLst/>
            <a:rect l="l" t="t" r="r" b="b"/>
            <a:pathLst>
              <a:path w="5560059" h="5881370">
                <a:moveTo>
                  <a:pt x="0" y="5881116"/>
                </a:moveTo>
                <a:lnTo>
                  <a:pt x="5559552" y="5881116"/>
                </a:lnTo>
                <a:lnTo>
                  <a:pt x="5559552" y="0"/>
                </a:lnTo>
                <a:lnTo>
                  <a:pt x="0" y="0"/>
                </a:lnTo>
                <a:lnTo>
                  <a:pt x="0" y="588111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4215" y="597408"/>
            <a:ext cx="6010910" cy="5893435"/>
            <a:chOff x="204215" y="597408"/>
            <a:chExt cx="6010910" cy="5893435"/>
          </a:xfrm>
        </p:grpSpPr>
        <p:sp>
          <p:nvSpPr>
            <p:cNvPr id="4" name="object 4"/>
            <p:cNvSpPr/>
            <p:nvPr/>
          </p:nvSpPr>
          <p:spPr>
            <a:xfrm>
              <a:off x="210311" y="603504"/>
              <a:ext cx="5998845" cy="5881370"/>
            </a:xfrm>
            <a:custGeom>
              <a:avLst/>
              <a:gdLst/>
              <a:ahLst/>
              <a:cxnLst/>
              <a:rect l="l" t="t" r="r" b="b"/>
              <a:pathLst>
                <a:path w="5998845" h="5881370">
                  <a:moveTo>
                    <a:pt x="0" y="5881116"/>
                  </a:moveTo>
                  <a:lnTo>
                    <a:pt x="5998464" y="5881116"/>
                  </a:lnTo>
                  <a:lnTo>
                    <a:pt x="5998464" y="0"/>
                  </a:lnTo>
                  <a:lnTo>
                    <a:pt x="0" y="0"/>
                  </a:lnTo>
                  <a:lnTo>
                    <a:pt x="0" y="58811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563" y="1645919"/>
              <a:ext cx="1152525" cy="1069975"/>
            </a:xfrm>
            <a:custGeom>
              <a:avLst/>
              <a:gdLst/>
              <a:ahLst/>
              <a:cxnLst/>
              <a:rect l="l" t="t" r="r" b="b"/>
              <a:pathLst>
                <a:path w="1152525" h="1069975">
                  <a:moveTo>
                    <a:pt x="1152144" y="0"/>
                  </a:moveTo>
                  <a:lnTo>
                    <a:pt x="0" y="0"/>
                  </a:lnTo>
                  <a:lnTo>
                    <a:pt x="0" y="1011935"/>
                  </a:lnTo>
                  <a:lnTo>
                    <a:pt x="55729" y="1029045"/>
                  </a:lnTo>
                  <a:lnTo>
                    <a:pt x="107874" y="1042882"/>
                  </a:lnTo>
                  <a:lnTo>
                    <a:pt x="156691" y="1053637"/>
                  </a:lnTo>
                  <a:lnTo>
                    <a:pt x="202435" y="1061496"/>
                  </a:lnTo>
                  <a:lnTo>
                    <a:pt x="245363" y="1066651"/>
                  </a:lnTo>
                  <a:lnTo>
                    <a:pt x="285731" y="1069289"/>
                  </a:lnTo>
                  <a:lnTo>
                    <a:pt x="323795" y="1069599"/>
                  </a:lnTo>
                  <a:lnTo>
                    <a:pt x="359810" y="1067771"/>
                  </a:lnTo>
                  <a:lnTo>
                    <a:pt x="426719" y="1058455"/>
                  </a:lnTo>
                  <a:lnTo>
                    <a:pt x="488509" y="1042852"/>
                  </a:lnTo>
                  <a:lnTo>
                    <a:pt x="547225" y="1022474"/>
                  </a:lnTo>
                  <a:lnTo>
                    <a:pt x="604918" y="998833"/>
                  </a:lnTo>
                  <a:lnTo>
                    <a:pt x="694017" y="960558"/>
                  </a:lnTo>
                  <a:lnTo>
                    <a:pt x="725423" y="947805"/>
                  </a:lnTo>
                  <a:lnTo>
                    <a:pt x="792333" y="923442"/>
                  </a:lnTo>
                  <a:lnTo>
                    <a:pt x="866412" y="901862"/>
                  </a:lnTo>
                  <a:lnTo>
                    <a:pt x="906780" y="892588"/>
                  </a:lnTo>
                  <a:lnTo>
                    <a:pt x="949708" y="884576"/>
                  </a:lnTo>
                  <a:lnTo>
                    <a:pt x="995452" y="878016"/>
                  </a:lnTo>
                  <a:lnTo>
                    <a:pt x="1044269" y="873096"/>
                  </a:lnTo>
                  <a:lnTo>
                    <a:pt x="1096414" y="870006"/>
                  </a:lnTo>
                  <a:lnTo>
                    <a:pt x="1152144" y="86893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9615" y="40893"/>
            <a:ext cx="390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Stats </a:t>
            </a:r>
            <a:r>
              <a:rPr spc="-5" dirty="0"/>
              <a:t>is all </a:t>
            </a:r>
            <a:r>
              <a:rPr spc="-10" dirty="0"/>
              <a:t>about</a:t>
            </a:r>
            <a:r>
              <a:rPr spc="15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4558" y="191579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mo"/>
                <a:cs typeface="Arimo"/>
              </a:rPr>
              <a:t>Raw</a:t>
            </a:r>
            <a:r>
              <a:rPr sz="1800" spc="-16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data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41592" y="1639823"/>
            <a:ext cx="1411605" cy="1156335"/>
            <a:chOff x="6641592" y="1639823"/>
            <a:chExt cx="1411605" cy="1156335"/>
          </a:xfrm>
        </p:grpSpPr>
        <p:sp>
          <p:nvSpPr>
            <p:cNvPr id="9" name="object 9"/>
            <p:cNvSpPr/>
            <p:nvPr/>
          </p:nvSpPr>
          <p:spPr>
            <a:xfrm>
              <a:off x="6647688" y="1645919"/>
              <a:ext cx="1399540" cy="1143635"/>
            </a:xfrm>
            <a:custGeom>
              <a:avLst/>
              <a:gdLst/>
              <a:ahLst/>
              <a:cxnLst/>
              <a:rect l="l" t="t" r="r" b="b"/>
              <a:pathLst>
                <a:path w="1399540" h="1143635">
                  <a:moveTo>
                    <a:pt x="1204340" y="194944"/>
                  </a:moveTo>
                  <a:lnTo>
                    <a:pt x="0" y="194944"/>
                  </a:lnTo>
                  <a:lnTo>
                    <a:pt x="0" y="1102614"/>
                  </a:lnTo>
                  <a:lnTo>
                    <a:pt x="58260" y="1115819"/>
                  </a:lnTo>
                  <a:lnTo>
                    <a:pt x="112773" y="1126259"/>
                  </a:lnTo>
                  <a:lnTo>
                    <a:pt x="163807" y="1134096"/>
                  </a:lnTo>
                  <a:lnTo>
                    <a:pt x="211629" y="1139492"/>
                  </a:lnTo>
                  <a:lnTo>
                    <a:pt x="256506" y="1142611"/>
                  </a:lnTo>
                  <a:lnTo>
                    <a:pt x="298707" y="1143614"/>
                  </a:lnTo>
                  <a:lnTo>
                    <a:pt x="338498" y="1142665"/>
                  </a:lnTo>
                  <a:lnTo>
                    <a:pt x="411924" y="1135560"/>
                  </a:lnTo>
                  <a:lnTo>
                    <a:pt x="478925" y="1122599"/>
                  </a:lnTo>
                  <a:lnTo>
                    <a:pt x="541643" y="1105081"/>
                  </a:lnTo>
                  <a:lnTo>
                    <a:pt x="602218" y="1084310"/>
                  </a:lnTo>
                  <a:lnTo>
                    <a:pt x="725503" y="1038211"/>
                  </a:lnTo>
                  <a:lnTo>
                    <a:pt x="758331" y="1026686"/>
                  </a:lnTo>
                  <a:lnTo>
                    <a:pt x="828267" y="1004776"/>
                  </a:lnTo>
                  <a:lnTo>
                    <a:pt x="865910" y="994716"/>
                  </a:lnTo>
                  <a:lnTo>
                    <a:pt x="905694" y="985469"/>
                  </a:lnTo>
                  <a:lnTo>
                    <a:pt x="947887" y="977198"/>
                  </a:lnTo>
                  <a:lnTo>
                    <a:pt x="992755" y="970066"/>
                  </a:lnTo>
                  <a:lnTo>
                    <a:pt x="1040567" y="964236"/>
                  </a:lnTo>
                  <a:lnTo>
                    <a:pt x="1091590" y="959870"/>
                  </a:lnTo>
                  <a:lnTo>
                    <a:pt x="1146092" y="957132"/>
                  </a:lnTo>
                  <a:lnTo>
                    <a:pt x="1204340" y="956182"/>
                  </a:lnTo>
                  <a:lnTo>
                    <a:pt x="1204340" y="194944"/>
                  </a:lnTo>
                  <a:close/>
                </a:path>
                <a:path w="1399540" h="1143635">
                  <a:moveTo>
                    <a:pt x="1295400" y="96265"/>
                  </a:moveTo>
                  <a:lnTo>
                    <a:pt x="99186" y="96265"/>
                  </a:lnTo>
                  <a:lnTo>
                    <a:pt x="99186" y="194944"/>
                  </a:lnTo>
                  <a:lnTo>
                    <a:pt x="1204340" y="194944"/>
                  </a:lnTo>
                  <a:lnTo>
                    <a:pt x="1204340" y="867663"/>
                  </a:lnTo>
                  <a:lnTo>
                    <a:pt x="1212175" y="866830"/>
                  </a:lnTo>
                  <a:lnTo>
                    <a:pt x="1232820" y="864997"/>
                  </a:lnTo>
                  <a:lnTo>
                    <a:pt x="1261991" y="863163"/>
                  </a:lnTo>
                  <a:lnTo>
                    <a:pt x="1295400" y="862329"/>
                  </a:lnTo>
                  <a:lnTo>
                    <a:pt x="1295400" y="96265"/>
                  </a:lnTo>
                  <a:close/>
                </a:path>
                <a:path w="1399540" h="1143635">
                  <a:moveTo>
                    <a:pt x="1399031" y="0"/>
                  </a:moveTo>
                  <a:lnTo>
                    <a:pt x="192531" y="0"/>
                  </a:lnTo>
                  <a:lnTo>
                    <a:pt x="192531" y="96265"/>
                  </a:lnTo>
                  <a:lnTo>
                    <a:pt x="1295400" y="96265"/>
                  </a:lnTo>
                  <a:lnTo>
                    <a:pt x="1295400" y="767588"/>
                  </a:lnTo>
                  <a:lnTo>
                    <a:pt x="1304305" y="766972"/>
                  </a:lnTo>
                  <a:lnTo>
                    <a:pt x="1327784" y="765619"/>
                  </a:lnTo>
                  <a:lnTo>
                    <a:pt x="1360979" y="764266"/>
                  </a:lnTo>
                  <a:lnTo>
                    <a:pt x="1399031" y="763651"/>
                  </a:lnTo>
                  <a:lnTo>
                    <a:pt x="139903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7688" y="1645919"/>
              <a:ext cx="1399540" cy="1143635"/>
            </a:xfrm>
            <a:custGeom>
              <a:avLst/>
              <a:gdLst/>
              <a:ahLst/>
              <a:cxnLst/>
              <a:rect l="l" t="t" r="r" b="b"/>
              <a:pathLst>
                <a:path w="1399540" h="1143635">
                  <a:moveTo>
                    <a:pt x="0" y="194944"/>
                  </a:moveTo>
                  <a:lnTo>
                    <a:pt x="1204340" y="194944"/>
                  </a:lnTo>
                  <a:lnTo>
                    <a:pt x="1204340" y="956182"/>
                  </a:lnTo>
                  <a:lnTo>
                    <a:pt x="1146092" y="957132"/>
                  </a:lnTo>
                  <a:lnTo>
                    <a:pt x="1091590" y="959870"/>
                  </a:lnTo>
                  <a:lnTo>
                    <a:pt x="1040567" y="964236"/>
                  </a:lnTo>
                  <a:lnTo>
                    <a:pt x="992755" y="970066"/>
                  </a:lnTo>
                  <a:lnTo>
                    <a:pt x="947887" y="977198"/>
                  </a:lnTo>
                  <a:lnTo>
                    <a:pt x="905694" y="985469"/>
                  </a:lnTo>
                  <a:lnTo>
                    <a:pt x="865910" y="994716"/>
                  </a:lnTo>
                  <a:lnTo>
                    <a:pt x="828267" y="1004776"/>
                  </a:lnTo>
                  <a:lnTo>
                    <a:pt x="758331" y="1026686"/>
                  </a:lnTo>
                  <a:lnTo>
                    <a:pt x="693746" y="1049898"/>
                  </a:lnTo>
                  <a:lnTo>
                    <a:pt x="632371" y="1073110"/>
                  </a:lnTo>
                  <a:lnTo>
                    <a:pt x="602218" y="1084310"/>
                  </a:lnTo>
                  <a:lnTo>
                    <a:pt x="541643" y="1105081"/>
                  </a:lnTo>
                  <a:lnTo>
                    <a:pt x="478925" y="1122599"/>
                  </a:lnTo>
                  <a:lnTo>
                    <a:pt x="411924" y="1135560"/>
                  </a:lnTo>
                  <a:lnTo>
                    <a:pt x="338498" y="1142665"/>
                  </a:lnTo>
                  <a:lnTo>
                    <a:pt x="298707" y="1143614"/>
                  </a:lnTo>
                  <a:lnTo>
                    <a:pt x="256506" y="1142611"/>
                  </a:lnTo>
                  <a:lnTo>
                    <a:pt x="211629" y="1139492"/>
                  </a:lnTo>
                  <a:lnTo>
                    <a:pt x="163807" y="1134096"/>
                  </a:lnTo>
                  <a:lnTo>
                    <a:pt x="112773" y="1126259"/>
                  </a:lnTo>
                  <a:lnTo>
                    <a:pt x="58260" y="1115819"/>
                  </a:lnTo>
                  <a:lnTo>
                    <a:pt x="0" y="1102614"/>
                  </a:lnTo>
                  <a:lnTo>
                    <a:pt x="0" y="194944"/>
                  </a:lnTo>
                  <a:close/>
                </a:path>
                <a:path w="1399540" h="1143635">
                  <a:moveTo>
                    <a:pt x="99186" y="194944"/>
                  </a:moveTo>
                  <a:lnTo>
                    <a:pt x="99186" y="96265"/>
                  </a:lnTo>
                  <a:lnTo>
                    <a:pt x="1295400" y="96265"/>
                  </a:lnTo>
                  <a:lnTo>
                    <a:pt x="1295400" y="862329"/>
                  </a:lnTo>
                  <a:lnTo>
                    <a:pt x="1261991" y="863163"/>
                  </a:lnTo>
                  <a:lnTo>
                    <a:pt x="1232820" y="864997"/>
                  </a:lnTo>
                  <a:lnTo>
                    <a:pt x="1212175" y="866830"/>
                  </a:lnTo>
                  <a:lnTo>
                    <a:pt x="1204340" y="867663"/>
                  </a:lnTo>
                </a:path>
                <a:path w="1399540" h="1143635">
                  <a:moveTo>
                    <a:pt x="192531" y="96265"/>
                  </a:moveTo>
                  <a:lnTo>
                    <a:pt x="192531" y="0"/>
                  </a:lnTo>
                  <a:lnTo>
                    <a:pt x="1399031" y="0"/>
                  </a:lnTo>
                  <a:lnTo>
                    <a:pt x="1399031" y="763651"/>
                  </a:lnTo>
                  <a:lnTo>
                    <a:pt x="1360979" y="764266"/>
                  </a:lnTo>
                  <a:lnTo>
                    <a:pt x="1327784" y="765619"/>
                  </a:lnTo>
                  <a:lnTo>
                    <a:pt x="1304305" y="766972"/>
                  </a:lnTo>
                  <a:lnTo>
                    <a:pt x="1295400" y="76758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68845" y="1993138"/>
            <a:ext cx="9632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Arimo"/>
                <a:cs typeface="Arimo"/>
              </a:rPr>
              <a:t>P</a:t>
            </a:r>
            <a:r>
              <a:rPr sz="1800" spc="-5" dirty="0">
                <a:latin typeface="Arimo"/>
                <a:cs typeface="Arimo"/>
              </a:rPr>
              <a:t>r</a:t>
            </a:r>
            <a:r>
              <a:rPr sz="1800" spc="-110" dirty="0">
                <a:latin typeface="Arimo"/>
                <a:cs typeface="Arimo"/>
              </a:rPr>
              <a:t>o</a:t>
            </a:r>
            <a:r>
              <a:rPr sz="1800" spc="-105" dirty="0">
                <a:latin typeface="Arimo"/>
                <a:cs typeface="Arimo"/>
              </a:rPr>
              <a:t>c</a:t>
            </a:r>
            <a:r>
              <a:rPr sz="1800" spc="-160" dirty="0">
                <a:latin typeface="Arimo"/>
                <a:cs typeface="Arimo"/>
              </a:rPr>
              <a:t>e</a:t>
            </a:r>
            <a:r>
              <a:rPr sz="1800" spc="-140" dirty="0">
                <a:latin typeface="Arimo"/>
                <a:cs typeface="Arimo"/>
              </a:rPr>
              <a:t>s</a:t>
            </a:r>
            <a:r>
              <a:rPr sz="1800" spc="-150" dirty="0">
                <a:latin typeface="Arimo"/>
                <a:cs typeface="Arimo"/>
              </a:rPr>
              <a:t>s</a:t>
            </a:r>
            <a:r>
              <a:rPr sz="1800" spc="-155" dirty="0">
                <a:latin typeface="Arimo"/>
                <a:cs typeface="Arimo"/>
              </a:rPr>
              <a:t>e</a:t>
            </a:r>
            <a:r>
              <a:rPr sz="1800" spc="-40" dirty="0">
                <a:latin typeface="Arimo"/>
                <a:cs typeface="Arimo"/>
              </a:rPr>
              <a:t>d  </a:t>
            </a:r>
            <a:r>
              <a:rPr sz="1800" spc="-70" dirty="0">
                <a:latin typeface="Arimo"/>
                <a:cs typeface="Arimo"/>
              </a:rPr>
              <a:t>data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14322" y="723265"/>
          <a:ext cx="4173854" cy="514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45" dirty="0">
                          <a:latin typeface="Lato Medium"/>
                          <a:cs typeface="Lato Medium"/>
                        </a:rPr>
                        <a:t>State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45" dirty="0">
                          <a:latin typeface="Lato Medium"/>
                          <a:cs typeface="Lato Medium"/>
                        </a:rPr>
                        <a:t>District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60" dirty="0">
                          <a:latin typeface="Lato Medium"/>
                          <a:cs typeface="Lato Medium"/>
                        </a:rPr>
                        <a:t>Jun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50" dirty="0">
                          <a:latin typeface="Lato Medium"/>
                          <a:cs typeface="Lato Medium"/>
                        </a:rPr>
                        <a:t>Jul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0" spc="-60" dirty="0">
                          <a:latin typeface="Lato Medium"/>
                          <a:cs typeface="Lato Medium"/>
                        </a:rPr>
                        <a:t>Aug</a:t>
                      </a:r>
                      <a:endParaRPr sz="1200">
                        <a:latin typeface="Lato Medium"/>
                        <a:cs typeface="Lato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Adilabad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213.245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260.107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449.676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Vi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z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iana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265.521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139.41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266.612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305435" marR="233045" indent="-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Ar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u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nachal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ts val="1410"/>
                        </a:lnSpc>
                      </a:pPr>
                      <a:r>
                        <a:rPr sz="1200" spc="-80" dirty="0">
                          <a:latin typeface="Arimo"/>
                          <a:cs typeface="Arimo"/>
                        </a:rPr>
                        <a:t>Changlang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264.225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323.216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371.473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Arunachal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05435">
                        <a:lnSpc>
                          <a:spcPts val="1410"/>
                        </a:lnSpc>
                      </a:pP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ts val="1410"/>
                        </a:lnSpc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Dibang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Valley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214.674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316.565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1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336.434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Assam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Karimganj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164.937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270.082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589.803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Assam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Kokrajhar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580.901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312.208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564.161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Bihar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Supaul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173.777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152.199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200.673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Bihar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Vaishali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126.427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120.119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134.309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Chandigarh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Chandigarh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87.6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236.5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134.6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Bastar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318.126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255.674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366.698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Rajna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d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213.481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378.729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229.806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Chattisgarh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Surguja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227.882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210.418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159.516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366395" marR="94615" indent="-2654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200" spc="15" dirty="0">
                          <a:latin typeface="Arimo"/>
                          <a:cs typeface="Arimo"/>
                        </a:rPr>
                        <a:t>&amp;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Nagar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Haveli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760" marR="93345" indent="-2654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200" spc="15" dirty="0">
                          <a:latin typeface="Arimo"/>
                          <a:cs typeface="Arimo"/>
                        </a:rPr>
                        <a:t>&amp;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Nagar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Haveli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341.727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603.201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ts val="1405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234.86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45" dirty="0">
                          <a:latin typeface="Arimo"/>
                          <a:cs typeface="Arimo"/>
                        </a:rPr>
                        <a:t>Delhi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New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Delhi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80.69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272.234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125.493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ma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d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b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55.405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335.661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81.557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5" dirty="0">
                          <a:latin typeface="Arimo"/>
                          <a:cs typeface="Arimo"/>
                        </a:rPr>
                        <a:t>Amreli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55.892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376.289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103.858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Gujarat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Dangs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280.156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585.72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242.533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Haryana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Ambala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93.162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237.152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141.453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Haryana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mo"/>
                          <a:cs typeface="Arimo"/>
                        </a:rPr>
                        <a:t>Bhiwani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58.104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219.684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75.383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5284">
                <a:tc>
                  <a:txBody>
                    <a:bodyPr/>
                    <a:lstStyle/>
                    <a:p>
                      <a:pPr marL="305435" marR="258445" indent="-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imachal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00355">
                        <a:lnSpc>
                          <a:spcPts val="1400"/>
                        </a:lnSpc>
                      </a:pPr>
                      <a:r>
                        <a:rPr sz="1200" spc="-90" dirty="0">
                          <a:latin typeface="Arimo"/>
                          <a:cs typeface="Arimo"/>
                        </a:rPr>
                        <a:t>Chamba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90.188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145.487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00"/>
                        </a:lnSpc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141.654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75323">
                <a:tc>
                  <a:txBody>
                    <a:bodyPr/>
                    <a:lstStyle/>
                    <a:p>
                      <a:pPr marL="305435" marR="258445" indent="-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imachal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Pradesh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9079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Hamirpur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96.383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201.116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147.078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11386" y="966850"/>
          <a:ext cx="2820669" cy="3289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b="0" spc="-55" dirty="0">
                          <a:latin typeface="Lato Medium"/>
                          <a:cs typeface="Lato Medium"/>
                        </a:rPr>
                        <a:t>State</a:t>
                      </a:r>
                      <a:endParaRPr sz="1500">
                        <a:latin typeface="Lato Medium"/>
                        <a:cs typeface="Lato Mediu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b="0" spc="-70" dirty="0">
                          <a:latin typeface="Lato Medium"/>
                          <a:cs typeface="Lato Medium"/>
                        </a:rPr>
                        <a:t>Average</a:t>
                      </a:r>
                      <a:r>
                        <a:rPr sz="1500" b="0" spc="-8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500" b="0" dirty="0">
                          <a:latin typeface="Lato Medium"/>
                          <a:cs typeface="Lato Medium"/>
                        </a:rPr>
                        <a:t>(cm)</a:t>
                      </a:r>
                      <a:endParaRPr sz="1500">
                        <a:latin typeface="Lato Medium"/>
                        <a:cs typeface="Lato Mediu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Andhra</a:t>
                      </a:r>
                      <a:r>
                        <a:rPr sz="15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239.383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65" dirty="0">
                          <a:latin typeface="Arimo"/>
                          <a:cs typeface="Arimo"/>
                        </a:rPr>
                        <a:t>Arunachal</a:t>
                      </a:r>
                      <a:r>
                        <a:rPr sz="15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239.4495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135" dirty="0">
                          <a:latin typeface="Arimo"/>
                          <a:cs typeface="Arimo"/>
                        </a:rPr>
                        <a:t>Assam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372.919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65" dirty="0">
                          <a:latin typeface="Arimo"/>
                          <a:cs typeface="Arimo"/>
                        </a:rPr>
                        <a:t>Bihar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150.102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85" dirty="0">
                          <a:latin typeface="Arimo"/>
                          <a:cs typeface="Arimo"/>
                        </a:rPr>
                        <a:t>Chandigarh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87.6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Chattisgarh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265.8035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95" dirty="0">
                          <a:latin typeface="Arimo"/>
                          <a:cs typeface="Arimo"/>
                        </a:rPr>
                        <a:t>Dadra </a:t>
                      </a:r>
                      <a:r>
                        <a:rPr sz="1500" spc="20" dirty="0">
                          <a:latin typeface="Arimo"/>
                          <a:cs typeface="Arimo"/>
                        </a:rPr>
                        <a:t>&amp;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Nagar</a:t>
                      </a:r>
                      <a:r>
                        <a:rPr sz="1500" spc="-2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80" dirty="0">
                          <a:latin typeface="Arimo"/>
                          <a:cs typeface="Arimo"/>
                        </a:rPr>
                        <a:t>Haveli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341.727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60" dirty="0">
                          <a:latin typeface="Arimo"/>
                          <a:cs typeface="Arimo"/>
                        </a:rPr>
                        <a:t>Delhi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0" dirty="0">
                          <a:latin typeface="Arimo"/>
                          <a:cs typeface="Arimo"/>
                        </a:rPr>
                        <a:t>80.69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60" dirty="0">
                          <a:latin typeface="Arimo"/>
                          <a:cs typeface="Arimo"/>
                        </a:rPr>
                        <a:t>Gujarat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55.6485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90" dirty="0">
                          <a:latin typeface="Arimo"/>
                          <a:cs typeface="Arimo"/>
                        </a:rPr>
                        <a:t>Haryana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75.633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Himachal</a:t>
                      </a:r>
                      <a:r>
                        <a:rPr sz="1500" spc="-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500" spc="-100" dirty="0">
                          <a:latin typeface="Arimo"/>
                          <a:cs typeface="Arimo"/>
                        </a:rPr>
                        <a:t>Pradesh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75" dirty="0">
                          <a:latin typeface="Arimo"/>
                          <a:cs typeface="Arimo"/>
                        </a:rPr>
                        <a:t>93.2855</a:t>
                      </a:r>
                      <a:endParaRPr sz="1500">
                        <a:latin typeface="Arimo"/>
                        <a:cs typeface="Arim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32558" y="6101283"/>
            <a:ext cx="40055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25" dirty="0">
                <a:solidFill>
                  <a:srgbClr val="4471C4"/>
                </a:solidFill>
                <a:latin typeface="Lato Medium"/>
                <a:cs typeface="Lato Medium"/>
              </a:rPr>
              <a:t>Rainfall </a:t>
            </a:r>
            <a:r>
              <a:rPr sz="1200" b="0" spc="-15" dirty="0">
                <a:solidFill>
                  <a:srgbClr val="4471C4"/>
                </a:solidFill>
                <a:latin typeface="Lato Medium"/>
                <a:cs typeface="Lato Medium"/>
              </a:rPr>
              <a:t>in </a:t>
            </a:r>
            <a:r>
              <a:rPr sz="1200" b="0" spc="-45" dirty="0">
                <a:solidFill>
                  <a:srgbClr val="4471C4"/>
                </a:solidFill>
                <a:latin typeface="Lato Medium"/>
                <a:cs typeface="Lato Medium"/>
              </a:rPr>
              <a:t>Districts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of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Indian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states </a:t>
            </a:r>
            <a:r>
              <a:rPr sz="1200" b="0" spc="-25" dirty="0">
                <a:solidFill>
                  <a:srgbClr val="4471C4"/>
                </a:solidFill>
                <a:latin typeface="Lato Medium"/>
                <a:cs typeface="Lato Medium"/>
              </a:rPr>
              <a:t>during the </a:t>
            </a:r>
            <a:r>
              <a:rPr sz="1200" b="0" spc="-35" dirty="0">
                <a:solidFill>
                  <a:srgbClr val="4471C4"/>
                </a:solidFill>
                <a:latin typeface="Lato Medium"/>
                <a:cs typeface="Lato Medium"/>
              </a:rPr>
              <a:t>monsoon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35" dirty="0">
                <a:solidFill>
                  <a:srgbClr val="4471C4"/>
                </a:solidFill>
                <a:latin typeface="Lato Medium"/>
                <a:cs typeface="Lato Medium"/>
              </a:rPr>
              <a:t>season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3881" y="4431283"/>
            <a:ext cx="258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5" dirty="0">
                <a:solidFill>
                  <a:srgbClr val="4471C4"/>
                </a:solidFill>
                <a:latin typeface="Lato Medium"/>
                <a:cs typeface="Lato Medium"/>
              </a:rPr>
              <a:t>Average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rainfall </a:t>
            </a:r>
            <a:r>
              <a:rPr sz="1200" b="0" spc="5" dirty="0">
                <a:solidFill>
                  <a:srgbClr val="4471C4"/>
                </a:solidFill>
                <a:latin typeface="Lato Medium"/>
                <a:cs typeface="Lato Medium"/>
              </a:rPr>
              <a:t>(in </a:t>
            </a:r>
            <a:r>
              <a:rPr sz="1200" b="0" spc="-10" dirty="0">
                <a:solidFill>
                  <a:srgbClr val="4471C4"/>
                </a:solidFill>
                <a:latin typeface="Lato Medium"/>
                <a:cs typeface="Lato Medium"/>
              </a:rPr>
              <a:t>cms.) in </a:t>
            </a:r>
            <a:r>
              <a:rPr sz="1200" b="0" spc="-20" dirty="0">
                <a:solidFill>
                  <a:srgbClr val="4471C4"/>
                </a:solidFill>
                <a:latin typeface="Lato Medium"/>
                <a:cs typeface="Lato Medium"/>
              </a:rPr>
              <a:t>Indian</a:t>
            </a:r>
            <a:r>
              <a:rPr sz="1200" b="0" spc="-10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200" b="0" spc="-40" dirty="0">
                <a:solidFill>
                  <a:srgbClr val="4471C4"/>
                </a:solidFill>
                <a:latin typeface="Lato Medium"/>
                <a:cs typeface="Lato Medium"/>
              </a:rPr>
              <a:t>states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913" y="3011805"/>
            <a:ext cx="139827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May </a:t>
            </a:r>
            <a:r>
              <a:rPr sz="1400" b="0" spc="-45" dirty="0">
                <a:latin typeface="Lato Medium"/>
                <a:cs typeface="Lato Medium"/>
              </a:rPr>
              <a:t>have</a:t>
            </a:r>
            <a:r>
              <a:rPr sz="1400" b="0" spc="-12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errors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70" dirty="0">
                <a:latin typeface="Lato Medium"/>
                <a:cs typeface="Lato Medium"/>
              </a:rPr>
              <a:t>Not</a:t>
            </a:r>
            <a:r>
              <a:rPr sz="1400" b="0" spc="-6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validated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5" dirty="0">
                <a:latin typeface="Lato Medium"/>
                <a:cs typeface="Lato Medium"/>
              </a:rPr>
              <a:t>Unformatted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35" dirty="0">
                <a:latin typeface="Lato Medium"/>
                <a:cs typeface="Lato Medium"/>
              </a:rPr>
              <a:t>Uninterpretable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70" dirty="0">
                <a:latin typeface="Lato Medium"/>
                <a:cs typeface="Lato Medium"/>
              </a:rPr>
              <a:t>Not </a:t>
            </a:r>
            <a:r>
              <a:rPr sz="1400" b="0" spc="-35" dirty="0">
                <a:latin typeface="Lato Medium"/>
                <a:cs typeface="Lato Medium"/>
              </a:rPr>
              <a:t>cleansed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…</a:t>
            </a:r>
            <a:endParaRPr sz="1400">
              <a:latin typeface="Lato Medium"/>
              <a:cs typeface="La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7063" y="3011805"/>
            <a:ext cx="117729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400" b="0" spc="-95" dirty="0">
                <a:latin typeface="Lato Medium"/>
                <a:cs typeface="Lato Medium"/>
              </a:rPr>
              <a:t>No</a:t>
            </a:r>
            <a:r>
              <a:rPr sz="1400" b="0" spc="-145" dirty="0">
                <a:latin typeface="Lato Medium"/>
                <a:cs typeface="Lato Medium"/>
              </a:rPr>
              <a:t> </a:t>
            </a:r>
            <a:r>
              <a:rPr sz="1400" b="0" spc="-30" dirty="0">
                <a:latin typeface="Lato Medium"/>
                <a:cs typeface="Lato Medium"/>
              </a:rPr>
              <a:t>errors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0" dirty="0">
                <a:latin typeface="Lato Medium"/>
                <a:cs typeface="Lato Medium"/>
              </a:rPr>
              <a:t>Validated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45" dirty="0">
                <a:latin typeface="Lato Medium"/>
                <a:cs typeface="Lato Medium"/>
              </a:rPr>
              <a:t>Formatted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30" dirty="0">
                <a:latin typeface="Lato Medium"/>
                <a:cs typeface="Lato Medium"/>
              </a:rPr>
              <a:t>Interpretable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50" dirty="0">
                <a:latin typeface="Lato Medium"/>
                <a:cs typeface="Lato Medium"/>
              </a:rPr>
              <a:t>Cleansed</a:t>
            </a:r>
            <a:endParaRPr sz="1400">
              <a:latin typeface="Lato Medium"/>
              <a:cs typeface="Lato Medium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0" spc="-60" dirty="0">
                <a:latin typeface="Lato Medium"/>
                <a:cs typeface="Lato Medium"/>
              </a:rPr>
              <a:t>…</a:t>
            </a:r>
            <a:endParaRPr sz="14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22352"/>
            <a:ext cx="176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spc="-65" dirty="0"/>
              <a:t> </a:t>
            </a:r>
            <a:r>
              <a:rPr spc="-10" dirty="0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822" y="795273"/>
            <a:ext cx="91547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0" spc="-70" dirty="0">
                <a:latin typeface="Lato Medium"/>
                <a:cs typeface="Lato Medium"/>
              </a:rPr>
              <a:t>Position </a:t>
            </a:r>
            <a:r>
              <a:rPr sz="2400" b="0" spc="-60" dirty="0">
                <a:latin typeface="Lato Medium"/>
                <a:cs typeface="Lato Medium"/>
              </a:rPr>
              <a:t>based </a:t>
            </a:r>
            <a:r>
              <a:rPr sz="2400" b="0" spc="-50" dirty="0">
                <a:latin typeface="Lato Medium"/>
                <a:cs typeface="Lato Medium"/>
              </a:rPr>
              <a:t>single </a:t>
            </a:r>
            <a:r>
              <a:rPr sz="2400" b="0" spc="-55" dirty="0">
                <a:latin typeface="Lato Medium"/>
                <a:cs typeface="Lato Medium"/>
              </a:rPr>
              <a:t>value </a:t>
            </a:r>
            <a:r>
              <a:rPr sz="2400" spc="-5" dirty="0">
                <a:latin typeface="Arimo"/>
                <a:cs typeface="Arimo"/>
              </a:rPr>
              <a:t>that </a:t>
            </a:r>
            <a:r>
              <a:rPr sz="2400" spc="-145" dirty="0">
                <a:latin typeface="Arimo"/>
                <a:cs typeface="Arimo"/>
              </a:rPr>
              <a:t>measures </a:t>
            </a:r>
            <a:r>
              <a:rPr sz="2400" spc="-30" dirty="0">
                <a:latin typeface="Arimo"/>
                <a:cs typeface="Arimo"/>
              </a:rPr>
              <a:t>the </a:t>
            </a:r>
            <a:r>
              <a:rPr sz="2400" spc="-70" dirty="0">
                <a:latin typeface="Arimo"/>
                <a:cs typeface="Arimo"/>
              </a:rPr>
              <a:t>central </a:t>
            </a:r>
            <a:r>
              <a:rPr sz="2400" spc="-25" dirty="0">
                <a:latin typeface="Arimo"/>
                <a:cs typeface="Arimo"/>
              </a:rPr>
              <a:t>item </a:t>
            </a:r>
            <a:r>
              <a:rPr sz="2400" spc="-30" dirty="0">
                <a:latin typeface="Arimo"/>
                <a:cs typeface="Arimo"/>
              </a:rPr>
              <a:t>in</a:t>
            </a:r>
            <a:r>
              <a:rPr sz="2400" spc="-425" dirty="0">
                <a:latin typeface="Arimo"/>
                <a:cs typeface="Arimo"/>
              </a:rPr>
              <a:t>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95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55" dirty="0">
                <a:latin typeface="Arimo"/>
                <a:cs typeface="Arimo"/>
              </a:rPr>
              <a:t>Middlemost </a:t>
            </a:r>
            <a:r>
              <a:rPr sz="2400" spc="260" dirty="0">
                <a:latin typeface="Arimo"/>
                <a:cs typeface="Arimo"/>
              </a:rPr>
              <a:t>/</a:t>
            </a:r>
            <a:r>
              <a:rPr sz="2400" spc="-425" dirty="0">
                <a:latin typeface="Arimo"/>
                <a:cs typeface="Arimo"/>
              </a:rPr>
              <a:t> </a:t>
            </a:r>
            <a:r>
              <a:rPr sz="2400" spc="-100" dirty="0">
                <a:latin typeface="Arimo"/>
                <a:cs typeface="Arimo"/>
              </a:rPr>
              <a:t>Centremost </a:t>
            </a:r>
            <a:r>
              <a:rPr sz="2400" spc="-25" dirty="0">
                <a:latin typeface="Arimo"/>
                <a:cs typeface="Arimo"/>
              </a:rPr>
              <a:t>item </a:t>
            </a:r>
            <a:r>
              <a:rPr sz="2400" spc="-30" dirty="0">
                <a:latin typeface="Arimo"/>
                <a:cs typeface="Arimo"/>
              </a:rPr>
              <a:t>in </a:t>
            </a:r>
            <a:r>
              <a:rPr sz="2400" spc="-190" dirty="0">
                <a:latin typeface="Arimo"/>
                <a:cs typeface="Arimo"/>
              </a:rPr>
              <a:t>a </a:t>
            </a:r>
            <a:r>
              <a:rPr sz="2400" spc="-95" dirty="0">
                <a:latin typeface="Arimo"/>
                <a:cs typeface="Arimo"/>
              </a:rPr>
              <a:t>dataset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60" dirty="0">
                <a:latin typeface="Arimo"/>
                <a:cs typeface="Arimo"/>
              </a:rPr>
              <a:t>About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half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items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35" dirty="0">
                <a:latin typeface="Arimo"/>
                <a:cs typeface="Arimo"/>
              </a:rPr>
              <a:t>lie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130" dirty="0">
                <a:latin typeface="Arimo"/>
                <a:cs typeface="Arimo"/>
              </a:rPr>
              <a:t>above</a:t>
            </a:r>
            <a:r>
              <a:rPr sz="2400" spc="-110" dirty="0">
                <a:latin typeface="Arimo"/>
                <a:cs typeface="Arimo"/>
              </a:rPr>
              <a:t> </a:t>
            </a:r>
            <a:r>
              <a:rPr sz="2400" spc="-45" dirty="0">
                <a:latin typeface="Arimo"/>
                <a:cs typeface="Arimo"/>
              </a:rPr>
              <a:t>this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point;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and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the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other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half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65" dirty="0">
                <a:latin typeface="Arimo"/>
                <a:cs typeface="Arimo"/>
              </a:rPr>
              <a:t>below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75" dirty="0">
                <a:latin typeface="Arimo"/>
                <a:cs typeface="Arimo"/>
              </a:rPr>
              <a:t>it</a:t>
            </a:r>
            <a:endParaRPr sz="24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300" dirty="0">
                <a:latin typeface="Arimo"/>
                <a:cs typeface="Arimo"/>
              </a:rPr>
              <a:t>To </a:t>
            </a:r>
            <a:r>
              <a:rPr sz="2400" spc="-100" dirty="0">
                <a:latin typeface="Arimo"/>
                <a:cs typeface="Arimo"/>
              </a:rPr>
              <a:t>calculate </a:t>
            </a:r>
            <a:r>
              <a:rPr sz="2400" spc="-70" dirty="0">
                <a:latin typeface="Arimo"/>
                <a:cs typeface="Arimo"/>
              </a:rPr>
              <a:t>Median, </a:t>
            </a:r>
            <a:r>
              <a:rPr sz="2400" spc="-90" dirty="0">
                <a:latin typeface="Arimo"/>
                <a:cs typeface="Arimo"/>
              </a:rPr>
              <a:t>data </a:t>
            </a:r>
            <a:r>
              <a:rPr sz="2400" spc="-140" dirty="0">
                <a:latin typeface="Arimo"/>
                <a:cs typeface="Arimo"/>
              </a:rPr>
              <a:t>needs </a:t>
            </a:r>
            <a:r>
              <a:rPr sz="2400" spc="15" dirty="0">
                <a:latin typeface="Arimo"/>
                <a:cs typeface="Arimo"/>
              </a:rPr>
              <a:t>to </a:t>
            </a:r>
            <a:r>
              <a:rPr sz="2400" spc="-110" dirty="0">
                <a:latin typeface="Arimo"/>
                <a:cs typeface="Arimo"/>
              </a:rPr>
              <a:t>be </a:t>
            </a:r>
            <a:r>
              <a:rPr sz="2400" spc="-70" dirty="0">
                <a:latin typeface="Arimo"/>
                <a:cs typeface="Arimo"/>
              </a:rPr>
              <a:t>sorted </a:t>
            </a:r>
            <a:r>
              <a:rPr sz="2400" spc="-130" dirty="0">
                <a:latin typeface="Arimo"/>
                <a:cs typeface="Arimo"/>
              </a:rPr>
              <a:t>(Ascending </a:t>
            </a:r>
            <a:r>
              <a:rPr sz="2400" spc="260" dirty="0">
                <a:latin typeface="Arimo"/>
                <a:cs typeface="Arimo"/>
              </a:rPr>
              <a:t>/</a:t>
            </a:r>
            <a:r>
              <a:rPr sz="2400" spc="-340" dirty="0">
                <a:latin typeface="Arimo"/>
                <a:cs typeface="Arimo"/>
              </a:rPr>
              <a:t> </a:t>
            </a:r>
            <a:r>
              <a:rPr sz="2400" spc="-140" dirty="0">
                <a:latin typeface="Arimo"/>
                <a:cs typeface="Arimo"/>
              </a:rPr>
              <a:t>Descending)</a:t>
            </a:r>
            <a:endParaRPr sz="2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mo"/>
              <a:cs typeface="Arimo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114" dirty="0">
                <a:latin typeface="Arimo"/>
                <a:cs typeface="Arimo"/>
              </a:rPr>
              <a:t>Formula </a:t>
            </a:r>
            <a:r>
              <a:rPr sz="2400" spc="-10" dirty="0">
                <a:latin typeface="Arimo"/>
                <a:cs typeface="Arimo"/>
              </a:rPr>
              <a:t>for</a:t>
            </a:r>
            <a:r>
              <a:rPr sz="2400" spc="-160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Median</a:t>
            </a:r>
            <a:endParaRPr sz="24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"/>
              <a:tabLst>
                <a:tab pos="864235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0" dirty="0">
                <a:latin typeface="Arimo"/>
                <a:cs typeface="Arimo"/>
              </a:rPr>
              <a:t>non-grouped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-80" dirty="0">
                <a:solidFill>
                  <a:srgbClr val="006FC0"/>
                </a:solidFill>
                <a:latin typeface="Arimo"/>
                <a:cs typeface="Arimo"/>
              </a:rPr>
              <a:t>[(n+1)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 </a:t>
            </a:r>
            <a:r>
              <a:rPr sz="2400" spc="-10" dirty="0">
                <a:solidFill>
                  <a:srgbClr val="006FC0"/>
                </a:solidFill>
                <a:latin typeface="Arimo"/>
                <a:cs typeface="Arimo"/>
              </a:rPr>
              <a:t>2]</a:t>
            </a:r>
            <a:r>
              <a:rPr sz="2400" spc="-15" baseline="24305" dirty="0">
                <a:solidFill>
                  <a:srgbClr val="006FC0"/>
                </a:solidFill>
                <a:latin typeface="Arimo"/>
                <a:cs typeface="Arimo"/>
              </a:rPr>
              <a:t>th </a:t>
            </a:r>
            <a:r>
              <a:rPr sz="2400" spc="-35" dirty="0">
                <a:latin typeface="Arimo"/>
                <a:cs typeface="Arimo"/>
              </a:rPr>
              <a:t>item,</a:t>
            </a:r>
            <a:r>
              <a:rPr sz="2400" spc="-50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when </a:t>
            </a:r>
            <a:r>
              <a:rPr sz="2400" b="1" i="1" spc="-35" dirty="0">
                <a:solidFill>
                  <a:srgbClr val="006FC0"/>
                </a:solidFill>
                <a:latin typeface="Lato"/>
                <a:cs typeface="Lato"/>
              </a:rPr>
              <a:t>n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80" dirty="0">
                <a:latin typeface="Arimo"/>
                <a:cs typeface="Arimo"/>
              </a:rPr>
              <a:t>odd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45" dirty="0">
                <a:solidFill>
                  <a:srgbClr val="006FC0"/>
                </a:solidFill>
                <a:latin typeface="Arimo"/>
                <a:cs typeface="Arimo"/>
              </a:rPr>
              <a:t>[(n/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Arimo"/>
                <a:cs typeface="Arimo"/>
              </a:rPr>
              <a:t>2)</a:t>
            </a:r>
            <a:r>
              <a:rPr sz="2400" spc="-67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150" baseline="24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210" dirty="0">
                <a:solidFill>
                  <a:srgbClr val="006FC0"/>
                </a:solidFill>
                <a:latin typeface="Arimo"/>
                <a:cs typeface="Arimo"/>
              </a:rPr>
              <a:t>+</a:t>
            </a:r>
            <a:r>
              <a:rPr sz="2400" spc="-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mo"/>
                <a:cs typeface="Arimo"/>
              </a:rPr>
              <a:t>((n/2)+1)</a:t>
            </a:r>
            <a:r>
              <a:rPr sz="2400" spc="-75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50" dirty="0">
                <a:solidFill>
                  <a:srgbClr val="006FC0"/>
                </a:solidFill>
                <a:latin typeface="Arimo"/>
                <a:cs typeface="Arimo"/>
              </a:rPr>
              <a:t>)</a:t>
            </a:r>
            <a:r>
              <a:rPr sz="2400" spc="-16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260" dirty="0">
                <a:solidFill>
                  <a:srgbClr val="006FC0"/>
                </a:solidFill>
                <a:latin typeface="Arimo"/>
                <a:cs typeface="Arimo"/>
              </a:rPr>
              <a:t>/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mo"/>
                <a:cs typeface="Arimo"/>
              </a:rPr>
              <a:t>2]</a:t>
            </a:r>
            <a:r>
              <a:rPr sz="2400" spc="-130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35" dirty="0">
                <a:latin typeface="Arimo"/>
                <a:cs typeface="Arimo"/>
              </a:rPr>
              <a:t>item,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when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b="1" i="1" spc="-35" dirty="0">
                <a:solidFill>
                  <a:srgbClr val="006FC0"/>
                </a:solidFill>
                <a:latin typeface="Lato"/>
                <a:cs typeface="Lato"/>
              </a:rPr>
              <a:t>n</a:t>
            </a:r>
            <a:r>
              <a:rPr sz="2400" b="1" i="1" spc="5" dirty="0">
                <a:solidFill>
                  <a:srgbClr val="006FC0"/>
                </a:solidFill>
                <a:latin typeface="Lato"/>
                <a:cs typeface="Lato"/>
              </a:rPr>
              <a:t>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130" dirty="0">
                <a:latin typeface="Arimo"/>
                <a:cs typeface="Arimo"/>
              </a:rPr>
              <a:t>even</a:t>
            </a:r>
            <a:endParaRPr sz="2400">
              <a:latin typeface="Arimo"/>
              <a:cs typeface="Arimo"/>
            </a:endParaRPr>
          </a:p>
          <a:p>
            <a:pPr marL="863600" lvl="1" indent="-343535">
              <a:lnSpc>
                <a:spcPct val="100000"/>
              </a:lnSpc>
              <a:buFont typeface="Wingdings"/>
              <a:buChar char=""/>
              <a:tabLst>
                <a:tab pos="864235" algn="l"/>
              </a:tabLst>
            </a:pPr>
            <a:r>
              <a:rPr sz="2400" spc="-145" dirty="0">
                <a:latin typeface="Arimo"/>
                <a:cs typeface="Arimo"/>
              </a:rPr>
              <a:t>For </a:t>
            </a:r>
            <a:r>
              <a:rPr sz="2400" spc="-95" dirty="0">
                <a:latin typeface="Arimo"/>
                <a:cs typeface="Arimo"/>
              </a:rPr>
              <a:t>grouped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1264285" lvl="2" indent="-287020">
              <a:lnSpc>
                <a:spcPct val="100000"/>
              </a:lnSpc>
              <a:buFont typeface="Arial"/>
              <a:buChar char="•"/>
              <a:tabLst>
                <a:tab pos="1264285" algn="l"/>
                <a:tab pos="1264920" algn="l"/>
              </a:tabLst>
            </a:pPr>
            <a:r>
              <a:rPr sz="2400" spc="35" dirty="0">
                <a:solidFill>
                  <a:srgbClr val="006FC0"/>
                </a:solidFill>
                <a:latin typeface="Arimo"/>
                <a:cs typeface="Arimo"/>
              </a:rPr>
              <a:t>(n/ </a:t>
            </a:r>
            <a:r>
              <a:rPr sz="2400" spc="-40" dirty="0">
                <a:solidFill>
                  <a:srgbClr val="006FC0"/>
                </a:solidFill>
                <a:latin typeface="Arimo"/>
                <a:cs typeface="Arimo"/>
              </a:rPr>
              <a:t>2)</a:t>
            </a:r>
            <a:r>
              <a:rPr sz="2400" spc="-60" baseline="24305" dirty="0">
                <a:solidFill>
                  <a:srgbClr val="006FC0"/>
                </a:solidFill>
                <a:latin typeface="Arimo"/>
                <a:cs typeface="Arimo"/>
              </a:rPr>
              <a:t>th</a:t>
            </a:r>
            <a:r>
              <a:rPr sz="2400" spc="-150" baseline="24305" dirty="0">
                <a:solidFill>
                  <a:srgbClr val="006FC0"/>
                </a:solidFill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item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127" y="5448300"/>
            <a:ext cx="4733925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95" dirty="0">
                <a:latin typeface="Arimo"/>
                <a:cs typeface="Arimo"/>
              </a:rPr>
              <a:t>Extreme </a:t>
            </a:r>
            <a:r>
              <a:rPr sz="1800" spc="-100" dirty="0">
                <a:latin typeface="Arimo"/>
                <a:cs typeface="Arimo"/>
              </a:rPr>
              <a:t>values </a:t>
            </a:r>
            <a:r>
              <a:rPr sz="1800" spc="-60" dirty="0">
                <a:latin typeface="Arimo"/>
                <a:cs typeface="Arimo"/>
              </a:rPr>
              <a:t>do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40" dirty="0">
                <a:latin typeface="Arimo"/>
                <a:cs typeface="Arimo"/>
              </a:rPr>
              <a:t>effect </a:t>
            </a:r>
            <a:r>
              <a:rPr sz="1800" spc="-55" dirty="0">
                <a:latin typeface="Arimo"/>
                <a:cs typeface="Arimo"/>
              </a:rPr>
              <a:t>Median</a:t>
            </a:r>
            <a:r>
              <a:rPr sz="1800" spc="-23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strongly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04" dirty="0">
                <a:latin typeface="Arimo"/>
                <a:cs typeface="Arimo"/>
              </a:rPr>
              <a:t>Easy </a:t>
            </a:r>
            <a:r>
              <a:rPr sz="1800" spc="15" dirty="0">
                <a:latin typeface="Arimo"/>
                <a:cs typeface="Arimo"/>
              </a:rPr>
              <a:t>to</a:t>
            </a:r>
            <a:r>
              <a:rPr sz="1800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calculate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4891" y="5448300"/>
            <a:ext cx="425704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-125" dirty="0">
                <a:latin typeface="Arimo"/>
                <a:cs typeface="Arimo"/>
              </a:rPr>
              <a:t>Needs </a:t>
            </a:r>
            <a:r>
              <a:rPr sz="1800" spc="-50" dirty="0">
                <a:latin typeface="Arimo"/>
                <a:cs typeface="Arimo"/>
              </a:rPr>
              <a:t>sorting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70" dirty="0">
                <a:latin typeface="Arimo"/>
                <a:cs typeface="Arimo"/>
              </a:rPr>
              <a:t>data </a:t>
            </a:r>
            <a:r>
              <a:rPr sz="1800" spc="-55" dirty="0">
                <a:latin typeface="Arimo"/>
                <a:cs typeface="Arimo"/>
              </a:rPr>
              <a:t>before</a:t>
            </a:r>
            <a:r>
              <a:rPr sz="1800" spc="-229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calculation</a:t>
            </a:r>
            <a:endParaRPr sz="1800">
              <a:latin typeface="Arimo"/>
              <a:cs typeface="Arimo"/>
            </a:endParaRPr>
          </a:p>
          <a:p>
            <a:pPr marL="379095" indent="-287020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-185" dirty="0">
                <a:latin typeface="Arimo"/>
                <a:cs typeface="Arimo"/>
              </a:rPr>
              <a:t>Can </a:t>
            </a:r>
            <a:r>
              <a:rPr sz="1800" spc="-85" dirty="0">
                <a:latin typeface="Arimo"/>
                <a:cs typeface="Arimo"/>
              </a:rPr>
              <a:t>be </a:t>
            </a:r>
            <a:r>
              <a:rPr sz="1800" spc="-20" dirty="0">
                <a:latin typeface="Arimo"/>
                <a:cs typeface="Arimo"/>
              </a:rPr>
              <a:t>time </a:t>
            </a:r>
            <a:r>
              <a:rPr sz="1800" spc="-90" dirty="0">
                <a:latin typeface="Arimo"/>
                <a:cs typeface="Arimo"/>
              </a:rPr>
              <a:t>consuming </a:t>
            </a:r>
            <a:r>
              <a:rPr sz="1800" spc="-25" dirty="0">
                <a:latin typeface="Arimo"/>
                <a:cs typeface="Arimo"/>
              </a:rPr>
              <a:t>in </a:t>
            </a:r>
            <a:r>
              <a:rPr sz="1800" spc="-85" dirty="0">
                <a:latin typeface="Arimo"/>
                <a:cs typeface="Arimo"/>
              </a:rPr>
              <a:t>large</a:t>
            </a:r>
            <a:r>
              <a:rPr sz="1800" spc="-13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datasets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5576" y="990091"/>
          <a:ext cx="1219200" cy="2392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marL="635" algn="ctr">
                        <a:lnSpc>
                          <a:spcPts val="1885"/>
                        </a:lnSpc>
                      </a:pPr>
                      <a:r>
                        <a:rPr sz="1600" b="0" spc="-45" dirty="0">
                          <a:latin typeface="Lato Medium"/>
                          <a:cs typeface="Lato Medium"/>
                        </a:rPr>
                        <a:t>Item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885"/>
                        </a:lnSpc>
                      </a:pPr>
                      <a:r>
                        <a:rPr sz="1600" b="0" spc="-60" dirty="0">
                          <a:latin typeface="Lato Medium"/>
                          <a:cs typeface="Lato Medium"/>
                        </a:rPr>
                        <a:t>Time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3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5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10.8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85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6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889"/>
                        </a:lnSpc>
                      </a:pPr>
                      <a:r>
                        <a:rPr sz="1600" spc="-75" dirty="0">
                          <a:latin typeface="Arimo"/>
                          <a:cs typeface="Arimo"/>
                        </a:rPr>
                        <a:t>11.1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7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85"/>
                        </a:lnSpc>
                      </a:pPr>
                      <a:r>
                        <a:rPr sz="1600" spc="-90" dirty="0">
                          <a:latin typeface="Arimo"/>
                          <a:cs typeface="Arimo"/>
                        </a:rPr>
                        <a:t>15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3153" y="277114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0" dirty="0">
                <a:latin typeface="Lato Medium"/>
                <a:cs typeface="Lato Medium"/>
              </a:rPr>
              <a:t>Me</a:t>
            </a:r>
            <a:r>
              <a:rPr sz="1800" b="0" spc="-50" dirty="0">
                <a:latin typeface="Lato Medium"/>
                <a:cs typeface="Lato Medium"/>
              </a:rPr>
              <a:t>d</a:t>
            </a:r>
            <a:r>
              <a:rPr sz="1800" b="0" spc="-15" dirty="0">
                <a:latin typeface="Lato Medium"/>
                <a:cs typeface="Lato Medium"/>
              </a:rPr>
              <a:t>ian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745" y="1875536"/>
            <a:ext cx="2592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60" dirty="0">
                <a:latin typeface="Lato Medium"/>
                <a:cs typeface="Lato Medium"/>
              </a:rPr>
              <a:t>Exercise: </a:t>
            </a:r>
            <a:r>
              <a:rPr sz="1600" b="0" spc="-55" dirty="0">
                <a:latin typeface="Lato Medium"/>
                <a:cs typeface="Lato Medium"/>
              </a:rPr>
              <a:t>Calculate </a:t>
            </a:r>
            <a:r>
              <a:rPr sz="1600" b="0" spc="-40" dirty="0">
                <a:latin typeface="Lato Medium"/>
                <a:cs typeface="Lato Medium"/>
              </a:rPr>
              <a:t>the</a:t>
            </a:r>
            <a:r>
              <a:rPr sz="1600" b="0" spc="-35" dirty="0">
                <a:latin typeface="Lato Medium"/>
                <a:cs typeface="Lato Medium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Median</a:t>
            </a:r>
            <a:endParaRPr sz="160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02" y="3654678"/>
            <a:ext cx="15811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0" spc="-40" dirty="0">
                <a:latin typeface="Lato Medium"/>
                <a:cs typeface="Lato Medium"/>
              </a:rPr>
              <a:t>n </a:t>
            </a:r>
            <a:r>
              <a:rPr sz="1600" b="0" spc="-135" dirty="0">
                <a:latin typeface="Lato Medium"/>
                <a:cs typeface="Lato Medium"/>
              </a:rPr>
              <a:t>=</a:t>
            </a:r>
            <a:r>
              <a:rPr sz="1600" b="0" spc="-50" dirty="0">
                <a:latin typeface="Lato Medium"/>
                <a:cs typeface="Lato Medium"/>
              </a:rPr>
              <a:t> </a:t>
            </a:r>
            <a:r>
              <a:rPr sz="1600" b="0" spc="-120" dirty="0">
                <a:latin typeface="Lato Medium"/>
                <a:cs typeface="Lato Medium"/>
              </a:rPr>
              <a:t>7</a:t>
            </a:r>
            <a:endParaRPr sz="1600">
              <a:latin typeface="Lato Medium"/>
              <a:cs typeface="Lato Medium"/>
            </a:endParaRPr>
          </a:p>
          <a:p>
            <a:pPr marL="38100" marR="30480">
              <a:lnSpc>
                <a:spcPct val="100000"/>
              </a:lnSpc>
            </a:pPr>
            <a:r>
              <a:rPr sz="1600" spc="-20" dirty="0">
                <a:latin typeface="Arimo"/>
                <a:cs typeface="Arimo"/>
              </a:rPr>
              <a:t>[(n+1)/2]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5" dirty="0">
                <a:latin typeface="Arimo"/>
                <a:cs typeface="Arimo"/>
              </a:rPr>
              <a:t>4</a:t>
            </a:r>
            <a:r>
              <a:rPr sz="1575" spc="-22" baseline="26455" dirty="0">
                <a:latin typeface="Arimo"/>
                <a:cs typeface="Arimo"/>
              </a:rPr>
              <a:t>th  </a:t>
            </a:r>
            <a:r>
              <a:rPr sz="1600" spc="-20" dirty="0">
                <a:latin typeface="Arimo"/>
                <a:cs typeface="Arimo"/>
              </a:rPr>
              <a:t>4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-45" dirty="0">
                <a:latin typeface="Arimo"/>
                <a:cs typeface="Arimo"/>
              </a:rPr>
              <a:t>element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75" dirty="0">
                <a:latin typeface="Arimo"/>
                <a:cs typeface="Arimo"/>
              </a:rPr>
              <a:t>10.8  </a:t>
            </a:r>
            <a:r>
              <a:rPr sz="1600" spc="-50" dirty="0">
                <a:latin typeface="Arimo"/>
                <a:cs typeface="Arimo"/>
              </a:rPr>
              <a:t>Median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145" dirty="0">
                <a:latin typeface="Arimo"/>
                <a:cs typeface="Arimo"/>
              </a:rPr>
              <a:t> </a:t>
            </a:r>
            <a:r>
              <a:rPr sz="1600" spc="-75" dirty="0">
                <a:latin typeface="Arimo"/>
                <a:cs typeface="Arimo"/>
              </a:rPr>
              <a:t>10.8</a:t>
            </a:r>
            <a:endParaRPr sz="1600">
              <a:latin typeface="Arimo"/>
              <a:cs typeface="Arim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9123" y="2269489"/>
          <a:ext cx="9074784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9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7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8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9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53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40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89123" y="3578986"/>
          <a:ext cx="9072868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7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8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dirty="0">
                          <a:latin typeface="Lato Medium"/>
                          <a:cs typeface="Lato Medium"/>
                        </a:rPr>
                        <a:t>9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11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12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13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14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5" dirty="0">
                          <a:latin typeface="Lato Medium"/>
                          <a:cs typeface="Lato Medium"/>
                        </a:rPr>
                        <a:t>15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16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42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53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77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87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90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97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25572" y="3284931"/>
            <a:ext cx="1579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45" dirty="0">
                <a:latin typeface="Lato Medium"/>
                <a:cs typeface="Lato Medium"/>
              </a:rPr>
              <a:t>1: </a:t>
            </a:r>
            <a:r>
              <a:rPr sz="1600" b="0" spc="-55" dirty="0">
                <a:latin typeface="Lato Medium"/>
                <a:cs typeface="Lato Medium"/>
              </a:rPr>
              <a:t>Sort </a:t>
            </a:r>
            <a:r>
              <a:rPr sz="1600" b="0" spc="-40" dirty="0">
                <a:latin typeface="Lato Medium"/>
                <a:cs typeface="Lato Medium"/>
              </a:rPr>
              <a:t>the</a:t>
            </a:r>
            <a:r>
              <a:rPr sz="1600" b="0" spc="-75" dirty="0">
                <a:latin typeface="Lato Medium"/>
                <a:cs typeface="Lato Medium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dataset</a:t>
            </a:r>
            <a:endParaRPr sz="1600">
              <a:latin typeface="Lato Medium"/>
              <a:cs typeface="La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645" y="4380103"/>
            <a:ext cx="36995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0" spc="-40" dirty="0">
                <a:latin typeface="Lato Medium"/>
                <a:cs typeface="Lato Medium"/>
              </a:rPr>
              <a:t>n </a:t>
            </a:r>
            <a:r>
              <a:rPr sz="1600" b="0" spc="-135" dirty="0">
                <a:latin typeface="Lato Medium"/>
                <a:cs typeface="Lato Medium"/>
              </a:rPr>
              <a:t>=</a:t>
            </a:r>
            <a:r>
              <a:rPr sz="1600" b="0" spc="-45" dirty="0">
                <a:latin typeface="Lato Medium"/>
                <a:cs typeface="Lato Medium"/>
              </a:rPr>
              <a:t> </a:t>
            </a:r>
            <a:r>
              <a:rPr sz="1600" b="0" spc="-125" dirty="0">
                <a:latin typeface="Lato Medium"/>
                <a:cs typeface="Lato Medium"/>
              </a:rPr>
              <a:t>16</a:t>
            </a:r>
            <a:endParaRPr sz="1600">
              <a:latin typeface="Lato Medium"/>
              <a:cs typeface="Lato Medium"/>
            </a:endParaRPr>
          </a:p>
          <a:p>
            <a:pPr marL="38100">
              <a:lnSpc>
                <a:spcPct val="100000"/>
              </a:lnSpc>
            </a:pPr>
            <a:r>
              <a:rPr sz="1600" spc="25" dirty="0">
                <a:latin typeface="Arimo"/>
                <a:cs typeface="Arimo"/>
              </a:rPr>
              <a:t>[(n/ </a:t>
            </a:r>
            <a:r>
              <a:rPr sz="1600" spc="-30" dirty="0">
                <a:latin typeface="Arimo"/>
                <a:cs typeface="Arimo"/>
              </a:rPr>
              <a:t>2)</a:t>
            </a:r>
            <a:r>
              <a:rPr sz="1575" spc="-44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35" dirty="0">
                <a:latin typeface="Arimo"/>
                <a:cs typeface="Arimo"/>
              </a:rPr>
              <a:t>((n/2)+1)</a:t>
            </a:r>
            <a:r>
              <a:rPr sz="1575" spc="-52" baseline="26455" dirty="0">
                <a:latin typeface="Arimo"/>
                <a:cs typeface="Arimo"/>
              </a:rPr>
              <a:t>th</a:t>
            </a:r>
            <a:r>
              <a:rPr sz="1600" spc="-35" dirty="0">
                <a:latin typeface="Arimo"/>
                <a:cs typeface="Arimo"/>
              </a:rPr>
              <a:t>)] </a:t>
            </a:r>
            <a:r>
              <a:rPr sz="1600" spc="170" dirty="0">
                <a:latin typeface="Arimo"/>
                <a:cs typeface="Arimo"/>
              </a:rPr>
              <a:t>/</a:t>
            </a:r>
            <a:r>
              <a:rPr sz="1600" spc="-265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2</a:t>
            </a:r>
            <a:endParaRPr sz="1600">
              <a:latin typeface="Arimo"/>
              <a:cs typeface="Arimo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Arimo"/>
                <a:cs typeface="Arimo"/>
              </a:rPr>
              <a:t>[8</a:t>
            </a:r>
            <a:r>
              <a:rPr sz="1575" baseline="26455" dirty="0">
                <a:latin typeface="Arimo"/>
                <a:cs typeface="Arimo"/>
              </a:rPr>
              <a:t>th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20" dirty="0">
                <a:latin typeface="Arimo"/>
                <a:cs typeface="Arimo"/>
              </a:rPr>
              <a:t>9</a:t>
            </a:r>
            <a:r>
              <a:rPr sz="1575" spc="-30" baseline="26455" dirty="0">
                <a:latin typeface="Arimo"/>
                <a:cs typeface="Arimo"/>
              </a:rPr>
              <a:t>th </a:t>
            </a:r>
            <a:r>
              <a:rPr sz="1600" spc="40" dirty="0">
                <a:latin typeface="Arimo"/>
                <a:cs typeface="Arimo"/>
              </a:rPr>
              <a:t>]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80" dirty="0">
                <a:latin typeface="Arimo"/>
                <a:cs typeface="Arimo"/>
              </a:rPr>
              <a:t>(53 </a:t>
            </a:r>
            <a:r>
              <a:rPr sz="1600" spc="-140" dirty="0">
                <a:latin typeface="Arimo"/>
                <a:cs typeface="Arimo"/>
              </a:rPr>
              <a:t>+ </a:t>
            </a:r>
            <a:r>
              <a:rPr sz="1600" spc="-75" dirty="0">
                <a:latin typeface="Arimo"/>
                <a:cs typeface="Arimo"/>
              </a:rPr>
              <a:t>63)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85" dirty="0">
                <a:latin typeface="Arimo"/>
                <a:cs typeface="Arimo"/>
              </a:rPr>
              <a:t>58 </a:t>
            </a:r>
            <a:r>
              <a:rPr sz="1600" spc="-95" dirty="0">
                <a:latin typeface="Arimo"/>
                <a:cs typeface="Arimo"/>
              </a:rPr>
              <a:t>-&gt;</a:t>
            </a:r>
            <a:r>
              <a:rPr sz="1600" spc="-280" dirty="0">
                <a:latin typeface="Arimo"/>
                <a:cs typeface="Arimo"/>
              </a:rPr>
              <a:t> </a:t>
            </a:r>
            <a:r>
              <a:rPr sz="1600" b="0" spc="-40" dirty="0">
                <a:latin typeface="Lato Medium"/>
                <a:cs typeface="Lato Medium"/>
              </a:rPr>
              <a:t>Median</a:t>
            </a:r>
            <a:endParaRPr sz="16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485" y="31242"/>
            <a:ext cx="243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40" dirty="0">
                <a:latin typeface="Lato Medium"/>
                <a:cs typeface="Lato Medium"/>
              </a:rPr>
              <a:t>Median </a:t>
            </a:r>
            <a:r>
              <a:rPr sz="1800" b="0" spc="-60" dirty="0">
                <a:latin typeface="Lato Medium"/>
                <a:cs typeface="Lato Medium"/>
              </a:rPr>
              <a:t>for </a:t>
            </a:r>
            <a:r>
              <a:rPr sz="1800" b="0" spc="-65" dirty="0">
                <a:latin typeface="Lato Medium"/>
                <a:cs typeface="Lato Medium"/>
              </a:rPr>
              <a:t>Grouped</a:t>
            </a:r>
            <a:r>
              <a:rPr sz="1800" b="0" spc="-170" dirty="0">
                <a:latin typeface="Lato Medium"/>
                <a:cs typeface="Lato Medium"/>
              </a:rPr>
              <a:t> </a:t>
            </a:r>
            <a:r>
              <a:rPr sz="1800" b="0" spc="-30" dirty="0">
                <a:latin typeface="Lato Medium"/>
                <a:cs typeface="Lato Medium"/>
              </a:rPr>
              <a:t>data</a:t>
            </a:r>
            <a:endParaRPr sz="180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564" y="660908"/>
            <a:ext cx="9116695" cy="164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mo"/>
                <a:cs typeface="Arimo"/>
              </a:rPr>
              <a:t>Consider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35" dirty="0">
                <a:latin typeface="Arimo"/>
                <a:cs typeface="Arimo"/>
              </a:rPr>
              <a:t>monthly </a:t>
            </a:r>
            <a:r>
              <a:rPr sz="1800" spc="-95" dirty="0">
                <a:latin typeface="Arimo"/>
                <a:cs typeface="Arimo"/>
              </a:rPr>
              <a:t>balance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lang="en-US" spc="-90" dirty="0">
                <a:latin typeface="Arimo"/>
                <a:cs typeface="Arimo"/>
              </a:rPr>
              <a:t>1</a:t>
            </a:r>
            <a:r>
              <a:rPr sz="1800" spc="-90" dirty="0">
                <a:latin typeface="Arimo"/>
                <a:cs typeface="Arimo"/>
              </a:rPr>
              <a:t>00 customers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140" dirty="0">
                <a:latin typeface="Arimo"/>
                <a:cs typeface="Arimo"/>
              </a:rPr>
              <a:t>a </a:t>
            </a:r>
            <a:r>
              <a:rPr sz="1800" spc="-80" dirty="0">
                <a:latin typeface="Arimo"/>
                <a:cs typeface="Arimo"/>
              </a:rPr>
              <a:t>bank, </a:t>
            </a:r>
            <a:r>
              <a:rPr sz="1800" spc="-75" dirty="0">
                <a:latin typeface="Arimo"/>
                <a:cs typeface="Arimo"/>
              </a:rPr>
              <a:t>calculate </a:t>
            </a:r>
            <a:r>
              <a:rPr sz="1800" spc="-20" dirty="0">
                <a:latin typeface="Arimo"/>
                <a:cs typeface="Arimo"/>
              </a:rPr>
              <a:t>the </a:t>
            </a:r>
            <a:r>
              <a:rPr sz="1800" spc="-55" dirty="0">
                <a:latin typeface="Arimo"/>
                <a:cs typeface="Arimo"/>
              </a:rPr>
              <a:t>Median </a:t>
            </a:r>
            <a:r>
              <a:rPr sz="1800" spc="-35" dirty="0">
                <a:latin typeface="Arimo"/>
                <a:cs typeface="Arimo"/>
              </a:rPr>
              <a:t>monthly</a:t>
            </a:r>
            <a:r>
              <a:rPr sz="1800" spc="-33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balance.</a:t>
            </a:r>
            <a:endParaRPr sz="180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Arimo"/>
              <a:cs typeface="Arimo"/>
            </a:endParaRPr>
          </a:p>
          <a:p>
            <a:pPr marL="4653280">
              <a:lnSpc>
                <a:spcPct val="100000"/>
              </a:lnSpc>
            </a:pPr>
            <a:r>
              <a:rPr sz="1600" b="0" spc="-50" dirty="0">
                <a:latin typeface="Lato Medium"/>
                <a:cs typeface="Lato Medium"/>
              </a:rPr>
              <a:t>Formula</a:t>
            </a:r>
            <a:endParaRPr lang="en-US" sz="1600" b="0" spc="-50" dirty="0">
              <a:latin typeface="Lato Medium"/>
              <a:cs typeface="Lato Medium"/>
            </a:endParaRPr>
          </a:p>
          <a:p>
            <a:pPr marL="4653280">
              <a:lnSpc>
                <a:spcPct val="100000"/>
              </a:lnSpc>
            </a:pPr>
            <a:r>
              <a:rPr sz="1600" spc="-55" dirty="0">
                <a:latin typeface="Arimo"/>
                <a:cs typeface="Arimo"/>
              </a:rPr>
              <a:t>n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120" dirty="0">
                <a:latin typeface="Arimo"/>
                <a:cs typeface="Arimo"/>
              </a:rPr>
              <a:t> </a:t>
            </a:r>
            <a:r>
              <a:rPr lang="en-US" sz="1600" spc="-85" dirty="0">
                <a:latin typeface="Arimo"/>
                <a:cs typeface="Arimo"/>
              </a:rPr>
              <a:t>120</a:t>
            </a:r>
            <a:endParaRPr sz="1600" dirty="0">
              <a:latin typeface="Arimo"/>
              <a:cs typeface="Arimo"/>
            </a:endParaRPr>
          </a:p>
          <a:p>
            <a:pPr marL="4653280">
              <a:lnSpc>
                <a:spcPct val="100000"/>
              </a:lnSpc>
            </a:pPr>
            <a:r>
              <a:rPr sz="1600" spc="-20" dirty="0">
                <a:latin typeface="Arimo"/>
                <a:cs typeface="Arimo"/>
              </a:rPr>
              <a:t>(n/2)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lang="en-US" sz="1600" spc="-45" dirty="0">
                <a:latin typeface="Arimo"/>
                <a:cs typeface="Arimo"/>
              </a:rPr>
              <a:t>60</a:t>
            </a:r>
            <a:r>
              <a:rPr sz="1575" spc="150" baseline="26455" dirty="0">
                <a:latin typeface="Arimo"/>
                <a:cs typeface="Arimo"/>
              </a:rPr>
              <a:t> </a:t>
            </a:r>
            <a:r>
              <a:rPr sz="1600" spc="-50" dirty="0">
                <a:latin typeface="Arimo"/>
                <a:cs typeface="Arimo"/>
              </a:rPr>
              <a:t>element</a:t>
            </a:r>
            <a:endParaRPr lang="en-US" sz="1600" spc="-50" dirty="0">
              <a:latin typeface="Arimo"/>
              <a:cs typeface="Arimo"/>
            </a:endParaRPr>
          </a:p>
          <a:p>
            <a:pPr marL="4653280">
              <a:lnSpc>
                <a:spcPct val="100000"/>
              </a:lnSpc>
            </a:pPr>
            <a:endParaRPr sz="1600" dirty="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8886" y="4301109"/>
            <a:ext cx="313931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0" dirty="0">
                <a:latin typeface="Arimo"/>
                <a:cs typeface="Arimo"/>
              </a:rPr>
              <a:t>                                           </a:t>
            </a:r>
            <a:r>
              <a:rPr lang="en-US" sz="2000" b="1" spc="-80" dirty="0">
                <a:latin typeface="Arimo"/>
                <a:cs typeface="Arimo"/>
              </a:rPr>
              <a:t>n/2-cf</a:t>
            </a:r>
            <a:endParaRPr sz="2000" b="1" dirty="0">
              <a:latin typeface="Arimo"/>
              <a:cs typeface="Arimo"/>
            </a:endParaRPr>
          </a:p>
          <a:p>
            <a:pPr marL="242570" marR="5080" indent="-230504">
              <a:lnSpc>
                <a:spcPct val="100000"/>
              </a:lnSpc>
            </a:pPr>
            <a:r>
              <a:rPr lang="en-US" sz="2000" b="1" spc="-50" dirty="0">
                <a:latin typeface="Arimo"/>
                <a:cs typeface="Arimo"/>
              </a:rPr>
              <a:t> Median=   L+ </a:t>
            </a:r>
            <a:r>
              <a:rPr sz="2000" b="1" spc="-50" dirty="0">
                <a:latin typeface="Arimo"/>
                <a:cs typeface="Arimo"/>
              </a:rPr>
              <a:t>--------------</a:t>
            </a:r>
            <a:r>
              <a:rPr lang="en-US" sz="2000" b="1" spc="-50" dirty="0">
                <a:latin typeface="Arimo"/>
                <a:cs typeface="Arimo"/>
              </a:rPr>
              <a:t> X h</a:t>
            </a:r>
          </a:p>
          <a:p>
            <a:pPr marL="242570" marR="5080" indent="-230504">
              <a:lnSpc>
                <a:spcPct val="100000"/>
              </a:lnSpc>
            </a:pPr>
            <a:r>
              <a:rPr lang="en-IN" sz="2000" b="1" spc="-50" dirty="0">
                <a:latin typeface="Arimo"/>
                <a:cs typeface="Arimo"/>
              </a:rPr>
              <a:t>                                     </a:t>
            </a:r>
            <a:r>
              <a:rPr lang="en-IN" sz="2000" b="1" spc="-95" dirty="0">
                <a:latin typeface="Arimo"/>
                <a:cs typeface="Arimo"/>
              </a:rPr>
              <a:t>f</a:t>
            </a:r>
            <a:endParaRPr sz="2000" b="1" dirty="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886" y="5353608"/>
            <a:ext cx="13449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Arimo"/>
                <a:cs typeface="Arimo"/>
              </a:rPr>
              <a:t>Solving </a:t>
            </a:r>
            <a:r>
              <a:rPr sz="2000" spc="-10" dirty="0">
                <a:latin typeface="Arimo"/>
                <a:cs typeface="Arimo"/>
              </a:rPr>
              <a:t>for</a:t>
            </a:r>
            <a:r>
              <a:rPr sz="2000" spc="-16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x.</a:t>
            </a:r>
            <a:endParaRPr sz="20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2000" b="0" spc="-85" dirty="0">
                <a:latin typeface="Lato Medium"/>
                <a:cs typeface="Lato Medium"/>
              </a:rPr>
              <a:t>x </a:t>
            </a:r>
            <a:r>
              <a:rPr sz="2000" b="0" spc="-165" dirty="0">
                <a:latin typeface="Lato Medium"/>
                <a:cs typeface="Lato Medium"/>
              </a:rPr>
              <a:t>=</a:t>
            </a:r>
            <a:r>
              <a:rPr sz="2000" b="0" spc="45" dirty="0">
                <a:latin typeface="Lato Medium"/>
                <a:cs typeface="Lato Medium"/>
              </a:rPr>
              <a:t> </a:t>
            </a:r>
            <a:r>
              <a:rPr lang="en-US" sz="2000" b="0" spc="-145" dirty="0">
                <a:latin typeface="Lato Medium"/>
                <a:cs typeface="Lato Medium"/>
              </a:rPr>
              <a:t>49.37</a:t>
            </a:r>
            <a:endParaRPr sz="2000" dirty="0">
              <a:latin typeface="Lato Medium"/>
              <a:cs typeface="Lato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52771" y="1952244"/>
            <a:ext cx="323215" cy="154305"/>
            <a:chOff x="4652771" y="1952244"/>
            <a:chExt cx="323215" cy="154305"/>
          </a:xfrm>
        </p:grpSpPr>
        <p:sp>
          <p:nvSpPr>
            <p:cNvPr id="19" name="object 19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6" y="0"/>
                  </a:moveTo>
                  <a:lnTo>
                    <a:pt x="0" y="70865"/>
                  </a:lnTo>
                  <a:lnTo>
                    <a:pt x="70866" y="141732"/>
                  </a:lnTo>
                  <a:lnTo>
                    <a:pt x="70866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6" y="35433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6" y="106299"/>
                  </a:lnTo>
                  <a:lnTo>
                    <a:pt x="70866" y="141732"/>
                  </a:lnTo>
                  <a:lnTo>
                    <a:pt x="0" y="70865"/>
                  </a:lnTo>
                  <a:lnTo>
                    <a:pt x="70866" y="0"/>
                  </a:lnTo>
                  <a:lnTo>
                    <a:pt x="70866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77155" y="2275332"/>
            <a:ext cx="323215" cy="154305"/>
            <a:chOff x="4677155" y="2275332"/>
            <a:chExt cx="323215" cy="154305"/>
          </a:xfrm>
        </p:grpSpPr>
        <p:sp>
          <p:nvSpPr>
            <p:cNvPr id="22" name="object 22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5" y="0"/>
                  </a:moveTo>
                  <a:lnTo>
                    <a:pt x="0" y="70866"/>
                  </a:lnTo>
                  <a:lnTo>
                    <a:pt x="70865" y="141732"/>
                  </a:lnTo>
                  <a:lnTo>
                    <a:pt x="70865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5" y="35433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5" y="106299"/>
                  </a:lnTo>
                  <a:lnTo>
                    <a:pt x="70865" y="141732"/>
                  </a:lnTo>
                  <a:lnTo>
                    <a:pt x="0" y="70866"/>
                  </a:lnTo>
                  <a:lnTo>
                    <a:pt x="70865" y="0"/>
                  </a:lnTo>
                  <a:lnTo>
                    <a:pt x="70865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98686"/>
              </p:ext>
            </p:extLst>
          </p:nvPr>
        </p:nvGraphicFramePr>
        <p:xfrm>
          <a:off x="666673" y="1302130"/>
          <a:ext cx="3968749" cy="2093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25" dirty="0">
                          <a:latin typeface="Arimo"/>
                          <a:cs typeface="Arimo"/>
                        </a:rPr>
                        <a:t>class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5" dirty="0">
                          <a:latin typeface="Arimo"/>
                          <a:cs typeface="Arimo"/>
                        </a:rPr>
                        <a:t>Balance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mo"/>
                          <a:cs typeface="Arimo"/>
                        </a:rPr>
                        <a:t>F</a:t>
                      </a:r>
                      <a:r>
                        <a:rPr sz="1600" spc="-3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600" dirty="0">
                          <a:latin typeface="Arimo"/>
                          <a:cs typeface="Arimo"/>
                        </a:rPr>
                        <a:t>eq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r>
                        <a:rPr sz="1600" spc="-145" dirty="0">
                          <a:latin typeface="Arimo"/>
                          <a:cs typeface="Arimo"/>
                        </a:rPr>
                        <a:t>Cum</a:t>
                      </a:r>
                      <a:r>
                        <a:rPr sz="16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600" spc="-30" dirty="0">
                          <a:latin typeface="Arimo"/>
                          <a:cs typeface="Arimo"/>
                        </a:rPr>
                        <a:t>freq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0-20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17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17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2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20-40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28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45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3</a:t>
                      </a:r>
                      <a:endParaRPr sz="160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40-60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32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77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60-80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24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101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80-100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19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120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124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241911" y="2330494"/>
            <a:ext cx="5045089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6</a:t>
            </a:r>
            <a:r>
              <a:rPr sz="1600" spc="-85" dirty="0">
                <a:latin typeface="Arimo"/>
                <a:cs typeface="Arimo"/>
              </a:rPr>
              <a:t>0 </a:t>
            </a:r>
            <a:r>
              <a:rPr sz="1600" spc="-65" dirty="0">
                <a:latin typeface="Arimo"/>
                <a:cs typeface="Arimo"/>
              </a:rPr>
              <a:t>lies </a:t>
            </a:r>
            <a:r>
              <a:rPr sz="1600" spc="-55" dirty="0">
                <a:latin typeface="Arimo"/>
                <a:cs typeface="Arimo"/>
              </a:rPr>
              <a:t>between </a:t>
            </a:r>
            <a:r>
              <a:rPr lang="en-US" sz="1600" spc="-85" dirty="0">
                <a:latin typeface="Arimo"/>
                <a:cs typeface="Arimo"/>
              </a:rPr>
              <a:t>45 and 77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So it will be our median class</a:t>
            </a:r>
            <a:endParaRPr sz="1600" dirty="0">
              <a:latin typeface="Arimo"/>
              <a:cs typeface="Arimo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85BBA25-95C2-7DA4-A3CE-D72F854F2893}"/>
              </a:ext>
            </a:extLst>
          </p:cNvPr>
          <p:cNvSpPr txBox="1"/>
          <p:nvPr/>
        </p:nvSpPr>
        <p:spPr>
          <a:xfrm>
            <a:off x="5191111" y="3006524"/>
            <a:ext cx="5045089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L= Lower limit of the median class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n= No. of observation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f = Frequency of the Median class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 err="1">
                <a:latin typeface="Arimo"/>
                <a:cs typeface="Arimo"/>
              </a:rPr>
              <a:t>cf</a:t>
            </a:r>
            <a:r>
              <a:rPr lang="en-US" sz="1600" spc="-85" dirty="0">
                <a:latin typeface="Arimo"/>
                <a:cs typeface="Arimo"/>
              </a:rPr>
              <a:t>= Cumulative frequency of the class preceding the median class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85" dirty="0">
                <a:latin typeface="Arimo"/>
                <a:cs typeface="Arimo"/>
              </a:rPr>
              <a:t>h = class size</a:t>
            </a:r>
            <a:endParaRPr sz="160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40" y="22352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</a:t>
            </a:r>
            <a:r>
              <a:rPr spc="-65" dirty="0"/>
              <a:t> </a:t>
            </a:r>
            <a:r>
              <a:rPr spc="-1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795273"/>
            <a:ext cx="9090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15" dirty="0">
                <a:latin typeface="Arimo"/>
                <a:cs typeface="Arimo"/>
              </a:rPr>
              <a:t>A </a:t>
            </a:r>
            <a:r>
              <a:rPr sz="2400" spc="-114" dirty="0">
                <a:latin typeface="Arimo"/>
                <a:cs typeface="Arimo"/>
              </a:rPr>
              <a:t>single </a:t>
            </a:r>
            <a:r>
              <a:rPr sz="2400" spc="-110" dirty="0">
                <a:latin typeface="Arimo"/>
                <a:cs typeface="Arimo"/>
              </a:rPr>
              <a:t>value </a:t>
            </a:r>
            <a:r>
              <a:rPr sz="2400" spc="-5" dirty="0">
                <a:latin typeface="Arimo"/>
                <a:cs typeface="Arimo"/>
              </a:rPr>
              <a:t>that </a:t>
            </a:r>
            <a:r>
              <a:rPr sz="2400" spc="-125" dirty="0">
                <a:latin typeface="Arimo"/>
                <a:cs typeface="Arimo"/>
              </a:rPr>
              <a:t>is </a:t>
            </a:r>
            <a:r>
              <a:rPr sz="2400" spc="-85" dirty="0">
                <a:latin typeface="Arimo"/>
                <a:cs typeface="Arimo"/>
              </a:rPr>
              <a:t>repeated </a:t>
            </a:r>
            <a:r>
              <a:rPr sz="2400" spc="-80" dirty="0">
                <a:latin typeface="Arimo"/>
                <a:cs typeface="Arimo"/>
              </a:rPr>
              <a:t>most</a:t>
            </a:r>
            <a:r>
              <a:rPr sz="2400" spc="-270" dirty="0">
                <a:latin typeface="Arimo"/>
                <a:cs typeface="Arimo"/>
              </a:rPr>
              <a:t> </a:t>
            </a:r>
            <a:r>
              <a:rPr sz="2400" spc="-25" dirty="0">
                <a:latin typeface="Arimo"/>
                <a:cs typeface="Arimo"/>
              </a:rPr>
              <a:t>often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70" dirty="0">
                <a:latin typeface="Arimo"/>
                <a:cs typeface="Arimo"/>
              </a:rPr>
              <a:t>Used </a:t>
            </a:r>
            <a:r>
              <a:rPr sz="2400" spc="-10" dirty="0">
                <a:latin typeface="Arimo"/>
                <a:cs typeface="Arimo"/>
              </a:rPr>
              <a:t>for </a:t>
            </a:r>
            <a:r>
              <a:rPr sz="2400" spc="-25" dirty="0">
                <a:latin typeface="Arimo"/>
                <a:cs typeface="Arimo"/>
              </a:rPr>
              <a:t>both </a:t>
            </a:r>
            <a:r>
              <a:rPr sz="2400" spc="-55" dirty="0">
                <a:latin typeface="Arimo"/>
                <a:cs typeface="Arimo"/>
              </a:rPr>
              <a:t>qualitative </a:t>
            </a:r>
            <a:r>
              <a:rPr sz="2400" spc="-114" dirty="0">
                <a:latin typeface="Arimo"/>
                <a:cs typeface="Arimo"/>
              </a:rPr>
              <a:t>and </a:t>
            </a:r>
            <a:r>
              <a:rPr sz="2400" spc="-45" dirty="0">
                <a:latin typeface="Arimo"/>
                <a:cs typeface="Arimo"/>
              </a:rPr>
              <a:t>quantitative</a:t>
            </a:r>
            <a:r>
              <a:rPr sz="2400" spc="-390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data</a:t>
            </a:r>
            <a:endParaRPr sz="2400">
              <a:latin typeface="Arimo"/>
              <a:cs typeface="Arim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latin typeface="Arimo"/>
                <a:cs typeface="Arimo"/>
              </a:rPr>
              <a:t>Bimodal </a:t>
            </a:r>
            <a:r>
              <a:rPr sz="2400" spc="-25" dirty="0">
                <a:latin typeface="Arimo"/>
                <a:cs typeface="Arimo"/>
              </a:rPr>
              <a:t>distribution </a:t>
            </a:r>
            <a:r>
              <a:rPr sz="2400" spc="-140" dirty="0">
                <a:latin typeface="Arimo"/>
                <a:cs typeface="Arimo"/>
              </a:rPr>
              <a:t>– </a:t>
            </a:r>
            <a:r>
              <a:rPr sz="2400" spc="-30" dirty="0">
                <a:latin typeface="Arimo"/>
                <a:cs typeface="Arimo"/>
              </a:rPr>
              <a:t>different </a:t>
            </a:r>
            <a:r>
              <a:rPr sz="2400" spc="-135" dirty="0">
                <a:latin typeface="Arimo"/>
                <a:cs typeface="Arimo"/>
              </a:rPr>
              <a:t>values </a:t>
            </a:r>
            <a:r>
              <a:rPr sz="2400" spc="-85" dirty="0">
                <a:latin typeface="Arimo"/>
                <a:cs typeface="Arimo"/>
              </a:rPr>
              <a:t>repeated </a:t>
            </a:r>
            <a:r>
              <a:rPr sz="2400" spc="-170" dirty="0">
                <a:latin typeface="Arimo"/>
                <a:cs typeface="Arimo"/>
              </a:rPr>
              <a:t>same </a:t>
            </a:r>
            <a:r>
              <a:rPr sz="2400" spc="-75" dirty="0">
                <a:latin typeface="Arimo"/>
                <a:cs typeface="Arimo"/>
              </a:rPr>
              <a:t>number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445" dirty="0">
                <a:latin typeface="Arimo"/>
                <a:cs typeface="Arimo"/>
              </a:rPr>
              <a:t> </a:t>
            </a:r>
            <a:r>
              <a:rPr sz="2400" spc="-65" dirty="0">
                <a:latin typeface="Arimo"/>
                <a:cs typeface="Arimo"/>
              </a:rPr>
              <a:t>times</a:t>
            </a:r>
            <a:endParaRPr sz="2400">
              <a:latin typeface="Arimo"/>
              <a:cs typeface="Arim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7564" y="2570479"/>
          <a:ext cx="30480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400" b="0" spc="-110" dirty="0">
                          <a:latin typeface="Lato Medium"/>
                          <a:cs typeface="Lato Medium"/>
                        </a:rPr>
                        <a:t>20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680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52306" y="2547492"/>
          <a:ext cx="12192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0-2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3-9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10-20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545448" y="2288285"/>
            <a:ext cx="147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0" dirty="0">
                <a:latin typeface="Lato Medium"/>
                <a:cs typeface="Lato Medium"/>
              </a:rPr>
              <a:t>Frequency</a:t>
            </a:r>
            <a:r>
              <a:rPr sz="1200" b="0" spc="-95" dirty="0">
                <a:latin typeface="Lato Medium"/>
                <a:cs typeface="Lato Medium"/>
              </a:rPr>
              <a:t> </a:t>
            </a:r>
            <a:r>
              <a:rPr sz="1200" b="0" spc="-30" dirty="0">
                <a:latin typeface="Lato Medium"/>
                <a:cs typeface="Lato Medium"/>
              </a:rPr>
              <a:t>Distribution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987" y="4306823"/>
            <a:ext cx="4422775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Advantages</a:t>
            </a:r>
            <a:endParaRPr sz="1800">
              <a:latin typeface="Lato Medium"/>
              <a:cs typeface="Lato Medium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-30" dirty="0">
                <a:latin typeface="Arimo"/>
                <a:cs typeface="Arimo"/>
              </a:rPr>
              <a:t>Not </a:t>
            </a:r>
            <a:r>
              <a:rPr sz="1800" spc="-60" dirty="0">
                <a:latin typeface="Arimo"/>
                <a:cs typeface="Arimo"/>
              </a:rPr>
              <a:t>affected </a:t>
            </a:r>
            <a:r>
              <a:rPr sz="1800" spc="-80" dirty="0">
                <a:latin typeface="Arimo"/>
                <a:cs typeface="Arimo"/>
              </a:rPr>
              <a:t>by </a:t>
            </a:r>
            <a:r>
              <a:rPr sz="1800" spc="-65" dirty="0">
                <a:latin typeface="Arimo"/>
                <a:cs typeface="Arimo"/>
              </a:rPr>
              <a:t>extreme</a:t>
            </a:r>
            <a:r>
              <a:rPr sz="1800" spc="-180" dirty="0">
                <a:latin typeface="Arimo"/>
                <a:cs typeface="Arimo"/>
              </a:rPr>
              <a:t> </a:t>
            </a:r>
            <a:r>
              <a:rPr sz="1800" spc="-100" dirty="0">
                <a:latin typeface="Arimo"/>
                <a:cs typeface="Arimo"/>
              </a:rPr>
              <a:t>values</a:t>
            </a:r>
            <a:endParaRPr sz="18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spc="-185" dirty="0">
                <a:latin typeface="Arimo"/>
                <a:cs typeface="Arimo"/>
              </a:rPr>
              <a:t>Can </a:t>
            </a:r>
            <a:r>
              <a:rPr sz="1800" spc="-85" dirty="0">
                <a:latin typeface="Arimo"/>
                <a:cs typeface="Arimo"/>
              </a:rPr>
              <a:t>be </a:t>
            </a:r>
            <a:r>
              <a:rPr sz="1800" spc="-105" dirty="0">
                <a:latin typeface="Arimo"/>
                <a:cs typeface="Arimo"/>
              </a:rPr>
              <a:t>used </a:t>
            </a:r>
            <a:r>
              <a:rPr sz="1800" spc="-95" dirty="0">
                <a:latin typeface="Arimo"/>
                <a:cs typeface="Arimo"/>
              </a:rPr>
              <a:t>even </a:t>
            </a:r>
            <a:r>
              <a:rPr sz="1800" spc="-5" dirty="0">
                <a:latin typeface="Arimo"/>
                <a:cs typeface="Arimo"/>
              </a:rPr>
              <a:t>for </a:t>
            </a:r>
            <a:r>
              <a:rPr sz="1800" spc="-70" dirty="0">
                <a:latin typeface="Arimo"/>
                <a:cs typeface="Arimo"/>
              </a:rPr>
              <a:t>open-ended</a:t>
            </a:r>
            <a:r>
              <a:rPr sz="1800" spc="-80" dirty="0">
                <a:latin typeface="Arimo"/>
                <a:cs typeface="Arimo"/>
              </a:rPr>
              <a:t> </a:t>
            </a:r>
            <a:r>
              <a:rPr sz="1800" spc="-140" dirty="0">
                <a:latin typeface="Arimo"/>
                <a:cs typeface="Arimo"/>
              </a:rPr>
              <a:t>classes</a:t>
            </a:r>
            <a:endParaRPr sz="18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5020" y="4306823"/>
            <a:ext cx="5905500" cy="923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5"/>
              </a:spcBef>
            </a:pPr>
            <a:r>
              <a:rPr sz="1800" b="0" spc="-65" dirty="0">
                <a:latin typeface="Lato Medium"/>
                <a:cs typeface="Lato Medium"/>
              </a:rPr>
              <a:t>Disadvantages</a:t>
            </a:r>
            <a:endParaRPr sz="1800">
              <a:latin typeface="Lato Medium"/>
              <a:cs typeface="Lato Medium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105" dirty="0">
                <a:latin typeface="Arimo"/>
                <a:cs typeface="Arimo"/>
              </a:rPr>
              <a:t>Datasets </a:t>
            </a:r>
            <a:r>
              <a:rPr sz="1800" spc="-110" dirty="0">
                <a:latin typeface="Arimo"/>
                <a:cs typeface="Arimo"/>
              </a:rPr>
              <a:t>may </a:t>
            </a:r>
            <a:r>
              <a:rPr sz="1800" spc="-5" dirty="0">
                <a:latin typeface="Arimo"/>
                <a:cs typeface="Arimo"/>
              </a:rPr>
              <a:t>not </a:t>
            </a:r>
            <a:r>
              <a:rPr sz="1800" spc="-60" dirty="0">
                <a:latin typeface="Arimo"/>
                <a:cs typeface="Arimo"/>
              </a:rPr>
              <a:t>contain </a:t>
            </a:r>
            <a:r>
              <a:rPr sz="1800" spc="-65" dirty="0">
                <a:latin typeface="Arimo"/>
                <a:cs typeface="Arimo"/>
              </a:rPr>
              <a:t>repeated</a:t>
            </a:r>
            <a:r>
              <a:rPr sz="1800" spc="-175" dirty="0">
                <a:latin typeface="Arimo"/>
                <a:cs typeface="Arimo"/>
              </a:rPr>
              <a:t> </a:t>
            </a:r>
            <a:r>
              <a:rPr sz="1800" spc="-100" dirty="0">
                <a:latin typeface="Arimo"/>
                <a:cs typeface="Arimo"/>
              </a:rPr>
              <a:t>values</a:t>
            </a:r>
            <a:endParaRPr sz="1800">
              <a:latin typeface="Arimo"/>
              <a:cs typeface="Arimo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5" dirty="0">
                <a:latin typeface="Arimo"/>
                <a:cs typeface="Arimo"/>
              </a:rPr>
              <a:t>In </a:t>
            </a:r>
            <a:r>
              <a:rPr sz="1800" spc="-150" dirty="0">
                <a:latin typeface="Arimo"/>
                <a:cs typeface="Arimo"/>
              </a:rPr>
              <a:t>case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95" dirty="0">
                <a:latin typeface="Arimo"/>
                <a:cs typeface="Arimo"/>
              </a:rPr>
              <a:t>many </a:t>
            </a:r>
            <a:r>
              <a:rPr sz="1800" spc="-90" dirty="0">
                <a:latin typeface="Arimo"/>
                <a:cs typeface="Arimo"/>
              </a:rPr>
              <a:t>modes, </a:t>
            </a:r>
            <a:r>
              <a:rPr sz="1800" spc="-25" dirty="0">
                <a:latin typeface="Arimo"/>
                <a:cs typeface="Arimo"/>
              </a:rPr>
              <a:t>interpretation </a:t>
            </a:r>
            <a:r>
              <a:rPr sz="1800" spc="-110" dirty="0">
                <a:latin typeface="Arimo"/>
                <a:cs typeface="Arimo"/>
              </a:rPr>
              <a:t>may </a:t>
            </a:r>
            <a:r>
              <a:rPr sz="1800" spc="-85" dirty="0">
                <a:latin typeface="Arimo"/>
                <a:cs typeface="Arimo"/>
              </a:rPr>
              <a:t>be</a:t>
            </a:r>
            <a:r>
              <a:rPr sz="1800" spc="-19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difficult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18050" y="2557652"/>
          <a:ext cx="3048000" cy="10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Black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mo"/>
                          <a:cs typeface="Arimo"/>
                        </a:rPr>
                        <a:t>White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Y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ellow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30" dirty="0">
                          <a:latin typeface="Arimo"/>
                          <a:cs typeface="Arimo"/>
                        </a:rPr>
                        <a:t>White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Black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Pink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Bla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c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Yellow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Green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Blue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170678" y="2300681"/>
            <a:ext cx="2102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0" dirty="0">
                <a:latin typeface="Lato Medium"/>
                <a:cs typeface="Lato Medium"/>
              </a:rPr>
              <a:t>Most </a:t>
            </a:r>
            <a:r>
              <a:rPr sz="1200" b="0" spc="-20" dirty="0">
                <a:latin typeface="Lato Medium"/>
                <a:cs typeface="Lato Medium"/>
              </a:rPr>
              <a:t>popular </a:t>
            </a:r>
            <a:r>
              <a:rPr sz="1200" b="0" spc="-35" dirty="0">
                <a:latin typeface="Lato Medium"/>
                <a:cs typeface="Lato Medium"/>
              </a:rPr>
              <a:t>colours for</a:t>
            </a:r>
            <a:r>
              <a:rPr sz="1200" b="0" spc="-85" dirty="0">
                <a:latin typeface="Lato Medium"/>
                <a:cs typeface="Lato Medium"/>
              </a:rPr>
              <a:t> </a:t>
            </a:r>
            <a:r>
              <a:rPr sz="1200" b="0" spc="-35" dirty="0">
                <a:latin typeface="Lato Medium"/>
                <a:cs typeface="Lato Medium"/>
              </a:rPr>
              <a:t>dresses</a:t>
            </a:r>
            <a:endParaRPr sz="1200">
              <a:latin typeface="Lato Medium"/>
              <a:cs typeface="La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8338" y="2311400"/>
            <a:ext cx="1372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35" dirty="0">
                <a:latin typeface="Lato Medium"/>
                <a:cs typeface="Lato Medium"/>
              </a:rPr>
              <a:t>Unit </a:t>
            </a:r>
            <a:r>
              <a:rPr sz="1200" b="0" spc="-40" dirty="0">
                <a:latin typeface="Lato Medium"/>
                <a:cs typeface="Lato Medium"/>
              </a:rPr>
              <a:t>produced </a:t>
            </a:r>
            <a:r>
              <a:rPr sz="1200" b="0" spc="-30" dirty="0">
                <a:latin typeface="Lato Medium"/>
                <a:cs typeface="Lato Medium"/>
              </a:rPr>
              <a:t>/</a:t>
            </a:r>
            <a:r>
              <a:rPr sz="1200" b="0" spc="-70" dirty="0">
                <a:latin typeface="Lato Medium"/>
                <a:cs typeface="Lato Medium"/>
              </a:rPr>
              <a:t> </a:t>
            </a:r>
            <a:r>
              <a:rPr sz="1200" b="0" spc="-25" dirty="0">
                <a:latin typeface="Lato Medium"/>
                <a:cs typeface="Lato Medium"/>
              </a:rPr>
              <a:t>hour</a:t>
            </a:r>
            <a:endParaRPr sz="12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485" y="31242"/>
            <a:ext cx="243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40" dirty="0">
                <a:latin typeface="Lato Medium"/>
                <a:cs typeface="Lato Medium"/>
              </a:rPr>
              <a:t>M</a:t>
            </a:r>
            <a:r>
              <a:rPr lang="en-US" sz="1800" b="0" spc="-40" dirty="0">
                <a:latin typeface="Lato Medium"/>
                <a:cs typeface="Lato Medium"/>
              </a:rPr>
              <a:t>ode</a:t>
            </a:r>
            <a:r>
              <a:rPr sz="1800" b="0" spc="-40" dirty="0">
                <a:latin typeface="Lato Medium"/>
                <a:cs typeface="Lato Medium"/>
              </a:rPr>
              <a:t> </a:t>
            </a:r>
            <a:r>
              <a:rPr sz="1800" b="0" spc="-60" dirty="0">
                <a:latin typeface="Lato Medium"/>
                <a:cs typeface="Lato Medium"/>
              </a:rPr>
              <a:t>for </a:t>
            </a:r>
            <a:r>
              <a:rPr sz="1800" b="0" spc="-65" dirty="0">
                <a:latin typeface="Lato Medium"/>
                <a:cs typeface="Lato Medium"/>
              </a:rPr>
              <a:t>Grouped</a:t>
            </a:r>
            <a:r>
              <a:rPr sz="1800" b="0" spc="-170" dirty="0">
                <a:latin typeface="Lato Medium"/>
                <a:cs typeface="Lato Medium"/>
              </a:rPr>
              <a:t> </a:t>
            </a:r>
            <a:r>
              <a:rPr sz="1800" b="0" spc="-30" dirty="0">
                <a:latin typeface="Lato Medium"/>
                <a:cs typeface="Lato Medium"/>
              </a:rPr>
              <a:t>data</a:t>
            </a:r>
            <a:endParaRPr sz="1800" dirty="0">
              <a:latin typeface="Lato Medium"/>
              <a:cs typeface="La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564" y="660908"/>
            <a:ext cx="9116695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  <a:p>
            <a:pPr marL="46532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Medium"/>
                <a:ea typeface="+mn-ea"/>
                <a:cs typeface="Lato Medium"/>
              </a:rPr>
              <a:t>Modal class- the class which has the highest </a:t>
            </a:r>
            <a:r>
              <a:rPr kumimoji="0" lang="en-US" sz="1600" b="0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Medium"/>
                <a:ea typeface="+mn-ea"/>
                <a:cs typeface="Lato Medium"/>
              </a:rPr>
              <a:t>frequecy</a:t>
            </a:r>
            <a:endParaRPr kumimoji="0" lang="en-US" sz="16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  <a:p>
            <a:pPr marL="46532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8886" y="4301109"/>
            <a:ext cx="352031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                                           </a:t>
            </a:r>
            <a:r>
              <a:rPr kumimoji="0" lang="en-US" sz="2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f1-f0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  <a:p>
            <a:pPr marL="242570" marR="5080" lvl="0" indent="-23050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 Mode=   L+ </a:t>
            </a:r>
            <a:r>
              <a:rPr kumimoji="0" sz="20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--------------</a:t>
            </a:r>
            <a:r>
              <a: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-------- X h</a:t>
            </a:r>
          </a:p>
          <a:p>
            <a:pPr marL="242570" marR="5080" lvl="0" indent="-23050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                                2</a:t>
            </a:r>
            <a:r>
              <a:rPr kumimoji="0" lang="en-IN" sz="20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f1-f0-f2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52771" y="1952244"/>
            <a:ext cx="323215" cy="154305"/>
            <a:chOff x="4652771" y="1952244"/>
            <a:chExt cx="323215" cy="154305"/>
          </a:xfrm>
        </p:grpSpPr>
        <p:sp>
          <p:nvSpPr>
            <p:cNvPr id="19" name="object 19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6" y="0"/>
                  </a:moveTo>
                  <a:lnTo>
                    <a:pt x="0" y="70865"/>
                  </a:lnTo>
                  <a:lnTo>
                    <a:pt x="70866" y="141732"/>
                  </a:lnTo>
                  <a:lnTo>
                    <a:pt x="70866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6" y="35433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658867" y="1958340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6" y="106299"/>
                  </a:lnTo>
                  <a:lnTo>
                    <a:pt x="70866" y="141732"/>
                  </a:lnTo>
                  <a:lnTo>
                    <a:pt x="0" y="70865"/>
                  </a:lnTo>
                  <a:lnTo>
                    <a:pt x="70866" y="0"/>
                  </a:lnTo>
                  <a:lnTo>
                    <a:pt x="70866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77155" y="2275332"/>
            <a:ext cx="323215" cy="154305"/>
            <a:chOff x="4677155" y="2275332"/>
            <a:chExt cx="323215" cy="154305"/>
          </a:xfrm>
        </p:grpSpPr>
        <p:sp>
          <p:nvSpPr>
            <p:cNvPr id="22" name="object 22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70865" y="0"/>
                  </a:moveTo>
                  <a:lnTo>
                    <a:pt x="0" y="70866"/>
                  </a:lnTo>
                  <a:lnTo>
                    <a:pt x="70865" y="141732"/>
                  </a:lnTo>
                  <a:lnTo>
                    <a:pt x="70865" y="106299"/>
                  </a:lnTo>
                  <a:lnTo>
                    <a:pt x="310896" y="106299"/>
                  </a:lnTo>
                  <a:lnTo>
                    <a:pt x="310896" y="35433"/>
                  </a:lnTo>
                  <a:lnTo>
                    <a:pt x="70865" y="35433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251" y="2281428"/>
              <a:ext cx="311150" cy="142240"/>
            </a:xfrm>
            <a:custGeom>
              <a:avLst/>
              <a:gdLst/>
              <a:ahLst/>
              <a:cxnLst/>
              <a:rect l="l" t="t" r="r" b="b"/>
              <a:pathLst>
                <a:path w="311150" h="142239">
                  <a:moveTo>
                    <a:pt x="310896" y="106299"/>
                  </a:moveTo>
                  <a:lnTo>
                    <a:pt x="70865" y="106299"/>
                  </a:lnTo>
                  <a:lnTo>
                    <a:pt x="70865" y="141732"/>
                  </a:lnTo>
                  <a:lnTo>
                    <a:pt x="0" y="70866"/>
                  </a:lnTo>
                  <a:lnTo>
                    <a:pt x="70865" y="0"/>
                  </a:lnTo>
                  <a:lnTo>
                    <a:pt x="70865" y="35433"/>
                  </a:lnTo>
                  <a:lnTo>
                    <a:pt x="310896" y="35433"/>
                  </a:lnTo>
                  <a:lnTo>
                    <a:pt x="310896" y="1062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46031"/>
              </p:ext>
            </p:extLst>
          </p:nvPr>
        </p:nvGraphicFramePr>
        <p:xfrm>
          <a:off x="714502" y="1313207"/>
          <a:ext cx="3968749" cy="216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25" dirty="0">
                          <a:latin typeface="Arimo"/>
                          <a:cs typeface="Arimo"/>
                        </a:rPr>
                        <a:t>class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5" dirty="0">
                          <a:latin typeface="Arimo"/>
                          <a:cs typeface="Arimo"/>
                        </a:rPr>
                        <a:t>Balance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Arimo"/>
                          <a:cs typeface="Arimo"/>
                        </a:rPr>
                        <a:t>F</a:t>
                      </a:r>
                      <a:r>
                        <a:rPr sz="1600" spc="-3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600" dirty="0">
                          <a:latin typeface="Arimo"/>
                          <a:cs typeface="Arimo"/>
                        </a:rPr>
                        <a:t>eq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5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1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125-130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7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5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F0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2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130-135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14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Arimo"/>
                          <a:cs typeface="Arimo"/>
                        </a:rPr>
                        <a:t>F1-modal class</a:t>
                      </a:r>
                      <a:endParaRPr sz="1600" dirty="0">
                        <a:highlight>
                          <a:srgbClr val="FFFF00"/>
                        </a:highlight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135-140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R="301625" algn="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F2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4</a:t>
                      </a: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140-145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Arimo"/>
                          <a:cs typeface="Arimo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145-150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dirty="0">
                          <a:latin typeface="Arimo"/>
                          <a:cs typeface="Arimo"/>
                        </a:rPr>
                        <a:t>9</a:t>
                      </a: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endParaRPr sz="1600" dirty="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124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241911" y="2330494"/>
            <a:ext cx="50450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85BBA25-95C2-7DA4-A3CE-D72F854F2893}"/>
              </a:ext>
            </a:extLst>
          </p:cNvPr>
          <p:cNvSpPr txBox="1"/>
          <p:nvPr/>
        </p:nvSpPr>
        <p:spPr>
          <a:xfrm>
            <a:off x="5191111" y="3006524"/>
            <a:ext cx="5045089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L= Lower limit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f1 = Frequency of the Modal class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mo"/>
                <a:ea typeface="+mn-ea"/>
                <a:cs typeface="Arimo"/>
              </a:rPr>
              <a:t>h = class size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mo"/>
              <a:ea typeface="+mn-ea"/>
              <a:cs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949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DDD9-B011-C612-37C3-F0B321A3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19" y="48894"/>
            <a:ext cx="3480561" cy="430887"/>
          </a:xfrm>
        </p:spPr>
        <p:txBody>
          <a:bodyPr/>
          <a:lstStyle/>
          <a:p>
            <a:r>
              <a:rPr lang="en-US" dirty="0"/>
              <a:t>Grouped Mean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FC866-5723-C072-55A2-653F39D5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74" y="2179573"/>
            <a:ext cx="11278235" cy="2215991"/>
          </a:xfrm>
        </p:spPr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1. Consider the following frequency distribution. Calculate the mean weight of students.</a:t>
            </a: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US" b="1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7C772-1638-6FD2-BF93-4287D404ECD4}"/>
              </a:ext>
            </a:extLst>
          </p:cNvPr>
          <p:cNvGraphicFramePr>
            <a:graphicFrameLocks noGrp="1"/>
          </p:cNvGraphicFramePr>
          <p:nvPr/>
        </p:nvGraphicFramePr>
        <p:xfrm>
          <a:off x="293688" y="2612949"/>
          <a:ext cx="11279188" cy="974878"/>
        </p:xfrm>
        <a:graphic>
          <a:graphicData uri="http://schemas.openxmlformats.org/drawingml/2006/table">
            <a:tbl>
              <a:tblPr/>
              <a:tblGrid>
                <a:gridCol w="1326963">
                  <a:extLst>
                    <a:ext uri="{9D8B030D-6E8A-4147-A177-3AD203B41FA5}">
                      <a16:colId xmlns:a16="http://schemas.microsoft.com/office/drawing/2014/main" val="503304026"/>
                    </a:ext>
                  </a:extLst>
                </a:gridCol>
                <a:gridCol w="1990445">
                  <a:extLst>
                    <a:ext uri="{9D8B030D-6E8A-4147-A177-3AD203B41FA5}">
                      <a16:colId xmlns:a16="http://schemas.microsoft.com/office/drawing/2014/main" val="203842875"/>
                    </a:ext>
                  </a:extLst>
                </a:gridCol>
                <a:gridCol w="1990445">
                  <a:extLst>
                    <a:ext uri="{9D8B030D-6E8A-4147-A177-3AD203B41FA5}">
                      <a16:colId xmlns:a16="http://schemas.microsoft.com/office/drawing/2014/main" val="2967004018"/>
                    </a:ext>
                  </a:extLst>
                </a:gridCol>
                <a:gridCol w="1990445">
                  <a:extLst>
                    <a:ext uri="{9D8B030D-6E8A-4147-A177-3AD203B41FA5}">
                      <a16:colId xmlns:a16="http://schemas.microsoft.com/office/drawing/2014/main" val="652682273"/>
                    </a:ext>
                  </a:extLst>
                </a:gridCol>
                <a:gridCol w="1990445">
                  <a:extLst>
                    <a:ext uri="{9D8B030D-6E8A-4147-A177-3AD203B41FA5}">
                      <a16:colId xmlns:a16="http://schemas.microsoft.com/office/drawing/2014/main" val="2366933992"/>
                    </a:ext>
                  </a:extLst>
                </a:gridCol>
                <a:gridCol w="1990445">
                  <a:extLst>
                    <a:ext uri="{9D8B030D-6E8A-4147-A177-3AD203B41FA5}">
                      <a16:colId xmlns:a16="http://schemas.microsoft.com/office/drawing/2014/main" val="1613778731"/>
                    </a:ext>
                  </a:extLst>
                </a:gridCol>
              </a:tblGrid>
              <a:tr h="606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 dirty="0">
                          <a:effectLst/>
                        </a:rPr>
                        <a:t>Class Interval</a:t>
                      </a:r>
                    </a:p>
                  </a:txBody>
                  <a:tcPr marL="38100" marR="38100" marT="28969" marB="2896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0-10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10-20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20-30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30-40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40-50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9573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1">
                          <a:effectLst/>
                        </a:rPr>
                        <a:t>Frequency</a:t>
                      </a:r>
                    </a:p>
                  </a:txBody>
                  <a:tcPr marL="38100" marR="38100" marT="28969" marB="2896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16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0" dirty="0">
                          <a:effectLst/>
                        </a:rPr>
                        <a:t>9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8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9709-4FBC-9DAD-62FF-0F6505BA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19" y="48894"/>
            <a:ext cx="3480561" cy="861774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2034-EC24-FD5A-62B3-BE7F7A01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74" y="2179573"/>
            <a:ext cx="11278235" cy="55399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7F20FA-1FF1-8BE0-9607-89DD2E53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2230"/>
              </p:ext>
            </p:extLst>
          </p:nvPr>
        </p:nvGraphicFramePr>
        <p:xfrm>
          <a:off x="1295400" y="1371600"/>
          <a:ext cx="8534400" cy="327659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825833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0851114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9249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6501202"/>
                    </a:ext>
                  </a:extLst>
                </a:gridCol>
              </a:tblGrid>
              <a:tr h="437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dirty="0">
                          <a:effectLst/>
                        </a:rPr>
                        <a:t>lass Interval</a:t>
                      </a:r>
                    </a:p>
                  </a:txBody>
                  <a:tcPr marL="27512" marR="27512" marT="45854" marB="4585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Frequency  f</a:t>
                      </a:r>
                      <a:r>
                        <a:rPr lang="en-IN" sz="1400" b="1" baseline="-25000">
                          <a:effectLst/>
                        </a:rPr>
                        <a:t>i</a:t>
                      </a:r>
                      <a:endParaRPr lang="en-IN" sz="1400" b="1">
                        <a:effectLst/>
                      </a:endParaRPr>
                    </a:p>
                  </a:txBody>
                  <a:tcPr marL="45854" marR="45854" marT="45854" marB="4585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Class Mark x</a:t>
                      </a:r>
                      <a:r>
                        <a:rPr lang="en-IN" sz="1400" b="1" baseline="-25000">
                          <a:effectLst/>
                        </a:rPr>
                        <a:t>i</a:t>
                      </a:r>
                      <a:endParaRPr lang="en-IN" sz="1400" b="1">
                        <a:effectLst/>
                      </a:endParaRPr>
                    </a:p>
                  </a:txBody>
                  <a:tcPr marL="45854" marR="45854" marT="45854" marB="4585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( f</a:t>
                      </a:r>
                      <a:r>
                        <a:rPr lang="en-IN" sz="1400" b="1" baseline="-25000">
                          <a:effectLst/>
                        </a:rPr>
                        <a:t>i</a:t>
                      </a:r>
                      <a:r>
                        <a:rPr lang="en-IN" sz="1400" b="1">
                          <a:effectLst/>
                        </a:rPr>
                        <a:t>.x</a:t>
                      </a:r>
                      <a:r>
                        <a:rPr lang="en-IN" sz="1400" b="1" baseline="-25000">
                          <a:effectLst/>
                        </a:rPr>
                        <a:t>i</a:t>
                      </a:r>
                      <a:r>
                        <a:rPr lang="en-IN" sz="1400" b="1">
                          <a:effectLst/>
                        </a:rPr>
                        <a:t> )</a:t>
                      </a:r>
                    </a:p>
                  </a:txBody>
                  <a:tcPr marL="45854" marR="45854" marT="45854" marB="4585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614959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0-10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12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60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72267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10-20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16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15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240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37629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20-30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6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25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150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063728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30-40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7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35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245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15395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40-50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9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45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 dirty="0">
                          <a:effectLst/>
                        </a:rPr>
                        <a:t>405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74887"/>
                  </a:ext>
                </a:extLst>
              </a:tr>
              <a:tr h="47321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 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>
                          <a:effectLst/>
                        </a:rPr>
                        <a:t>∑f</a:t>
                      </a:r>
                      <a:r>
                        <a:rPr lang="en-IN" sz="1400" b="0" baseline="-25000">
                          <a:effectLst/>
                        </a:rPr>
                        <a:t>i</a:t>
                      </a:r>
                      <a:r>
                        <a:rPr lang="en-IN" sz="1400" b="0">
                          <a:effectLst/>
                        </a:rPr>
                        <a:t>=50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0">
                          <a:effectLst/>
                        </a:rPr>
                        <a:t> 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dirty="0">
                          <a:effectLst/>
                        </a:rPr>
                        <a:t>∑</a:t>
                      </a:r>
                      <a:r>
                        <a:rPr lang="en-IN" sz="1400" b="0" dirty="0" err="1">
                          <a:effectLst/>
                        </a:rPr>
                        <a:t>f</a:t>
                      </a:r>
                      <a:r>
                        <a:rPr lang="en-IN" sz="1400" b="0" baseline="-25000" dirty="0" err="1">
                          <a:effectLst/>
                        </a:rPr>
                        <a:t>i.</a:t>
                      </a:r>
                      <a:r>
                        <a:rPr lang="en-IN" sz="1400" b="0" dirty="0" err="1">
                          <a:effectLst/>
                        </a:rPr>
                        <a:t>x</a:t>
                      </a:r>
                      <a:r>
                        <a:rPr lang="en-IN" sz="1400" b="0" baseline="-25000" dirty="0" err="1">
                          <a:effectLst/>
                        </a:rPr>
                        <a:t>i</a:t>
                      </a:r>
                      <a:r>
                        <a:rPr lang="en-IN" sz="1400" b="0" dirty="0">
                          <a:effectLst/>
                        </a:rPr>
                        <a:t>=1100</a:t>
                      </a:r>
                    </a:p>
                  </a:txBody>
                  <a:tcPr marL="45854" marR="45854" marT="64196" marB="64196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461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102AC-E9B8-FEE9-3240-8C7B1141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00312"/>
            <a:ext cx="11169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Mean = ∑(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</a:t>
            </a:r>
            <a:r>
              <a:rPr kumimoji="0" lang="en-US" altLang="en-US" sz="1100" b="1" i="1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.x</a:t>
            </a:r>
            <a:r>
              <a:rPr kumimoji="0" lang="en-US" altLang="en-US" sz="1100" b="1" i="1" u="none" strike="noStrike" cap="none" normalizeH="0" baseline="-3000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)/∑f</a:t>
            </a:r>
            <a:r>
              <a:rPr kumimoji="0" lang="en-US" altLang="en-US" sz="1100" b="1" i="1" u="none" strike="noStrike" cap="none" normalizeH="0" baseline="-3000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= 1100/50 = 22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00A9-DFE5-69F7-CC97-88D4638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781F2A-3C87-FC13-71FB-C5F070BDD62E}"/>
              </a:ext>
            </a:extLst>
          </p:cNvPr>
          <p:cNvGraphicFramePr>
            <a:graphicFrameLocks noGrp="1"/>
          </p:cNvGraphicFramePr>
          <p:nvPr/>
        </p:nvGraphicFramePr>
        <p:xfrm>
          <a:off x="293688" y="2609838"/>
          <a:ext cx="11279187" cy="981100"/>
        </p:xfrm>
        <a:graphic>
          <a:graphicData uri="http://schemas.openxmlformats.org/drawingml/2006/table">
            <a:tbl>
              <a:tblPr/>
              <a:tblGrid>
                <a:gridCol w="1127919">
                  <a:extLst>
                    <a:ext uri="{9D8B030D-6E8A-4147-A177-3AD203B41FA5}">
                      <a16:colId xmlns:a16="http://schemas.microsoft.com/office/drawing/2014/main" val="2689708321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2128751887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2576756799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1365354783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2607358387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3686799365"/>
                    </a:ext>
                  </a:extLst>
                </a:gridCol>
                <a:gridCol w="1691878">
                  <a:extLst>
                    <a:ext uri="{9D8B030D-6E8A-4147-A177-3AD203B41FA5}">
                      <a16:colId xmlns:a16="http://schemas.microsoft.com/office/drawing/2014/main" val="3368763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Class Interval</a:t>
                      </a:r>
                    </a:p>
                  </a:txBody>
                  <a:tcPr marL="38100" marR="38100" marT="32080" marB="3208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0-8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8-16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16-24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24-32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32-40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40-48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39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Frequency</a:t>
                      </a:r>
                    </a:p>
                  </a:txBody>
                  <a:tcPr marL="38100" marR="38100" marT="32080" marB="3208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8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16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24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15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 dirty="0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973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95B050-51D8-DD67-59AA-9765EA803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452487"/>
            <a:ext cx="84582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73239"/>
                </a:solidFill>
                <a:latin typeface="Nunito" pitchFamily="2" charset="0"/>
              </a:rPr>
              <a:t>2.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Calculate the median for the following frequency distribution.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1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3327-BB98-6ECD-9B38-A1693F38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19" y="48894"/>
            <a:ext cx="3480561" cy="430887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1073B5-7632-82B0-00A5-77C84F08A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6816"/>
              </p:ext>
            </p:extLst>
          </p:nvPr>
        </p:nvGraphicFramePr>
        <p:xfrm>
          <a:off x="1600201" y="501014"/>
          <a:ext cx="7891572" cy="4279210"/>
        </p:xfrm>
        <a:graphic>
          <a:graphicData uri="http://schemas.openxmlformats.org/drawingml/2006/table">
            <a:tbl>
              <a:tblPr/>
              <a:tblGrid>
                <a:gridCol w="2630524">
                  <a:extLst>
                    <a:ext uri="{9D8B030D-6E8A-4147-A177-3AD203B41FA5}">
                      <a16:colId xmlns:a16="http://schemas.microsoft.com/office/drawing/2014/main" val="1551876762"/>
                    </a:ext>
                  </a:extLst>
                </a:gridCol>
                <a:gridCol w="2630524">
                  <a:extLst>
                    <a:ext uri="{9D8B030D-6E8A-4147-A177-3AD203B41FA5}">
                      <a16:colId xmlns:a16="http://schemas.microsoft.com/office/drawing/2014/main" val="550601560"/>
                    </a:ext>
                  </a:extLst>
                </a:gridCol>
                <a:gridCol w="2630524">
                  <a:extLst>
                    <a:ext uri="{9D8B030D-6E8A-4147-A177-3AD203B41FA5}">
                      <a16:colId xmlns:a16="http://schemas.microsoft.com/office/drawing/2014/main" val="958972884"/>
                    </a:ext>
                  </a:extLst>
                </a:gridCol>
              </a:tblGrid>
              <a:tr h="4129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 dirty="0">
                          <a:effectLst/>
                        </a:rPr>
                        <a:t>lass</a:t>
                      </a:r>
                    </a:p>
                  </a:txBody>
                  <a:tcPr marL="24040" marR="24040" marT="40067" marB="4006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>
                          <a:effectLst/>
                        </a:rPr>
                        <a:t>Frequency</a:t>
                      </a:r>
                    </a:p>
                  </a:txBody>
                  <a:tcPr marL="40067" marR="40067" marT="40067" marB="4006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800" b="1">
                          <a:effectLst/>
                        </a:rPr>
                        <a:t>Cumulative Frequency</a:t>
                      </a:r>
                    </a:p>
                  </a:txBody>
                  <a:tcPr marL="40067" marR="40067" marT="40067" marB="4006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205200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0-8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462729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8-16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10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18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39477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16-24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16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34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197873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24-32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24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58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494533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32-40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15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73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88962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40-48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7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80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800125"/>
                  </a:ext>
                </a:extLst>
              </a:tr>
              <a:tr h="44491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>
                          <a:effectLst/>
                        </a:rPr>
                        <a:t> 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0">
                          <a:effectLst/>
                        </a:rPr>
                        <a:t>N = ∑f</a:t>
                      </a:r>
                      <a:r>
                        <a:rPr lang="en-IN" sz="2400" b="0" baseline="-25000">
                          <a:effectLst/>
                        </a:rPr>
                        <a:t>i </a:t>
                      </a:r>
                      <a:r>
                        <a:rPr lang="en-IN" sz="2400" b="0">
                          <a:effectLst/>
                        </a:rPr>
                        <a:t>= 80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0" dirty="0">
                          <a:effectLst/>
                        </a:rPr>
                        <a:t> </a:t>
                      </a:r>
                    </a:p>
                  </a:txBody>
                  <a:tcPr marL="40067" marR="40067" marT="56094" marB="56094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136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2ED088-D26E-0AE5-58BD-699950C4A6D9}"/>
              </a:ext>
            </a:extLst>
          </p:cNvPr>
          <p:cNvSpPr txBox="1"/>
          <p:nvPr/>
        </p:nvSpPr>
        <p:spPr>
          <a:xfrm>
            <a:off x="2209800" y="475990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Now, N = 80 = (N/2) = 40. 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The cumulative frequency just greater than 40 is 58 and the corresponding class is 24-32. 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Thus, the median class is 24-32. 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l = 24, h = 8, f = 24,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c</a:t>
            </a:r>
            <a:r>
              <a:rPr lang="en-US" b="0" i="1" baseline="-25000" dirty="0" err="1">
                <a:solidFill>
                  <a:srgbClr val="273239"/>
                </a:solidFill>
                <a:effectLst/>
                <a:latin typeface="Nunito" pitchFamily="2" charset="0"/>
              </a:rPr>
              <a:t>f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= c.f. of preceding class = 34, and (N/2) = 40.</a:t>
            </a:r>
          </a:p>
          <a:p>
            <a:pPr algn="l" rtl="0" fontAlgn="base"/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Median, M</a:t>
            </a:r>
            <a:r>
              <a:rPr lang="en-US" b="1" i="1" baseline="-25000" dirty="0">
                <a:solidFill>
                  <a:srgbClr val="273239"/>
                </a:solidFill>
                <a:effectLst/>
                <a:latin typeface="Nunito" pitchFamily="2" charset="0"/>
              </a:rPr>
              <a:t>e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 = l+ h{(N/2-cf)/f}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= 24 + 8 {(40 – 34)/ 24}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= 26 </a:t>
            </a:r>
          </a:p>
          <a:p>
            <a:pPr algn="l" rtl="0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Hence,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median = 26.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291" y="789431"/>
            <a:ext cx="4948555" cy="2554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45" dirty="0">
                <a:solidFill>
                  <a:srgbClr val="FF0000"/>
                </a:solidFill>
                <a:latin typeface="Lato Medium"/>
                <a:cs typeface="Lato Medium"/>
              </a:rPr>
              <a:t>collection</a:t>
            </a:r>
            <a:endParaRPr sz="2000">
              <a:latin typeface="Lato Medium"/>
              <a:cs typeface="Lato Medium"/>
            </a:endParaRPr>
          </a:p>
          <a:p>
            <a:pPr marL="90805">
              <a:lnSpc>
                <a:spcPct val="100000"/>
              </a:lnSpc>
            </a:pPr>
            <a:r>
              <a:rPr sz="2000" spc="-114" dirty="0">
                <a:latin typeface="Arimo"/>
                <a:cs typeface="Arimo"/>
              </a:rPr>
              <a:t>Data </a:t>
            </a:r>
            <a:r>
              <a:rPr sz="2000" spc="-105" dirty="0">
                <a:latin typeface="Arimo"/>
                <a:cs typeface="Arimo"/>
              </a:rPr>
              <a:t>is </a:t>
            </a:r>
            <a:r>
              <a:rPr sz="2000" spc="-65" dirty="0">
                <a:latin typeface="Arimo"/>
                <a:cs typeface="Arimo"/>
              </a:rPr>
              <a:t>collected </a:t>
            </a:r>
            <a:r>
              <a:rPr sz="2000" spc="-25" dirty="0">
                <a:latin typeface="Arimo"/>
                <a:cs typeface="Arimo"/>
              </a:rPr>
              <a:t>in different</a:t>
            </a:r>
            <a:r>
              <a:rPr sz="2000" spc="-200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ways: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80" dirty="0">
                <a:latin typeface="Arimo"/>
                <a:cs typeface="Arimo"/>
              </a:rPr>
              <a:t>Census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80" dirty="0">
                <a:latin typeface="Arimo"/>
                <a:cs typeface="Arimo"/>
              </a:rPr>
              <a:t>Observation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14" dirty="0">
                <a:latin typeface="Arimo"/>
                <a:cs typeface="Arimo"/>
              </a:rPr>
              <a:t>Convenience </a:t>
            </a:r>
            <a:r>
              <a:rPr sz="2000" spc="-105" dirty="0">
                <a:latin typeface="Arimo"/>
                <a:cs typeface="Arimo"/>
              </a:rPr>
              <a:t>sample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30" dirty="0">
                <a:latin typeface="Arimo"/>
                <a:cs typeface="Arimo"/>
              </a:rPr>
              <a:t>Random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125" dirty="0">
                <a:latin typeface="Arimo"/>
                <a:cs typeface="Arimo"/>
              </a:rPr>
              <a:t>samples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70" dirty="0">
                <a:latin typeface="Arimo"/>
                <a:cs typeface="Arimo"/>
              </a:rPr>
              <a:t>Historical </a:t>
            </a:r>
            <a:r>
              <a:rPr sz="2000" spc="-80" dirty="0">
                <a:latin typeface="Arimo"/>
                <a:cs typeface="Arimo"/>
              </a:rPr>
              <a:t>data </a:t>
            </a:r>
            <a:r>
              <a:rPr sz="2000" spc="-75" dirty="0">
                <a:latin typeface="Arimo"/>
                <a:cs typeface="Arimo"/>
              </a:rPr>
              <a:t>(data </a:t>
            </a:r>
            <a:r>
              <a:rPr sz="2000" spc="-60" dirty="0">
                <a:latin typeface="Arimo"/>
                <a:cs typeface="Arimo"/>
              </a:rPr>
              <a:t>collected </a:t>
            </a:r>
            <a:r>
              <a:rPr sz="2000" spc="-70" dirty="0">
                <a:latin typeface="Arimo"/>
                <a:cs typeface="Arimo"/>
              </a:rPr>
              <a:t>over</a:t>
            </a:r>
            <a:r>
              <a:rPr sz="2000" spc="-22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time)</a:t>
            </a:r>
            <a:endParaRPr sz="2000">
              <a:latin typeface="Arimo"/>
              <a:cs typeface="Arimo"/>
            </a:endParaRPr>
          </a:p>
          <a:p>
            <a:pPr marL="377825" indent="-28765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000" spc="-120" dirty="0">
                <a:latin typeface="Arimo"/>
                <a:cs typeface="Arimo"/>
              </a:rPr>
              <a:t>Any</a:t>
            </a:r>
            <a:r>
              <a:rPr sz="2000" spc="-125" dirty="0">
                <a:latin typeface="Arimo"/>
                <a:cs typeface="Arimo"/>
              </a:rPr>
              <a:t> </a:t>
            </a:r>
            <a:r>
              <a:rPr sz="2000" spc="-25" dirty="0">
                <a:latin typeface="Arimo"/>
                <a:cs typeface="Arimo"/>
              </a:rPr>
              <a:t>other</a:t>
            </a:r>
            <a:endParaRPr sz="20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5059" y="789431"/>
            <a:ext cx="4201795" cy="16325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55" dirty="0">
                <a:solidFill>
                  <a:srgbClr val="FF0000"/>
                </a:solidFill>
                <a:latin typeface="Lato Medium"/>
                <a:cs typeface="Lato Medium"/>
              </a:rPr>
              <a:t>forms</a:t>
            </a:r>
            <a:endParaRPr sz="2000">
              <a:latin typeface="Lato Medium"/>
              <a:cs typeface="Lato Medium"/>
            </a:endParaRPr>
          </a:p>
          <a:p>
            <a:pPr marL="92075">
              <a:lnSpc>
                <a:spcPct val="100000"/>
              </a:lnSpc>
            </a:pPr>
            <a:r>
              <a:rPr sz="2000" spc="-114" dirty="0">
                <a:latin typeface="Arimo"/>
                <a:cs typeface="Arimo"/>
              </a:rPr>
              <a:t>Data </a:t>
            </a:r>
            <a:r>
              <a:rPr sz="2000" spc="-125" dirty="0">
                <a:latin typeface="Arimo"/>
                <a:cs typeface="Arimo"/>
              </a:rPr>
              <a:t>can </a:t>
            </a:r>
            <a:r>
              <a:rPr sz="2000" spc="-90" dirty="0">
                <a:latin typeface="Arimo"/>
                <a:cs typeface="Arimo"/>
              </a:rPr>
              <a:t>be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114" dirty="0">
                <a:latin typeface="Arimo"/>
                <a:cs typeface="Arimo"/>
              </a:rPr>
              <a:t>any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80" dirty="0">
                <a:latin typeface="Arimo"/>
                <a:cs typeface="Arimo"/>
              </a:rPr>
              <a:t>these</a:t>
            </a:r>
            <a:r>
              <a:rPr sz="2000" spc="-315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forms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65" dirty="0">
                <a:latin typeface="Arimo"/>
                <a:cs typeface="Arimo"/>
              </a:rPr>
              <a:t>Structured </a:t>
            </a:r>
            <a:r>
              <a:rPr sz="2000" spc="-80" dirty="0">
                <a:latin typeface="Arimo"/>
                <a:cs typeface="Arimo"/>
              </a:rPr>
              <a:t>(rows </a:t>
            </a:r>
            <a:r>
              <a:rPr sz="2000" spc="-95" dirty="0">
                <a:latin typeface="Arimo"/>
                <a:cs typeface="Arimo"/>
              </a:rPr>
              <a:t>and</a:t>
            </a:r>
            <a:r>
              <a:rPr sz="2000" spc="-180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columns)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75" dirty="0">
                <a:latin typeface="Arimo"/>
                <a:cs typeface="Arimo"/>
              </a:rPr>
              <a:t>Semi-structured </a:t>
            </a:r>
            <a:r>
              <a:rPr sz="2000" spc="-145" dirty="0">
                <a:latin typeface="Arimo"/>
                <a:cs typeface="Arimo"/>
              </a:rPr>
              <a:t>(XML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245" dirty="0">
                <a:latin typeface="Arimo"/>
                <a:cs typeface="Arimo"/>
              </a:rPr>
              <a:t>JSON)</a:t>
            </a:r>
            <a:endParaRPr sz="2000">
              <a:latin typeface="Arimo"/>
              <a:cs typeface="Arimo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000" spc="-55" dirty="0">
                <a:latin typeface="Arimo"/>
                <a:cs typeface="Arimo"/>
              </a:rPr>
              <a:t>Unstructured </a:t>
            </a:r>
            <a:r>
              <a:rPr sz="2000" spc="-50" dirty="0">
                <a:latin typeface="Arimo"/>
                <a:cs typeface="Arimo"/>
              </a:rPr>
              <a:t>(free</a:t>
            </a:r>
            <a:r>
              <a:rPr sz="2000" spc="-160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text)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5059" y="2549651"/>
            <a:ext cx="2870200" cy="10153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4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 </a:t>
            </a:r>
            <a:r>
              <a:rPr sz="2000" b="0" spc="-55" dirty="0">
                <a:solidFill>
                  <a:srgbClr val="FF0000"/>
                </a:solidFill>
                <a:latin typeface="Lato Medium"/>
                <a:cs typeface="Lato Medium"/>
              </a:rPr>
              <a:t>collected</a:t>
            </a:r>
            <a:r>
              <a:rPr sz="2000" b="0" spc="-5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45" dirty="0">
                <a:solidFill>
                  <a:srgbClr val="FF0000"/>
                </a:solidFill>
                <a:latin typeface="Lato Medium"/>
                <a:cs typeface="Lato Medium"/>
              </a:rPr>
              <a:t>method</a:t>
            </a:r>
            <a:endParaRPr sz="2000">
              <a:latin typeface="Lato Medium"/>
              <a:cs typeface="Lato Medium"/>
            </a:endParaRPr>
          </a:p>
          <a:p>
            <a:pPr marL="434975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000" spc="-110" dirty="0">
                <a:latin typeface="Arimo"/>
                <a:cs typeface="Arimo"/>
              </a:rPr>
              <a:t>Batch</a:t>
            </a:r>
            <a:endParaRPr sz="2000">
              <a:latin typeface="Arimo"/>
              <a:cs typeface="Arimo"/>
            </a:endParaRPr>
          </a:p>
          <a:p>
            <a:pPr marL="434975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000" spc="-90" dirty="0">
                <a:latin typeface="Arimo"/>
                <a:cs typeface="Arimo"/>
              </a:rPr>
              <a:t>Real-time</a:t>
            </a:r>
            <a:endParaRPr sz="2000">
              <a:latin typeface="Arimo"/>
              <a:cs typeface="Arim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0553" y="31496"/>
            <a:ext cx="1990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About</a:t>
            </a:r>
            <a:r>
              <a:rPr spc="-60" dirty="0"/>
              <a:t> </a:t>
            </a:r>
            <a:r>
              <a:rPr spc="-10" dirty="0"/>
              <a:t>data</a:t>
            </a:r>
          </a:p>
        </p:txBody>
      </p:sp>
      <p:sp>
        <p:nvSpPr>
          <p:cNvPr id="6" name="object 6"/>
          <p:cNvSpPr/>
          <p:nvPr/>
        </p:nvSpPr>
        <p:spPr>
          <a:xfrm>
            <a:off x="431291" y="4091940"/>
            <a:ext cx="11117580" cy="2246630"/>
          </a:xfrm>
          <a:custGeom>
            <a:avLst/>
            <a:gdLst/>
            <a:ahLst/>
            <a:cxnLst/>
            <a:rect l="l" t="t" r="r" b="b"/>
            <a:pathLst>
              <a:path w="11117580" h="2246629">
                <a:moveTo>
                  <a:pt x="0" y="2246376"/>
                </a:moveTo>
                <a:lnTo>
                  <a:pt x="11117580" y="2246376"/>
                </a:lnTo>
                <a:lnTo>
                  <a:pt x="11117580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031" y="4109084"/>
            <a:ext cx="1151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5" dirty="0">
                <a:solidFill>
                  <a:srgbClr val="FF0000"/>
                </a:solidFill>
                <a:latin typeface="Lato Medium"/>
                <a:cs typeface="Lato Medium"/>
              </a:rPr>
              <a:t>Data</a:t>
            </a:r>
            <a:r>
              <a:rPr sz="2000" b="0" spc="-110" dirty="0">
                <a:solidFill>
                  <a:srgbClr val="FF0000"/>
                </a:solidFill>
                <a:latin typeface="Lato Medium"/>
                <a:cs typeface="Lato Medium"/>
              </a:rPr>
              <a:t> </a:t>
            </a:r>
            <a:r>
              <a:rPr sz="2000" b="0" spc="-60" dirty="0">
                <a:solidFill>
                  <a:srgbClr val="FF0000"/>
                </a:solidFill>
                <a:latin typeface="Lato Medium"/>
                <a:cs typeface="Lato Medium"/>
              </a:rPr>
              <a:t>types</a:t>
            </a:r>
            <a:endParaRPr sz="2000">
              <a:latin typeface="Lato Medium"/>
              <a:cs typeface="Lato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8446" y="4830826"/>
            <a:ext cx="1404620" cy="317500"/>
            <a:chOff x="1028446" y="4830826"/>
            <a:chExt cx="1404620" cy="317500"/>
          </a:xfrm>
        </p:grpSpPr>
        <p:sp>
          <p:nvSpPr>
            <p:cNvPr id="9" name="object 9"/>
            <p:cNvSpPr/>
            <p:nvPr/>
          </p:nvSpPr>
          <p:spPr>
            <a:xfrm>
              <a:off x="1034796" y="4837176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1340611" y="304800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1" y="254000"/>
                  </a:lnTo>
                  <a:lnTo>
                    <a:pt x="1391411" y="50800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4796" y="4837176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1340611" y="0"/>
                  </a:lnTo>
                  <a:lnTo>
                    <a:pt x="1360390" y="3990"/>
                  </a:lnTo>
                  <a:lnTo>
                    <a:pt x="1376537" y="14874"/>
                  </a:lnTo>
                  <a:lnTo>
                    <a:pt x="1387421" y="31021"/>
                  </a:lnTo>
                  <a:lnTo>
                    <a:pt x="1391411" y="50800"/>
                  </a:lnTo>
                  <a:lnTo>
                    <a:pt x="1391411" y="254000"/>
                  </a:lnTo>
                  <a:lnTo>
                    <a:pt x="1387421" y="273778"/>
                  </a:lnTo>
                  <a:lnTo>
                    <a:pt x="1376537" y="289925"/>
                  </a:lnTo>
                  <a:lnTo>
                    <a:pt x="1360390" y="300809"/>
                  </a:lnTo>
                  <a:lnTo>
                    <a:pt x="1340611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8331" y="4825110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mo"/>
                <a:cs typeface="Arimo"/>
              </a:rPr>
              <a:t>Numeric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2896" y="4622291"/>
            <a:ext cx="3840479" cy="1463040"/>
            <a:chOff x="1072896" y="4622291"/>
            <a:chExt cx="3840479" cy="1463040"/>
          </a:xfrm>
        </p:grpSpPr>
        <p:sp>
          <p:nvSpPr>
            <p:cNvPr id="13" name="object 13"/>
            <p:cNvSpPr/>
            <p:nvPr/>
          </p:nvSpPr>
          <p:spPr>
            <a:xfrm>
              <a:off x="1072896" y="5780531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0" y="304800"/>
                  </a:lnTo>
                  <a:lnTo>
                    <a:pt x="1340611" y="304800"/>
                  </a:lnTo>
                  <a:lnTo>
                    <a:pt x="1360390" y="300807"/>
                  </a:lnTo>
                  <a:lnTo>
                    <a:pt x="1376537" y="289920"/>
                  </a:lnTo>
                  <a:lnTo>
                    <a:pt x="1387421" y="273772"/>
                  </a:lnTo>
                  <a:lnTo>
                    <a:pt x="1391411" y="254000"/>
                  </a:lnTo>
                  <a:lnTo>
                    <a:pt x="1391411" y="50800"/>
                  </a:lnTo>
                  <a:lnTo>
                    <a:pt x="1387421" y="31027"/>
                  </a:lnTo>
                  <a:lnTo>
                    <a:pt x="1376537" y="14879"/>
                  </a:lnTo>
                  <a:lnTo>
                    <a:pt x="1360390" y="3992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1963" y="4622291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799"/>
                  </a:lnTo>
                  <a:lnTo>
                    <a:pt x="1340612" y="304799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2" y="253999"/>
                  </a:lnTo>
                  <a:lnTo>
                    <a:pt x="1391412" y="50799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10996" y="5769050"/>
            <a:ext cx="131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645" algn="l"/>
                <a:tab pos="130238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Character	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21964" y="5064252"/>
            <a:ext cx="1422400" cy="1001394"/>
            <a:chOff x="3521964" y="5064252"/>
            <a:chExt cx="1422400" cy="1001394"/>
          </a:xfrm>
        </p:grpSpPr>
        <p:sp>
          <p:nvSpPr>
            <p:cNvPr id="17" name="object 17"/>
            <p:cNvSpPr/>
            <p:nvPr/>
          </p:nvSpPr>
          <p:spPr>
            <a:xfrm>
              <a:off x="3521964" y="5064252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1340612" y="304800"/>
                  </a:lnTo>
                  <a:lnTo>
                    <a:pt x="1360390" y="300809"/>
                  </a:lnTo>
                  <a:lnTo>
                    <a:pt x="1376537" y="289925"/>
                  </a:lnTo>
                  <a:lnTo>
                    <a:pt x="1387421" y="273778"/>
                  </a:lnTo>
                  <a:lnTo>
                    <a:pt x="1391412" y="254000"/>
                  </a:lnTo>
                  <a:lnTo>
                    <a:pt x="1391412" y="50800"/>
                  </a:lnTo>
                  <a:lnTo>
                    <a:pt x="1387421" y="31021"/>
                  </a:lnTo>
                  <a:lnTo>
                    <a:pt x="1376537" y="14874"/>
                  </a:lnTo>
                  <a:lnTo>
                    <a:pt x="1360390" y="3990"/>
                  </a:lnTo>
                  <a:lnTo>
                    <a:pt x="1340612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2444" y="5760720"/>
              <a:ext cx="1391920" cy="304800"/>
            </a:xfrm>
            <a:custGeom>
              <a:avLst/>
              <a:gdLst/>
              <a:ahLst/>
              <a:cxnLst/>
              <a:rect l="l" t="t" r="r" b="b"/>
              <a:pathLst>
                <a:path w="1391920" h="304800">
                  <a:moveTo>
                    <a:pt x="1340611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799"/>
                  </a:lnTo>
                  <a:lnTo>
                    <a:pt x="0" y="253999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799"/>
                  </a:lnTo>
                  <a:lnTo>
                    <a:pt x="1340611" y="304799"/>
                  </a:lnTo>
                  <a:lnTo>
                    <a:pt x="1360390" y="300807"/>
                  </a:lnTo>
                  <a:lnTo>
                    <a:pt x="1376537" y="289920"/>
                  </a:lnTo>
                  <a:lnTo>
                    <a:pt x="1387421" y="273772"/>
                  </a:lnTo>
                  <a:lnTo>
                    <a:pt x="1391411" y="253999"/>
                  </a:lnTo>
                  <a:lnTo>
                    <a:pt x="1391411" y="50799"/>
                  </a:lnTo>
                  <a:lnTo>
                    <a:pt x="1387421" y="31027"/>
                  </a:lnTo>
                  <a:lnTo>
                    <a:pt x="1376537" y="14879"/>
                  </a:lnTo>
                  <a:lnTo>
                    <a:pt x="1360390" y="3992"/>
                  </a:lnTo>
                  <a:lnTo>
                    <a:pt x="1340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8867" y="4492752"/>
            <a:ext cx="4346575" cy="107315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687955">
              <a:lnSpc>
                <a:spcPts val="1925"/>
              </a:lnSpc>
              <a:spcBef>
                <a:spcPts val="1025"/>
              </a:spcBef>
              <a:tabLst>
                <a:tab pos="2991485" algn="l"/>
                <a:tab pos="404939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Discrete	</a:t>
            </a:r>
            <a:endParaRPr sz="1800">
              <a:latin typeface="Arimo"/>
              <a:cs typeface="Arimo"/>
            </a:endParaRPr>
          </a:p>
          <a:p>
            <a:pPr marL="2687955">
              <a:lnSpc>
                <a:spcPts val="1745"/>
              </a:lnSpc>
              <a:tabLst>
                <a:tab pos="4098290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endParaRPr sz="1800">
              <a:latin typeface="Arimo"/>
              <a:cs typeface="Arimo"/>
            </a:endParaRPr>
          </a:p>
          <a:p>
            <a:pPr marL="2687955">
              <a:lnSpc>
                <a:spcPts val="1980"/>
              </a:lnSpc>
              <a:tabLst>
                <a:tab pos="4049395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 </a:t>
            </a:r>
            <a:r>
              <a:rPr sz="1800" u="sng" spc="-229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Continuous	</a:t>
            </a:r>
            <a:endParaRPr sz="1800">
              <a:latin typeface="Arimo"/>
              <a:cs typeface="Arim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2444" y="5760720"/>
            <a:ext cx="1391920" cy="304800"/>
          </a:xfrm>
          <a:custGeom>
            <a:avLst/>
            <a:gdLst/>
            <a:ahLst/>
            <a:cxnLst/>
            <a:rect l="l" t="t" r="r" b="b"/>
            <a:pathLst>
              <a:path w="1391920" h="304800">
                <a:moveTo>
                  <a:pt x="0" y="50799"/>
                </a:moveTo>
                <a:lnTo>
                  <a:pt x="3990" y="31027"/>
                </a:lnTo>
                <a:lnTo>
                  <a:pt x="14874" y="14879"/>
                </a:lnTo>
                <a:lnTo>
                  <a:pt x="31021" y="3992"/>
                </a:lnTo>
                <a:lnTo>
                  <a:pt x="50800" y="0"/>
                </a:lnTo>
                <a:lnTo>
                  <a:pt x="1340611" y="0"/>
                </a:lnTo>
                <a:lnTo>
                  <a:pt x="1360390" y="3992"/>
                </a:lnTo>
                <a:lnTo>
                  <a:pt x="1376537" y="14879"/>
                </a:lnTo>
                <a:lnTo>
                  <a:pt x="1387421" y="31027"/>
                </a:lnTo>
                <a:lnTo>
                  <a:pt x="1391411" y="50799"/>
                </a:lnTo>
                <a:lnTo>
                  <a:pt x="1391411" y="253999"/>
                </a:lnTo>
                <a:lnTo>
                  <a:pt x="1387421" y="273772"/>
                </a:lnTo>
                <a:lnTo>
                  <a:pt x="1376537" y="289920"/>
                </a:lnTo>
                <a:lnTo>
                  <a:pt x="1360390" y="300807"/>
                </a:lnTo>
                <a:lnTo>
                  <a:pt x="1340611" y="304799"/>
                </a:lnTo>
                <a:lnTo>
                  <a:pt x="50800" y="304799"/>
                </a:lnTo>
                <a:lnTo>
                  <a:pt x="31021" y="300807"/>
                </a:lnTo>
                <a:lnTo>
                  <a:pt x="14874" y="289920"/>
                </a:lnTo>
                <a:lnTo>
                  <a:pt x="3990" y="273772"/>
                </a:lnTo>
                <a:lnTo>
                  <a:pt x="0" y="253999"/>
                </a:lnTo>
                <a:lnTo>
                  <a:pt x="0" y="507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65977" y="5749849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  <a:tabLst>
                <a:tab pos="464184" algn="l"/>
                <a:tab pos="1362710" algn="l"/>
              </a:tabLst>
            </a:pP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	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Date	</a:t>
            </a:r>
            <a:endParaRPr sz="1800">
              <a:latin typeface="Arimo"/>
              <a:cs typeface="Arim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188709" y="4486147"/>
          <a:ext cx="5030466" cy="162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6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40" dirty="0">
                          <a:latin typeface="Lato Medium"/>
                          <a:cs typeface="Lato Medium"/>
                        </a:rPr>
                        <a:t>day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Date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75" dirty="0">
                          <a:latin typeface="Lato Medium"/>
                          <a:cs typeface="Lato Medium"/>
                        </a:rPr>
                        <a:t>Open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70" dirty="0">
                          <a:latin typeface="Lato Medium"/>
                          <a:cs typeface="Lato Medium"/>
                        </a:rPr>
                        <a:t>High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80" dirty="0">
                          <a:latin typeface="Lato Medium"/>
                          <a:cs typeface="Lato Medium"/>
                        </a:rPr>
                        <a:t>Low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Close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0" spc="-65" dirty="0">
                          <a:latin typeface="Lato Medium"/>
                          <a:cs typeface="Lato Medium"/>
                        </a:rPr>
                        <a:t>Total</a:t>
                      </a:r>
                      <a:r>
                        <a:rPr sz="1400" b="0" spc="-90" dirty="0"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400" b="0" spc="-45" dirty="0">
                          <a:latin typeface="Lato Medium"/>
                          <a:cs typeface="Lato Medium"/>
                        </a:rPr>
                        <a:t>Shares</a:t>
                      </a:r>
                      <a:endParaRPr sz="1400">
                        <a:latin typeface="Lato Medium"/>
                        <a:cs typeface="Lato Medium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1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01-Jan-15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171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168.35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35357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8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02-Jan-15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169.2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172.8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168.75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100909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5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05-Jan-15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171.95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167.45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168.85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95765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06-Jan-15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172.9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167.3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168.15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134474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605" y="48894"/>
            <a:ext cx="201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527" y="2031492"/>
            <a:ext cx="3606165" cy="31394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Numeric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 of 2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Discrete</a:t>
            </a:r>
            <a:r>
              <a:rPr sz="18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tabLst>
                <a:tab pos="3159760" algn="l"/>
              </a:tabLst>
            </a:pPr>
            <a:r>
              <a:rPr sz="1800" spc="-35" dirty="0">
                <a:latin typeface="Tahoma"/>
                <a:cs typeface="Tahoma"/>
              </a:rPr>
              <a:t>Year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1972,1998,2005,2018	…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Age: </a:t>
            </a:r>
            <a:r>
              <a:rPr sz="1800" spc="-5" dirty="0">
                <a:latin typeface="Tahoma"/>
                <a:cs typeface="Tahoma"/>
              </a:rPr>
              <a:t>12,18,24,39,40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Continuous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20" dirty="0">
                <a:latin typeface="Tahoma"/>
                <a:cs typeface="Tahoma"/>
              </a:rPr>
              <a:t>Weight </a:t>
            </a:r>
            <a:r>
              <a:rPr sz="1800" dirty="0">
                <a:latin typeface="Tahoma"/>
                <a:cs typeface="Tahoma"/>
              </a:rPr>
              <a:t>– </a:t>
            </a:r>
            <a:r>
              <a:rPr sz="1800" spc="-5" dirty="0">
                <a:latin typeface="Tahoma"/>
                <a:cs typeface="Tahoma"/>
              </a:rPr>
              <a:t>43.1,55.4,76.9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25" dirty="0">
                <a:latin typeface="Tahoma"/>
                <a:cs typeface="Tahoma"/>
              </a:rPr>
              <a:t>Temperature: </a:t>
            </a:r>
            <a:r>
              <a:rPr sz="1800" spc="-5" dirty="0">
                <a:latin typeface="Tahoma"/>
                <a:cs typeface="Tahoma"/>
              </a:rPr>
              <a:t>31.1,33.4,90.5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2652" y="541019"/>
            <a:ext cx="3538854" cy="693420"/>
          </a:xfrm>
          <a:custGeom>
            <a:avLst/>
            <a:gdLst/>
            <a:ahLst/>
            <a:cxnLst/>
            <a:rect l="l" t="t" r="r" b="b"/>
            <a:pathLst>
              <a:path w="3538854" h="693419">
                <a:moveTo>
                  <a:pt x="3538347" y="655320"/>
                </a:moveTo>
                <a:lnTo>
                  <a:pt x="3525647" y="648970"/>
                </a:lnTo>
                <a:lnTo>
                  <a:pt x="3462147" y="617220"/>
                </a:lnTo>
                <a:lnTo>
                  <a:pt x="3462147" y="648970"/>
                </a:lnTo>
                <a:lnTo>
                  <a:pt x="1925066" y="648970"/>
                </a:lnTo>
                <a:lnTo>
                  <a:pt x="1925066" y="0"/>
                </a:lnTo>
                <a:lnTo>
                  <a:pt x="1924939" y="0"/>
                </a:lnTo>
                <a:lnTo>
                  <a:pt x="1912366" y="0"/>
                </a:lnTo>
                <a:lnTo>
                  <a:pt x="1912239" y="0"/>
                </a:lnTo>
                <a:lnTo>
                  <a:pt x="1912239" y="648970"/>
                </a:lnTo>
                <a:lnTo>
                  <a:pt x="76200" y="648970"/>
                </a:lnTo>
                <a:lnTo>
                  <a:pt x="76200" y="617220"/>
                </a:lnTo>
                <a:lnTo>
                  <a:pt x="0" y="655320"/>
                </a:lnTo>
                <a:lnTo>
                  <a:pt x="76200" y="693420"/>
                </a:lnTo>
                <a:lnTo>
                  <a:pt x="76200" y="661670"/>
                </a:lnTo>
                <a:lnTo>
                  <a:pt x="1912366" y="661670"/>
                </a:lnTo>
                <a:lnTo>
                  <a:pt x="1924939" y="661670"/>
                </a:lnTo>
                <a:lnTo>
                  <a:pt x="3462147" y="661670"/>
                </a:lnTo>
                <a:lnTo>
                  <a:pt x="3462147" y="693420"/>
                </a:lnTo>
                <a:lnTo>
                  <a:pt x="3525647" y="661670"/>
                </a:lnTo>
                <a:lnTo>
                  <a:pt x="3538347" y="65532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9988" y="1010411"/>
            <a:ext cx="129857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Tahoma"/>
                <a:cs typeface="Tahoma"/>
              </a:rPr>
              <a:t>Numeric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1504" y="1010411"/>
            <a:ext cx="161861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Tahoma"/>
                <a:cs typeface="Tahoma"/>
              </a:rPr>
              <a:t>Character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4492" y="2031492"/>
            <a:ext cx="3606165" cy="2032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Character data can </a:t>
            </a:r>
            <a:r>
              <a:rPr sz="1800" dirty="0">
                <a:latin typeface="Tahoma"/>
                <a:cs typeface="Tahoma"/>
              </a:rPr>
              <a:t>be of 2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types: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Strings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800" b="1" spc="-5" dirty="0">
                <a:solidFill>
                  <a:srgbClr val="006FC0"/>
                </a:solidFill>
                <a:latin typeface="Tahoma"/>
                <a:cs typeface="Tahoma"/>
              </a:rPr>
              <a:t> literals</a:t>
            </a:r>
            <a:endParaRPr sz="18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Eg: </a:t>
            </a:r>
            <a:r>
              <a:rPr sz="1800" spc="-20" dirty="0">
                <a:latin typeface="Tahoma"/>
                <a:cs typeface="Tahoma"/>
              </a:rPr>
              <a:t>“computer”, </a:t>
            </a:r>
            <a:r>
              <a:rPr sz="1800" spc="-5" dirty="0">
                <a:latin typeface="Tahoma"/>
                <a:cs typeface="Tahoma"/>
              </a:rPr>
              <a:t>“Statistics”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7846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Factors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2919" y="1452372"/>
            <a:ext cx="5302250" cy="47701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20" dirty="0">
                <a:latin typeface="Arimo"/>
                <a:cs typeface="Arimo"/>
              </a:rPr>
              <a:t>Used </a:t>
            </a:r>
            <a:r>
              <a:rPr sz="1600" spc="-150" dirty="0">
                <a:latin typeface="Arimo"/>
                <a:cs typeface="Arimo"/>
              </a:rPr>
              <a:t>as </a:t>
            </a:r>
            <a:r>
              <a:rPr sz="1600" spc="-105" dirty="0">
                <a:latin typeface="Arimo"/>
                <a:cs typeface="Arimo"/>
              </a:rPr>
              <a:t>names </a:t>
            </a:r>
            <a:r>
              <a:rPr sz="1600" spc="170" dirty="0">
                <a:latin typeface="Arimo"/>
                <a:cs typeface="Arimo"/>
              </a:rPr>
              <a:t>/ </a:t>
            </a:r>
            <a:r>
              <a:rPr sz="1600" spc="-75" dirty="0">
                <a:latin typeface="Arimo"/>
                <a:cs typeface="Arimo"/>
              </a:rPr>
              <a:t>labels </a:t>
            </a:r>
            <a:r>
              <a:rPr sz="1600" dirty="0">
                <a:latin typeface="Arimo"/>
                <a:cs typeface="Arimo"/>
              </a:rPr>
              <a:t>without</a:t>
            </a:r>
            <a:r>
              <a:rPr sz="1600" spc="-330" dirty="0">
                <a:latin typeface="Arimo"/>
                <a:cs typeface="Arimo"/>
              </a:rPr>
              <a:t> </a:t>
            </a:r>
            <a:r>
              <a:rPr sz="1600" spc="-95" dirty="0">
                <a:latin typeface="Arimo"/>
                <a:cs typeface="Arimo"/>
              </a:rPr>
              <a:t>any </a:t>
            </a:r>
            <a:r>
              <a:rPr sz="1600" spc="-30" dirty="0">
                <a:latin typeface="Arimo"/>
                <a:cs typeface="Arimo"/>
              </a:rPr>
              <a:t>quantitative </a:t>
            </a:r>
            <a:r>
              <a:rPr sz="1600" spc="-90" dirty="0">
                <a:latin typeface="Arimo"/>
                <a:cs typeface="Arimo"/>
              </a:rPr>
              <a:t>measure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90" dirty="0">
                <a:latin typeface="Arimo"/>
                <a:cs typeface="Arimo"/>
              </a:rPr>
              <a:t>No </a:t>
            </a:r>
            <a:r>
              <a:rPr sz="1600" spc="-60" dirty="0">
                <a:latin typeface="Arimo"/>
                <a:cs typeface="Arimo"/>
              </a:rPr>
              <a:t>numerical</a:t>
            </a:r>
            <a:r>
              <a:rPr sz="1600" spc="-70" dirty="0">
                <a:latin typeface="Arimo"/>
                <a:cs typeface="Arimo"/>
              </a:rPr>
              <a:t> </a:t>
            </a:r>
            <a:r>
              <a:rPr sz="1600" spc="-75" dirty="0">
                <a:latin typeface="Arimo"/>
                <a:cs typeface="Arimo"/>
              </a:rPr>
              <a:t>significance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5" dirty="0">
                <a:latin typeface="Arimo"/>
                <a:cs typeface="Arimo"/>
              </a:rPr>
              <a:t>Examples:</a:t>
            </a:r>
            <a:endParaRPr sz="16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65" dirty="0">
                <a:solidFill>
                  <a:srgbClr val="4471C4"/>
                </a:solidFill>
                <a:latin typeface="Lato Medium"/>
                <a:cs typeface="Lato Medium"/>
              </a:rPr>
              <a:t>Gender</a:t>
            </a:r>
            <a:endParaRPr sz="1600">
              <a:latin typeface="Lato Medium"/>
              <a:cs typeface="Lato Medium"/>
            </a:endParaRPr>
          </a:p>
          <a:p>
            <a:pPr marL="367665" marR="4328160">
              <a:lnSpc>
                <a:spcPct val="100000"/>
              </a:lnSpc>
            </a:pPr>
            <a:r>
              <a:rPr sz="1600" spc="-45" dirty="0">
                <a:latin typeface="Arimo"/>
                <a:cs typeface="Arimo"/>
              </a:rPr>
              <a:t>Male  </a:t>
            </a:r>
            <a:r>
              <a:rPr sz="1600" spc="-270" dirty="0">
                <a:latin typeface="Arimo"/>
                <a:cs typeface="Arimo"/>
              </a:rPr>
              <a:t>F</a:t>
            </a:r>
            <a:r>
              <a:rPr sz="1600" spc="-65" dirty="0">
                <a:latin typeface="Arimo"/>
                <a:cs typeface="Arimo"/>
              </a:rPr>
              <a:t>e</a:t>
            </a:r>
            <a:r>
              <a:rPr sz="1600" spc="-105" dirty="0">
                <a:latin typeface="Arimo"/>
                <a:cs typeface="Arimo"/>
              </a:rPr>
              <a:t>m</a:t>
            </a:r>
            <a:r>
              <a:rPr sz="1600" spc="-85" dirty="0">
                <a:latin typeface="Arimo"/>
                <a:cs typeface="Arimo"/>
              </a:rPr>
              <a:t>a</a:t>
            </a:r>
            <a:r>
              <a:rPr sz="1600" spc="-30" dirty="0">
                <a:latin typeface="Arimo"/>
                <a:cs typeface="Arimo"/>
              </a:rPr>
              <a:t>l</a:t>
            </a:r>
            <a:r>
              <a:rPr sz="1600" spc="-100" dirty="0">
                <a:latin typeface="Arimo"/>
                <a:cs typeface="Arimo"/>
              </a:rPr>
              <a:t>e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mo"/>
              <a:cs typeface="Arimo"/>
            </a:endParaRPr>
          </a:p>
          <a:p>
            <a:pPr marL="367665" marR="4016375" indent="-276225">
              <a:lnSpc>
                <a:spcPct val="100000"/>
              </a:lnSpc>
            </a:pPr>
            <a:r>
              <a:rPr sz="1600" b="0" spc="-25" dirty="0">
                <a:solidFill>
                  <a:srgbClr val="4471C4"/>
                </a:solidFill>
                <a:latin typeface="Lato Medium"/>
                <a:cs typeface="Lato Medium"/>
              </a:rPr>
              <a:t>Marital</a:t>
            </a:r>
            <a:r>
              <a:rPr sz="1600" b="0" spc="-10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Status  </a:t>
            </a:r>
            <a:r>
              <a:rPr sz="1600" spc="-105" dirty="0">
                <a:latin typeface="Arimo"/>
                <a:cs typeface="Arimo"/>
              </a:rPr>
              <a:t>Single  </a:t>
            </a:r>
            <a:r>
              <a:rPr sz="1600" spc="-30" dirty="0">
                <a:latin typeface="Arimo"/>
                <a:cs typeface="Arimo"/>
              </a:rPr>
              <a:t>Married  </a:t>
            </a:r>
            <a:r>
              <a:rPr sz="1600" spc="-80" dirty="0">
                <a:latin typeface="Arimo"/>
                <a:cs typeface="Arimo"/>
              </a:rPr>
              <a:t>Divorced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Religion</a:t>
            </a:r>
            <a:endParaRPr sz="1600">
              <a:latin typeface="Lato Medium"/>
              <a:cs typeface="Lato Medium"/>
            </a:endParaRPr>
          </a:p>
          <a:p>
            <a:pPr marL="367665" marR="4100829">
              <a:lnSpc>
                <a:spcPct val="100000"/>
              </a:lnSpc>
            </a:pPr>
            <a:r>
              <a:rPr sz="1600" spc="-65" dirty="0">
                <a:latin typeface="Arimo"/>
                <a:cs typeface="Arimo"/>
              </a:rPr>
              <a:t>Hindu  </a:t>
            </a:r>
            <a:r>
              <a:rPr sz="1600" spc="-114" dirty="0">
                <a:latin typeface="Arimo"/>
                <a:cs typeface="Arimo"/>
              </a:rPr>
              <a:t>Jain  </a:t>
            </a:r>
            <a:r>
              <a:rPr sz="1600" spc="-75" dirty="0">
                <a:latin typeface="Arimo"/>
                <a:cs typeface="Arimo"/>
              </a:rPr>
              <a:t>Buddh</a:t>
            </a:r>
            <a:r>
              <a:rPr sz="1600" spc="-25" dirty="0">
                <a:latin typeface="Arimo"/>
                <a:cs typeface="Arimo"/>
              </a:rPr>
              <a:t>i</a:t>
            </a:r>
            <a:r>
              <a:rPr sz="1600" spc="-90" dirty="0">
                <a:latin typeface="Arimo"/>
                <a:cs typeface="Arimo"/>
              </a:rPr>
              <a:t>sm  </a:t>
            </a:r>
            <a:r>
              <a:rPr sz="1600" spc="-120" dirty="0">
                <a:latin typeface="Arimo"/>
                <a:cs typeface="Arimo"/>
              </a:rPr>
              <a:t>Sikh  </a:t>
            </a:r>
            <a:r>
              <a:rPr sz="1600" spc="-70" dirty="0">
                <a:latin typeface="Arimo"/>
                <a:cs typeface="Arimo"/>
              </a:rPr>
              <a:t>Christian</a:t>
            </a:r>
            <a:endParaRPr sz="16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2919" y="1452372"/>
            <a:ext cx="5302250" cy="52628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70" dirty="0">
                <a:latin typeface="Arimo"/>
                <a:cs typeface="Arimo"/>
              </a:rPr>
              <a:t>Order </a:t>
            </a:r>
            <a:r>
              <a:rPr sz="1600" spc="-85" dirty="0">
                <a:latin typeface="Arimo"/>
                <a:cs typeface="Arimo"/>
              </a:rPr>
              <a:t>is </a:t>
            </a:r>
            <a:r>
              <a:rPr sz="1600" spc="-25" dirty="0">
                <a:latin typeface="Arimo"/>
                <a:cs typeface="Arimo"/>
              </a:rPr>
              <a:t>important, </a:t>
            </a:r>
            <a:r>
              <a:rPr sz="1600" spc="-35" dirty="0">
                <a:latin typeface="Arimo"/>
                <a:cs typeface="Arimo"/>
              </a:rPr>
              <a:t>rather than </a:t>
            </a:r>
            <a:r>
              <a:rPr sz="1600" spc="-20" dirty="0">
                <a:latin typeface="Arimo"/>
                <a:cs typeface="Arimo"/>
              </a:rPr>
              <a:t>the</a:t>
            </a:r>
            <a:r>
              <a:rPr sz="1600" spc="-229" dirty="0">
                <a:latin typeface="Arimo"/>
                <a:cs typeface="Arimo"/>
              </a:rPr>
              <a:t> </a:t>
            </a:r>
            <a:r>
              <a:rPr sz="1600" spc="-90" dirty="0">
                <a:latin typeface="Arimo"/>
                <a:cs typeface="Arimo"/>
              </a:rPr>
              <a:t>name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0" dirty="0">
                <a:latin typeface="Arimo"/>
                <a:cs typeface="Arimo"/>
              </a:rPr>
              <a:t>Difference </a:t>
            </a:r>
            <a:r>
              <a:rPr sz="1600" spc="-55" dirty="0">
                <a:latin typeface="Arimo"/>
                <a:cs typeface="Arimo"/>
              </a:rPr>
              <a:t>between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95" dirty="0">
                <a:latin typeface="Arimo"/>
                <a:cs typeface="Arimo"/>
              </a:rPr>
              <a:t>values </a:t>
            </a:r>
            <a:r>
              <a:rPr sz="1600" spc="-85" dirty="0">
                <a:latin typeface="Arimo"/>
                <a:cs typeface="Arimo"/>
              </a:rPr>
              <a:t>is </a:t>
            </a:r>
            <a:r>
              <a:rPr sz="1600" spc="-10" dirty="0">
                <a:latin typeface="Arimo"/>
                <a:cs typeface="Arimo"/>
              </a:rPr>
              <a:t>not </a:t>
            </a:r>
            <a:r>
              <a:rPr sz="1600" spc="-50" dirty="0">
                <a:latin typeface="Arimo"/>
                <a:cs typeface="Arimo"/>
              </a:rPr>
              <a:t>really</a:t>
            </a:r>
            <a:r>
              <a:rPr sz="1600" spc="-170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05" dirty="0">
                <a:latin typeface="Arimo"/>
                <a:cs typeface="Arimo"/>
              </a:rPr>
              <a:t>Examples:</a:t>
            </a:r>
            <a:endParaRPr sz="160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Income</a:t>
            </a:r>
            <a:r>
              <a:rPr sz="1600" b="0" spc="-30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70" dirty="0">
                <a:solidFill>
                  <a:srgbClr val="4471C4"/>
                </a:solidFill>
                <a:latin typeface="Lato Medium"/>
                <a:cs typeface="Lato Medium"/>
              </a:rPr>
              <a:t>Level</a:t>
            </a:r>
            <a:endParaRPr sz="1600">
              <a:latin typeface="Lato Medium"/>
              <a:cs typeface="Lato Medium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05" dirty="0">
                <a:latin typeface="Arimo"/>
                <a:cs typeface="Arimo"/>
              </a:rPr>
              <a:t>Low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25" dirty="0">
                <a:latin typeface="Arimo"/>
                <a:cs typeface="Arimo"/>
              </a:rPr>
              <a:t>Middle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90" dirty="0">
                <a:latin typeface="Arimo"/>
                <a:cs typeface="Arimo"/>
              </a:rPr>
              <a:t>High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4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60" dirty="0">
                <a:latin typeface="Arimo"/>
                <a:cs typeface="Arimo"/>
              </a:rPr>
              <a:t>high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60" dirty="0">
                <a:solidFill>
                  <a:srgbClr val="4471C4"/>
                </a:solidFill>
                <a:latin typeface="Lato Medium"/>
                <a:cs typeface="Lato Medium"/>
              </a:rPr>
              <a:t>Feeling</a:t>
            </a:r>
            <a:r>
              <a:rPr sz="1600" b="0" spc="-50" dirty="0">
                <a:solidFill>
                  <a:srgbClr val="4471C4"/>
                </a:solidFill>
                <a:latin typeface="Lato Medium"/>
                <a:cs typeface="Lato Medium"/>
              </a:rPr>
              <a:t> today</a:t>
            </a:r>
            <a:endParaRPr sz="1600">
              <a:latin typeface="Lato Medium"/>
              <a:cs typeface="Lato Medium"/>
            </a:endParaRPr>
          </a:p>
          <a:p>
            <a:pPr marL="367665" marR="349059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 </a:t>
            </a:r>
            <a:r>
              <a:rPr sz="1600" spc="-70" dirty="0">
                <a:latin typeface="Arimo"/>
                <a:cs typeface="Arimo"/>
              </a:rPr>
              <a:t>unhappy  </a:t>
            </a:r>
            <a:r>
              <a:rPr sz="1600" spc="-85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95" dirty="0">
                <a:latin typeface="Arimo"/>
                <a:cs typeface="Arimo"/>
              </a:rPr>
              <a:t> </a:t>
            </a:r>
            <a:r>
              <a:rPr sz="1600" spc="-80" dirty="0">
                <a:latin typeface="Arimo"/>
                <a:cs typeface="Arimo"/>
              </a:rPr>
              <a:t>Unhappy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0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5" dirty="0">
                <a:latin typeface="Arimo"/>
                <a:cs typeface="Arimo"/>
              </a:rPr>
              <a:t> </a:t>
            </a:r>
            <a:r>
              <a:rPr sz="1600" spc="-135" dirty="0">
                <a:latin typeface="Arimo"/>
                <a:cs typeface="Arimo"/>
              </a:rPr>
              <a:t>Ok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4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Happy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5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80" dirty="0">
                <a:latin typeface="Arimo"/>
                <a:cs typeface="Arimo"/>
              </a:rPr>
              <a:t>happy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mo"/>
              <a:cs typeface="Arimo"/>
            </a:endParaRPr>
          </a:p>
          <a:p>
            <a:pPr marL="91440">
              <a:lnSpc>
                <a:spcPct val="100000"/>
              </a:lnSpc>
            </a:pP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Rating</a:t>
            </a:r>
            <a:endParaRPr sz="1600">
              <a:latin typeface="Lato Medium"/>
              <a:cs typeface="Lato Medium"/>
            </a:endParaRPr>
          </a:p>
          <a:p>
            <a:pPr marL="367665">
              <a:lnSpc>
                <a:spcPct val="100000"/>
              </a:lnSpc>
            </a:pPr>
            <a:r>
              <a:rPr sz="1600" spc="-85" dirty="0">
                <a:latin typeface="Arimo"/>
                <a:cs typeface="Arimo"/>
              </a:rPr>
              <a:t>3 </a:t>
            </a:r>
            <a:r>
              <a:rPr sz="1600" spc="-140" dirty="0">
                <a:latin typeface="Arimo"/>
                <a:cs typeface="Arimo"/>
              </a:rPr>
              <a:t>= </a:t>
            </a:r>
            <a:r>
              <a:rPr sz="1600" spc="-105" dirty="0">
                <a:latin typeface="Arimo"/>
                <a:cs typeface="Arimo"/>
              </a:rPr>
              <a:t>Very</a:t>
            </a:r>
            <a:r>
              <a:rPr sz="1600" spc="10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Good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</a:pPr>
            <a:r>
              <a:rPr sz="1600" spc="-80" dirty="0">
                <a:latin typeface="Arimo"/>
                <a:cs typeface="Arimo"/>
              </a:rPr>
              <a:t>2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5" dirty="0">
                <a:latin typeface="Arimo"/>
                <a:cs typeface="Arimo"/>
              </a:rPr>
              <a:t> </a:t>
            </a:r>
            <a:r>
              <a:rPr sz="1600" spc="-100" dirty="0">
                <a:latin typeface="Arimo"/>
                <a:cs typeface="Arimo"/>
              </a:rPr>
              <a:t>Good</a:t>
            </a:r>
            <a:endParaRPr sz="1600">
              <a:latin typeface="Arimo"/>
              <a:cs typeface="Arimo"/>
            </a:endParaRPr>
          </a:p>
          <a:p>
            <a:pPr marL="367665">
              <a:lnSpc>
                <a:spcPct val="100000"/>
              </a:lnSpc>
              <a:spcBef>
                <a:spcPts val="5"/>
              </a:spcBef>
            </a:pPr>
            <a:r>
              <a:rPr sz="1600" spc="-85" dirty="0">
                <a:latin typeface="Arimo"/>
                <a:cs typeface="Arimo"/>
              </a:rPr>
              <a:t>1 </a:t>
            </a:r>
            <a:r>
              <a:rPr sz="1600" spc="-140" dirty="0">
                <a:latin typeface="Arimo"/>
                <a:cs typeface="Arimo"/>
              </a:rPr>
              <a:t>=</a:t>
            </a:r>
            <a:r>
              <a:rPr sz="1600" spc="-80" dirty="0">
                <a:latin typeface="Arimo"/>
                <a:cs typeface="Arimo"/>
              </a:rPr>
              <a:t> </a:t>
            </a:r>
            <a:r>
              <a:rPr sz="1600" spc="-130" dirty="0">
                <a:latin typeface="Arimo"/>
                <a:cs typeface="Arimo"/>
              </a:rPr>
              <a:t>Bad</a:t>
            </a:r>
            <a:endParaRPr sz="1600">
              <a:latin typeface="Arimo"/>
              <a:cs typeface="Arim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2919" y="1452372"/>
            <a:ext cx="5302250" cy="18167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5" dirty="0">
                <a:latin typeface="Arimo"/>
                <a:cs typeface="Arimo"/>
              </a:rPr>
              <a:t>Numerical </a:t>
            </a:r>
            <a:r>
              <a:rPr sz="1600" spc="-120" dirty="0">
                <a:latin typeface="Arimo"/>
                <a:cs typeface="Arimo"/>
              </a:rPr>
              <a:t>scales </a:t>
            </a:r>
            <a:r>
              <a:rPr sz="1600" spc="-55" dirty="0">
                <a:latin typeface="Arimo"/>
                <a:cs typeface="Arimo"/>
              </a:rPr>
              <a:t>where </a:t>
            </a:r>
            <a:r>
              <a:rPr sz="1600" spc="-40" dirty="0">
                <a:latin typeface="Arimo"/>
                <a:cs typeface="Arimo"/>
              </a:rPr>
              <a:t>order </a:t>
            </a:r>
            <a:r>
              <a:rPr sz="1600" spc="-75" dirty="0">
                <a:latin typeface="Arimo"/>
                <a:cs typeface="Arimo"/>
              </a:rPr>
              <a:t>and </a:t>
            </a:r>
            <a:r>
              <a:rPr sz="1600" spc="-50" dirty="0">
                <a:latin typeface="Arimo"/>
                <a:cs typeface="Arimo"/>
              </a:rPr>
              <a:t>difference </a:t>
            </a:r>
            <a:r>
              <a:rPr sz="1600" spc="-75" dirty="0">
                <a:latin typeface="Arimo"/>
                <a:cs typeface="Arimo"/>
              </a:rPr>
              <a:t>are</a:t>
            </a:r>
            <a:r>
              <a:rPr sz="1600" spc="-114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14" dirty="0">
                <a:latin typeface="Arimo"/>
                <a:cs typeface="Arimo"/>
              </a:rPr>
              <a:t>Do </a:t>
            </a:r>
            <a:r>
              <a:rPr sz="1600" spc="-10" dirty="0">
                <a:latin typeface="Arimo"/>
                <a:cs typeface="Arimo"/>
              </a:rPr>
              <a:t>not </a:t>
            </a:r>
            <a:r>
              <a:rPr sz="1600" spc="-100" dirty="0">
                <a:latin typeface="Arimo"/>
                <a:cs typeface="Arimo"/>
              </a:rPr>
              <a:t>have </a:t>
            </a:r>
            <a:r>
              <a:rPr sz="1600" spc="-130" dirty="0">
                <a:latin typeface="Arimo"/>
                <a:cs typeface="Arimo"/>
              </a:rPr>
              <a:t>a </a:t>
            </a:r>
            <a:r>
              <a:rPr sz="1600" spc="-10" dirty="0">
                <a:latin typeface="Arimo"/>
                <a:cs typeface="Arimo"/>
              </a:rPr>
              <a:t>true</a:t>
            </a:r>
            <a:r>
              <a:rPr sz="1600" spc="-50" dirty="0">
                <a:latin typeface="Arimo"/>
                <a:cs typeface="Arimo"/>
              </a:rPr>
              <a:t> </a:t>
            </a:r>
            <a:r>
              <a:rPr sz="1600" spc="-85" dirty="0">
                <a:latin typeface="Arimo"/>
                <a:cs typeface="Arimo"/>
              </a:rPr>
              <a:t>0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91440" marR="4083050" algn="just">
              <a:lnSpc>
                <a:spcPct val="100000"/>
              </a:lnSpc>
              <a:buFont typeface="Arial"/>
              <a:buChar char="•"/>
              <a:tabLst>
                <a:tab pos="379095" algn="l"/>
              </a:tabLst>
            </a:pPr>
            <a:r>
              <a:rPr sz="1600" spc="-235" dirty="0">
                <a:latin typeface="Arimo"/>
                <a:cs typeface="Arimo"/>
              </a:rPr>
              <a:t>E</a:t>
            </a:r>
            <a:r>
              <a:rPr sz="1600" spc="-190" dirty="0">
                <a:latin typeface="Arimo"/>
                <a:cs typeface="Arimo"/>
              </a:rPr>
              <a:t>x</a:t>
            </a:r>
            <a:r>
              <a:rPr sz="1600" spc="-70" dirty="0">
                <a:latin typeface="Arimo"/>
                <a:cs typeface="Arimo"/>
              </a:rPr>
              <a:t>amp</a:t>
            </a:r>
            <a:r>
              <a:rPr sz="1600" spc="-20" dirty="0">
                <a:latin typeface="Arimo"/>
                <a:cs typeface="Arimo"/>
              </a:rPr>
              <a:t>l</a:t>
            </a:r>
            <a:r>
              <a:rPr sz="1600" spc="-85" dirty="0">
                <a:latin typeface="Arimo"/>
                <a:cs typeface="Arimo"/>
              </a:rPr>
              <a:t>es:  </a:t>
            </a:r>
            <a:r>
              <a:rPr sz="1600" b="0" spc="-65" dirty="0">
                <a:solidFill>
                  <a:srgbClr val="4471C4"/>
                </a:solidFill>
                <a:latin typeface="Lato Medium"/>
                <a:cs typeface="Lato Medium"/>
              </a:rPr>
              <a:t>Temperature  </a:t>
            </a:r>
            <a:r>
              <a:rPr sz="1600" b="0" spc="-60" dirty="0">
                <a:solidFill>
                  <a:srgbClr val="4471C4"/>
                </a:solidFill>
                <a:latin typeface="Lato Medium"/>
                <a:cs typeface="Lato Medium"/>
              </a:rPr>
              <a:t>Time</a:t>
            </a:r>
            <a:endParaRPr sz="16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1600" b="0" spc="-50" dirty="0">
                <a:solidFill>
                  <a:srgbClr val="4471C4"/>
                </a:solidFill>
                <a:latin typeface="Lato Medium"/>
                <a:cs typeface="Lato Medium"/>
              </a:rPr>
              <a:t>Marks</a:t>
            </a:r>
            <a:endParaRPr sz="1600">
              <a:latin typeface="Lato Medium"/>
              <a:cs typeface="Lato Mediu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71080" y="1512316"/>
          <a:ext cx="931544" cy="1560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105" dirty="0">
                          <a:latin typeface="Arimo"/>
                          <a:cs typeface="Arimo"/>
                        </a:rPr>
                        <a:t>Temp.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25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8645" y="1512316"/>
          <a:ext cx="1437640" cy="222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 gridSpan="2">
                  <a:txBody>
                    <a:bodyPr/>
                    <a:lstStyle/>
                    <a:p>
                      <a:pPr marL="134620">
                        <a:lnSpc>
                          <a:spcPts val="1655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Marks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655"/>
                        </a:lnSpc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Freq.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36195">
                        <a:lnSpc>
                          <a:spcPts val="1655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90-100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80-89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70-79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7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60-69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50-59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15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40-49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30-39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80645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20-29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25730">
                        <a:lnSpc>
                          <a:spcPts val="1655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0-19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Factor Data</a:t>
            </a:r>
            <a:r>
              <a:rPr spc="-20" dirty="0"/>
              <a:t> </a:t>
            </a:r>
            <a:r>
              <a:rPr spc="-10" dirty="0"/>
              <a:t>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0365" y="48894"/>
            <a:ext cx="2011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80056" y="668843"/>
            <a:ext cx="10977387" cy="503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230" y="686180"/>
          <a:ext cx="1088135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3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Nominal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Ordinal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Interval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atio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2919" y="1452372"/>
            <a:ext cx="5302250" cy="2554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65" dirty="0">
                <a:latin typeface="Arimo"/>
                <a:cs typeface="Arimo"/>
              </a:rPr>
              <a:t>Numerical </a:t>
            </a:r>
            <a:r>
              <a:rPr sz="1600" spc="-120" dirty="0">
                <a:latin typeface="Arimo"/>
                <a:cs typeface="Arimo"/>
              </a:rPr>
              <a:t>scales </a:t>
            </a:r>
            <a:r>
              <a:rPr sz="1600" spc="-55" dirty="0">
                <a:latin typeface="Arimo"/>
                <a:cs typeface="Arimo"/>
              </a:rPr>
              <a:t>where </a:t>
            </a:r>
            <a:r>
              <a:rPr sz="1600" spc="-40" dirty="0">
                <a:latin typeface="Arimo"/>
                <a:cs typeface="Arimo"/>
              </a:rPr>
              <a:t>order </a:t>
            </a:r>
            <a:r>
              <a:rPr sz="1600" spc="-75" dirty="0">
                <a:latin typeface="Arimo"/>
                <a:cs typeface="Arimo"/>
              </a:rPr>
              <a:t>and </a:t>
            </a:r>
            <a:r>
              <a:rPr sz="1600" spc="-50" dirty="0">
                <a:latin typeface="Arimo"/>
                <a:cs typeface="Arimo"/>
              </a:rPr>
              <a:t>difference </a:t>
            </a:r>
            <a:r>
              <a:rPr sz="1600" spc="-75" dirty="0">
                <a:latin typeface="Arimo"/>
                <a:cs typeface="Arimo"/>
              </a:rPr>
              <a:t>are</a:t>
            </a:r>
            <a:r>
              <a:rPr sz="1600" spc="-114" dirty="0">
                <a:latin typeface="Arimo"/>
                <a:cs typeface="Arimo"/>
              </a:rPr>
              <a:t> </a:t>
            </a:r>
            <a:r>
              <a:rPr sz="1600" spc="-55" dirty="0">
                <a:latin typeface="Arimo"/>
                <a:cs typeface="Arimo"/>
              </a:rPr>
              <a:t>known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160" dirty="0">
                <a:latin typeface="Arimo"/>
                <a:cs typeface="Arimo"/>
              </a:rPr>
              <a:t>Has </a:t>
            </a:r>
            <a:r>
              <a:rPr sz="1600" spc="-130" dirty="0">
                <a:latin typeface="Arimo"/>
                <a:cs typeface="Arimo"/>
              </a:rPr>
              <a:t>a </a:t>
            </a:r>
            <a:r>
              <a:rPr sz="1600" spc="-10" dirty="0">
                <a:latin typeface="Arimo"/>
                <a:cs typeface="Arimo"/>
              </a:rPr>
              <a:t>true </a:t>
            </a:r>
            <a:r>
              <a:rPr sz="1600" spc="-85" dirty="0">
                <a:latin typeface="Arimo"/>
                <a:cs typeface="Arimo"/>
              </a:rPr>
              <a:t>0 </a:t>
            </a:r>
            <a:r>
              <a:rPr sz="1600" spc="-95" dirty="0">
                <a:latin typeface="Arimo"/>
                <a:cs typeface="Arimo"/>
              </a:rPr>
              <a:t>(means </a:t>
            </a:r>
            <a:r>
              <a:rPr sz="1600" spc="-65" dirty="0">
                <a:latin typeface="Arimo"/>
                <a:cs typeface="Arimo"/>
              </a:rPr>
              <a:t>“does </a:t>
            </a:r>
            <a:r>
              <a:rPr sz="1600" spc="-10" dirty="0">
                <a:latin typeface="Arimo"/>
                <a:cs typeface="Arimo"/>
              </a:rPr>
              <a:t>not</a:t>
            </a:r>
            <a:r>
              <a:rPr sz="1600" spc="-5" dirty="0">
                <a:latin typeface="Arimo"/>
                <a:cs typeface="Arimo"/>
              </a:rPr>
              <a:t> </a:t>
            </a:r>
            <a:r>
              <a:rPr sz="1600" spc="-30" dirty="0">
                <a:latin typeface="Arimo"/>
                <a:cs typeface="Arimo"/>
              </a:rPr>
              <a:t>exist”)</a:t>
            </a:r>
            <a:endParaRPr sz="1600">
              <a:latin typeface="Arimo"/>
              <a:cs typeface="Arimo"/>
            </a:endParaRPr>
          </a:p>
          <a:p>
            <a:pPr marL="378460" indent="-28765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70" dirty="0">
                <a:latin typeface="Arimo"/>
                <a:cs typeface="Arimo"/>
              </a:rPr>
              <a:t>Descriptive </a:t>
            </a:r>
            <a:r>
              <a:rPr sz="1600" spc="-80" dirty="0">
                <a:latin typeface="Arimo"/>
                <a:cs typeface="Arimo"/>
              </a:rPr>
              <a:t>and </a:t>
            </a:r>
            <a:r>
              <a:rPr sz="1600" spc="-35" dirty="0">
                <a:latin typeface="Arimo"/>
                <a:cs typeface="Arimo"/>
              </a:rPr>
              <a:t>Inferential </a:t>
            </a:r>
            <a:r>
              <a:rPr sz="1600" spc="-50" dirty="0">
                <a:latin typeface="Arimo"/>
                <a:cs typeface="Arimo"/>
              </a:rPr>
              <a:t>statistical </a:t>
            </a:r>
            <a:r>
              <a:rPr sz="1600" spc="-95" dirty="0">
                <a:latin typeface="Arimo"/>
                <a:cs typeface="Arimo"/>
              </a:rPr>
              <a:t>analysis</a:t>
            </a:r>
            <a:r>
              <a:rPr sz="1600" spc="-240" dirty="0">
                <a:latin typeface="Arimo"/>
                <a:cs typeface="Arimo"/>
              </a:rPr>
              <a:t> </a:t>
            </a:r>
            <a:r>
              <a:rPr sz="1600" spc="-45" dirty="0">
                <a:latin typeface="Arimo"/>
                <a:cs typeface="Arimo"/>
              </a:rPr>
              <a:t>performed</a:t>
            </a:r>
            <a:endParaRPr sz="16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Arimo"/>
              <a:cs typeface="Arimo"/>
            </a:endParaRPr>
          </a:p>
          <a:p>
            <a:pPr marL="91440" marR="408305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spc="-235" dirty="0">
                <a:latin typeface="Arimo"/>
                <a:cs typeface="Arimo"/>
              </a:rPr>
              <a:t>E</a:t>
            </a:r>
            <a:r>
              <a:rPr sz="1600" spc="-190" dirty="0">
                <a:latin typeface="Arimo"/>
                <a:cs typeface="Arimo"/>
              </a:rPr>
              <a:t>x</a:t>
            </a:r>
            <a:r>
              <a:rPr sz="1600" spc="-70" dirty="0">
                <a:latin typeface="Arimo"/>
                <a:cs typeface="Arimo"/>
              </a:rPr>
              <a:t>amp</a:t>
            </a:r>
            <a:r>
              <a:rPr sz="1600" spc="-20" dirty="0">
                <a:latin typeface="Arimo"/>
                <a:cs typeface="Arimo"/>
              </a:rPr>
              <a:t>l</a:t>
            </a:r>
            <a:r>
              <a:rPr sz="1600" spc="-85" dirty="0">
                <a:latin typeface="Arimo"/>
                <a:cs typeface="Arimo"/>
              </a:rPr>
              <a:t>es:  </a:t>
            </a:r>
            <a:r>
              <a:rPr sz="1600" b="0" spc="-70" dirty="0">
                <a:solidFill>
                  <a:srgbClr val="4471C4"/>
                </a:solidFill>
                <a:latin typeface="Lato Medium"/>
                <a:cs typeface="Lato Medium"/>
              </a:rPr>
              <a:t>Height  </a:t>
            </a:r>
            <a:r>
              <a:rPr sz="1600" b="0" spc="-80" dirty="0">
                <a:solidFill>
                  <a:srgbClr val="4471C4"/>
                </a:solidFill>
                <a:latin typeface="Lato Medium"/>
                <a:cs typeface="Lato Medium"/>
              </a:rPr>
              <a:t>Weight</a:t>
            </a:r>
            <a:endParaRPr sz="1600">
              <a:latin typeface="Lato Medium"/>
              <a:cs typeface="Lato Medium"/>
            </a:endParaRPr>
          </a:p>
          <a:p>
            <a:pPr marL="91440" marR="4580255">
              <a:lnSpc>
                <a:spcPct val="100000"/>
              </a:lnSpc>
              <a:spcBef>
                <a:spcPts val="5"/>
              </a:spcBef>
            </a:pPr>
            <a:r>
              <a:rPr sz="1600" b="0" spc="-90" dirty="0">
                <a:solidFill>
                  <a:srgbClr val="4471C4"/>
                </a:solidFill>
                <a:latin typeface="Lato Medium"/>
                <a:cs typeface="Lato Medium"/>
              </a:rPr>
              <a:t>Age  </a:t>
            </a:r>
            <a:r>
              <a:rPr sz="1600" b="0" spc="-40" dirty="0">
                <a:solidFill>
                  <a:srgbClr val="4471C4"/>
                </a:solidFill>
                <a:latin typeface="Lato Medium"/>
                <a:cs typeface="Lato Medium"/>
              </a:rPr>
              <a:t>I</a:t>
            </a: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n</a:t>
            </a:r>
            <a:r>
              <a:rPr sz="1600" b="0" spc="-110" dirty="0">
                <a:solidFill>
                  <a:srgbClr val="4471C4"/>
                </a:solidFill>
                <a:latin typeface="Lato Medium"/>
                <a:cs typeface="Lato Medium"/>
              </a:rPr>
              <a:t>c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o</a:t>
            </a:r>
            <a:r>
              <a:rPr sz="1600" b="0" spc="-40" dirty="0">
                <a:solidFill>
                  <a:srgbClr val="4471C4"/>
                </a:solidFill>
                <a:latin typeface="Lato Medium"/>
                <a:cs typeface="Lato Medium"/>
              </a:rPr>
              <a:t>me</a:t>
            </a:r>
            <a:endParaRPr sz="1600">
              <a:latin typeface="Lato Medium"/>
              <a:cs typeface="Lato Medium"/>
            </a:endParaRPr>
          </a:p>
          <a:p>
            <a:pPr marL="91440">
              <a:lnSpc>
                <a:spcPct val="100000"/>
              </a:lnSpc>
            </a:pPr>
            <a:r>
              <a:rPr sz="1600" b="0" spc="-95" dirty="0">
                <a:solidFill>
                  <a:srgbClr val="4471C4"/>
                </a:solidFill>
                <a:latin typeface="Lato Medium"/>
                <a:cs typeface="Lato Medium"/>
              </a:rPr>
              <a:t>Years </a:t>
            </a:r>
            <a:r>
              <a:rPr sz="1600" b="0" spc="-55" dirty="0">
                <a:solidFill>
                  <a:srgbClr val="4471C4"/>
                </a:solidFill>
                <a:latin typeface="Lato Medium"/>
                <a:cs typeface="Lato Medium"/>
              </a:rPr>
              <a:t>of</a:t>
            </a:r>
            <a:r>
              <a:rPr sz="1600" b="0" spc="25" dirty="0">
                <a:solidFill>
                  <a:srgbClr val="4471C4"/>
                </a:solidFill>
                <a:latin typeface="Lato Medium"/>
                <a:cs typeface="Lato Medium"/>
              </a:rPr>
              <a:t> </a:t>
            </a:r>
            <a:r>
              <a:rPr sz="1600" b="0" spc="-45" dirty="0">
                <a:solidFill>
                  <a:srgbClr val="4471C4"/>
                </a:solidFill>
                <a:latin typeface="Lato Medium"/>
                <a:cs typeface="Lato Medium"/>
              </a:rPr>
              <a:t>education</a:t>
            </a:r>
            <a:endParaRPr sz="1600">
              <a:latin typeface="Lato Medium"/>
              <a:cs typeface="La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2034</Words>
  <Application>Microsoft Office PowerPoint</Application>
  <PresentationFormat>Widescreen</PresentationFormat>
  <Paragraphs>946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Arimo</vt:lpstr>
      <vt:lpstr>Calibri</vt:lpstr>
      <vt:lpstr>Carlito</vt:lpstr>
      <vt:lpstr>Lato</vt:lpstr>
      <vt:lpstr>Lato Medium</vt:lpstr>
      <vt:lpstr>Nunito</vt:lpstr>
      <vt:lpstr>Poppins</vt:lpstr>
      <vt:lpstr>Tahoma</vt:lpstr>
      <vt:lpstr>Times New Roman</vt:lpstr>
      <vt:lpstr>Wingdings</vt:lpstr>
      <vt:lpstr>Office Theme</vt:lpstr>
      <vt:lpstr>Statistics</vt:lpstr>
      <vt:lpstr>Stats is all about data</vt:lpstr>
      <vt:lpstr>About data</vt:lpstr>
      <vt:lpstr>Data Types</vt:lpstr>
      <vt:lpstr>Factor Data Types</vt:lpstr>
      <vt:lpstr>Factor Data Types</vt:lpstr>
      <vt:lpstr>Factor Data Types</vt:lpstr>
      <vt:lpstr>Factor Data Types</vt:lpstr>
      <vt:lpstr>Data Types</vt:lpstr>
      <vt:lpstr>Data Distribution</vt:lpstr>
      <vt:lpstr>Data Mining</vt:lpstr>
      <vt:lpstr>Population vs Sample</vt:lpstr>
      <vt:lpstr>Types of Statistics</vt:lpstr>
      <vt:lpstr>Descriptive  Statistics</vt:lpstr>
      <vt:lpstr>I. Measure of Central tendency</vt:lpstr>
      <vt:lpstr>1. Mean</vt:lpstr>
      <vt:lpstr>PowerPoint Presentation</vt:lpstr>
      <vt:lpstr>Grouped Data - Mean</vt:lpstr>
      <vt:lpstr>Exercise</vt:lpstr>
      <vt:lpstr>4. Median</vt:lpstr>
      <vt:lpstr>Median</vt:lpstr>
      <vt:lpstr>Median for Grouped data</vt:lpstr>
      <vt:lpstr>5. Mode</vt:lpstr>
      <vt:lpstr>Mode for Grouped data</vt:lpstr>
      <vt:lpstr>Grouped Mean</vt:lpstr>
      <vt:lpstr> </vt:lpstr>
      <vt:lpstr>PowerPoint Presentation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Sriraman R</dc:creator>
  <cp:lastModifiedBy>Amit Gupta</cp:lastModifiedBy>
  <cp:revision>15</cp:revision>
  <dcterms:created xsi:type="dcterms:W3CDTF">2021-02-11T07:39:04Z</dcterms:created>
  <dcterms:modified xsi:type="dcterms:W3CDTF">2024-08-29T10:42:15Z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2021-02-11T00:00:00Z</vt:filetime>
  </property>
</Properties>
</file>