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91" r:id="rId3"/>
    <p:sldId id="292" r:id="rId4"/>
    <p:sldId id="293" r:id="rId5"/>
    <p:sldId id="294" r:id="rId6"/>
    <p:sldId id="295" r:id="rId7"/>
    <p:sldId id="304" r:id="rId8"/>
    <p:sldId id="302" r:id="rId9"/>
    <p:sldId id="303" r:id="rId10"/>
    <p:sldId id="296" r:id="rId11"/>
    <p:sldId id="297" r:id="rId12"/>
    <p:sldId id="299" r:id="rId13"/>
    <p:sldId id="301" r:id="rId14"/>
    <p:sldId id="305" r:id="rId15"/>
    <p:sldId id="313" r:id="rId16"/>
    <p:sldId id="311" r:id="rId17"/>
    <p:sldId id="312" r:id="rId18"/>
    <p:sldId id="306" r:id="rId19"/>
    <p:sldId id="307" r:id="rId20"/>
    <p:sldId id="308" r:id="rId21"/>
    <p:sldId id="309" r:id="rId22"/>
    <p:sldId id="31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2BBFD-6976-47DA-9DA1-22C073096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DBC92-29A9-4983-B505-34FAFA1EB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2B9B9-91A2-41DD-871D-941B2BA08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AF58-320B-4EC2-AF7C-8DB467B04A3E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6E9F9-F7A8-4ACA-A2C3-739DCA4B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C4DF5-B686-4CBA-A322-BF3353858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7557-31CC-4A9B-AB0E-8BF7D3524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12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F30C-07D0-4DE6-A585-C49E2A241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6BA21-D646-4171-A408-9C79E9F46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63AC8-33E8-454C-82F0-934BDCCEE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AF58-320B-4EC2-AF7C-8DB467B04A3E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5F5E3-BA21-41A3-967A-8A40FD722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A4CA4-0D39-40D3-82DD-11E618042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7557-31CC-4A9B-AB0E-8BF7D3524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98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70F412-F226-4240-9E87-D12E0FE6DB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E3B5E-E026-43D5-8FAF-92F757A8A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8C4C1-AA19-491F-830D-3BFD65E8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AF58-320B-4EC2-AF7C-8DB467B04A3E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F10CF-77AB-472B-BF41-C5DCD8253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C3AEE-72DC-4AEE-9C10-3959BE0BA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7557-31CC-4A9B-AB0E-8BF7D3524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36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ED4B5-01FF-42DC-B62C-A4D67DB06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767E1-53AF-4E92-A34B-6D757FAFC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2FA92-9998-4EDE-8D78-5F60A4115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AF58-320B-4EC2-AF7C-8DB467B04A3E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DC4B2-38E4-4CB4-9552-9C0FBA58E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E1ADA-F505-4AC5-A1F1-A2F2BCB1B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7557-31CC-4A9B-AB0E-8BF7D3524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641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A8C5-C85A-48B4-8C7F-43E8F1753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35A95-DEB1-4E93-BB11-0D091FB9B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30640-F552-4145-AFBC-A448A0BC3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AF58-320B-4EC2-AF7C-8DB467B04A3E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6C333-1009-41FC-8B06-67F40ADD4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FEC7E-0084-4FC6-B804-A94908BDF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7557-31CC-4A9B-AB0E-8BF7D3524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70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77C36-0A59-4CF8-993D-8CD788424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FC23F-64B2-42E6-B65D-704DB5397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C9682-4534-42C8-AACA-696C80EB5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8436A-0275-4226-BF77-0BB6F07DE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AF58-320B-4EC2-AF7C-8DB467B04A3E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5D13E-678D-49B0-BB40-2E6E2388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D6D1C-218A-4BE6-A897-05E4FF95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7557-31CC-4A9B-AB0E-8BF7D3524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29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772B9-7398-4196-BA88-23836399C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2E035-C90A-4DA2-A1A3-F0C9F5618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EFF08-D53D-4051-AA24-24B9732E1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385D70-F8C9-45BD-8378-222C0406F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23654-0F4E-443D-BB42-49F2D37376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B033B4-710D-40A5-9ED4-5347A6DB3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AF58-320B-4EC2-AF7C-8DB467B04A3E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1A31A9-D041-40B2-994F-33E33EB7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CC64C8-2C08-42F7-8FF9-6E196BF91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7557-31CC-4A9B-AB0E-8BF7D3524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128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A488A-BFCB-493D-9C63-C826491D1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0A7435-2910-465B-B040-F5743F662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AF58-320B-4EC2-AF7C-8DB467B04A3E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A8C57-B9E0-416A-BD38-9363A0BA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E4B607-54DB-4052-8FB6-C1E17E28E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7557-31CC-4A9B-AB0E-8BF7D3524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40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CA3465-6A46-473F-80FC-032064DCC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AF58-320B-4EC2-AF7C-8DB467B04A3E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3F4D0F-E2ED-4104-86C9-A2702D627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832C7-E24E-4254-B3FE-F7113ACBE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7557-31CC-4A9B-AB0E-8BF7D3524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27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0B1E-7962-40C8-BDB5-191F9CCB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413BA-22C7-4B7A-BEC7-9259985B4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BAEA4-0A32-4942-B1AA-7B03725AB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BD278-0182-4FF9-98DE-2C49D173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AF58-320B-4EC2-AF7C-8DB467B04A3E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3EF1E-B2FD-4407-AABC-7FBBAD356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C3F68-58C8-4615-8BF6-9D55C8E89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7557-31CC-4A9B-AB0E-8BF7D3524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623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6F7C-728B-46C8-B8A0-CE0DB1AC6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1BB7FE-387E-44F3-9ADB-452AD0812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5C57C-00E4-4F2A-9D91-C4A541C30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27E4C-F7AB-4CFE-AD81-B2C2C3B5C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AF58-320B-4EC2-AF7C-8DB467B04A3E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B5C38-49DF-432E-B54B-A37A6F6DB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E015E-FB9A-4B32-8D63-F4B0C5C8E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7557-31CC-4A9B-AB0E-8BF7D3524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3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8DB6E-1B1D-4D56-B59C-039BC0BD8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8D27E-0CA5-44A9-A82B-F4EC8DA5C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84901-20BC-42EA-95C4-59C3DAB74B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AAF58-320B-4EC2-AF7C-8DB467B04A3E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78AA1-9419-42CB-8C65-A874A1F81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5BE13-87BB-42AE-9BE8-F04A1E82B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F7557-31CC-4A9B-AB0E-8BF7D3524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20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average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mean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averag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3558" y="2130298"/>
            <a:ext cx="339725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b="0" spc="-105" dirty="0">
                <a:latin typeface="Lato Medium"/>
                <a:cs typeface="Lato Medium"/>
              </a:rPr>
              <a:t>Range</a:t>
            </a:r>
            <a:endParaRPr sz="2800" dirty="0">
              <a:latin typeface="Lato Medium"/>
              <a:cs typeface="Lato Medium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800" b="0" spc="-75" dirty="0">
                <a:latin typeface="Lato Medium"/>
                <a:cs typeface="Lato Medium"/>
              </a:rPr>
              <a:t>Quartiles</a:t>
            </a:r>
            <a:endParaRPr sz="2800" dirty="0">
              <a:latin typeface="Lato Medium"/>
              <a:cs typeface="Lato Medium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800" b="0" spc="-50" dirty="0">
                <a:latin typeface="Lato Medium"/>
                <a:cs typeface="Lato Medium"/>
              </a:rPr>
              <a:t>Interquartile</a:t>
            </a:r>
            <a:r>
              <a:rPr sz="2800" b="0" spc="-85" dirty="0">
                <a:latin typeface="Lato Medium"/>
                <a:cs typeface="Lato Medium"/>
              </a:rPr>
              <a:t> </a:t>
            </a:r>
            <a:r>
              <a:rPr sz="2800" b="0" spc="-105" dirty="0">
                <a:latin typeface="Lato Medium"/>
                <a:cs typeface="Lato Medium"/>
              </a:rPr>
              <a:t>Range</a:t>
            </a:r>
            <a:endParaRPr sz="2800" dirty="0">
              <a:latin typeface="Lato Medium"/>
              <a:cs typeface="Lato Medium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800" b="0" spc="-100" dirty="0">
                <a:latin typeface="Lato Medium"/>
                <a:cs typeface="Lato Medium"/>
              </a:rPr>
              <a:t>Variance</a:t>
            </a:r>
            <a:endParaRPr sz="2800" dirty="0">
              <a:latin typeface="Lato Medium"/>
              <a:cs typeface="Lato Medium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800" b="0" spc="-75" dirty="0">
                <a:latin typeface="Lato Medium"/>
                <a:cs typeface="Lato Medium"/>
              </a:rPr>
              <a:t>Standard</a:t>
            </a:r>
            <a:r>
              <a:rPr sz="2800" b="0" spc="-90" dirty="0">
                <a:latin typeface="Lato Medium"/>
                <a:cs typeface="Lato Medium"/>
              </a:rPr>
              <a:t> </a:t>
            </a:r>
            <a:r>
              <a:rPr sz="2800" b="0" spc="-95" dirty="0">
                <a:latin typeface="Lato Medium"/>
                <a:cs typeface="Lato Medium"/>
              </a:rPr>
              <a:t>Deviation</a:t>
            </a:r>
            <a:endParaRPr sz="2800" dirty="0">
              <a:latin typeface="Lato Medium"/>
              <a:cs typeface="Lato Medium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30267" y="518955"/>
            <a:ext cx="6614564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II. </a:t>
            </a:r>
            <a:r>
              <a:rPr spc="-10" dirty="0"/>
              <a:t>Measure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5" dirty="0"/>
              <a:t>Dispersion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43989" y="1326261"/>
            <a:ext cx="54565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0" dirty="0">
                <a:latin typeface="Arimo"/>
                <a:cs typeface="Arimo"/>
              </a:rPr>
              <a:t>Dispersion </a:t>
            </a:r>
            <a:r>
              <a:rPr sz="2000" spc="-120" dirty="0">
                <a:latin typeface="Arimo"/>
                <a:cs typeface="Arimo"/>
              </a:rPr>
              <a:t>measures </a:t>
            </a:r>
            <a:r>
              <a:rPr sz="2000" spc="-20" dirty="0">
                <a:latin typeface="Arimo"/>
                <a:cs typeface="Arimo"/>
              </a:rPr>
              <a:t>the </a:t>
            </a:r>
            <a:r>
              <a:rPr sz="2000" spc="-105" dirty="0">
                <a:latin typeface="Arimo"/>
                <a:cs typeface="Arimo"/>
              </a:rPr>
              <a:t>spread </a:t>
            </a:r>
            <a:r>
              <a:rPr sz="2000" spc="-15" dirty="0">
                <a:latin typeface="Arimo"/>
                <a:cs typeface="Arimo"/>
              </a:rPr>
              <a:t>or </a:t>
            </a:r>
            <a:r>
              <a:rPr sz="2000" spc="-40" dirty="0">
                <a:latin typeface="Arimo"/>
                <a:cs typeface="Arimo"/>
              </a:rPr>
              <a:t>variability </a:t>
            </a:r>
            <a:r>
              <a:rPr sz="2000" spc="-5" dirty="0">
                <a:latin typeface="Arimo"/>
                <a:cs typeface="Arimo"/>
              </a:rPr>
              <a:t>of</a:t>
            </a:r>
            <a:r>
              <a:rPr sz="2000" spc="-285" dirty="0">
                <a:latin typeface="Arimo"/>
                <a:cs typeface="Arimo"/>
              </a:rPr>
              <a:t> </a:t>
            </a:r>
            <a:r>
              <a:rPr sz="2000" spc="-80" dirty="0">
                <a:latin typeface="Arimo"/>
                <a:cs typeface="Arimo"/>
              </a:rPr>
              <a:t>data</a:t>
            </a:r>
            <a:endParaRPr sz="2000" dirty="0">
              <a:latin typeface="Arimo"/>
              <a:cs typeface="Arim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515100" y="2449067"/>
            <a:ext cx="4167504" cy="2961640"/>
            <a:chOff x="6515100" y="2449067"/>
            <a:chExt cx="4167504" cy="2961640"/>
          </a:xfrm>
        </p:grpSpPr>
        <p:sp>
          <p:nvSpPr>
            <p:cNvPr id="6" name="object 6"/>
            <p:cNvSpPr/>
            <p:nvPr/>
          </p:nvSpPr>
          <p:spPr>
            <a:xfrm>
              <a:off x="6515100" y="2452115"/>
              <a:ext cx="4167504" cy="2955290"/>
            </a:xfrm>
            <a:custGeom>
              <a:avLst/>
              <a:gdLst/>
              <a:ahLst/>
              <a:cxnLst/>
              <a:rect l="l" t="t" r="r" b="b"/>
              <a:pathLst>
                <a:path w="4167504" h="2955290">
                  <a:moveTo>
                    <a:pt x="410718" y="0"/>
                  </a:moveTo>
                  <a:lnTo>
                    <a:pt x="350520" y="2955290"/>
                  </a:lnTo>
                </a:path>
                <a:path w="4167504" h="2955290">
                  <a:moveTo>
                    <a:pt x="0" y="2756916"/>
                  </a:moveTo>
                  <a:lnTo>
                    <a:pt x="4167251" y="2756916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74607" y="2452115"/>
              <a:ext cx="26670" cy="2955290"/>
            </a:xfrm>
            <a:custGeom>
              <a:avLst/>
              <a:gdLst/>
              <a:ahLst/>
              <a:cxnLst/>
              <a:rect l="l" t="t" r="r" b="b"/>
              <a:pathLst>
                <a:path w="26670" h="2955290">
                  <a:moveTo>
                    <a:pt x="26543" y="0"/>
                  </a:moveTo>
                  <a:lnTo>
                    <a:pt x="0" y="2955290"/>
                  </a:lnTo>
                </a:path>
              </a:pathLst>
            </a:custGeom>
            <a:ln w="6096">
              <a:solidFill>
                <a:srgbClr val="0D0D0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06768" y="4202461"/>
              <a:ext cx="3497579" cy="927735"/>
            </a:xfrm>
            <a:custGeom>
              <a:avLst/>
              <a:gdLst/>
              <a:ahLst/>
              <a:cxnLst/>
              <a:rect l="l" t="t" r="r" b="b"/>
              <a:pathLst>
                <a:path w="3497579" h="927735">
                  <a:moveTo>
                    <a:pt x="0" y="927322"/>
                  </a:moveTo>
                  <a:lnTo>
                    <a:pt x="50022" y="917717"/>
                  </a:lnTo>
                  <a:lnTo>
                    <a:pt x="106045" y="900779"/>
                  </a:lnTo>
                  <a:lnTo>
                    <a:pt x="144745" y="871057"/>
                  </a:lnTo>
                  <a:lnTo>
                    <a:pt x="183168" y="848237"/>
                  </a:lnTo>
                  <a:lnTo>
                    <a:pt x="225171" y="834485"/>
                  </a:lnTo>
                  <a:lnTo>
                    <a:pt x="304673" y="808069"/>
                  </a:lnTo>
                  <a:lnTo>
                    <a:pt x="344424" y="794734"/>
                  </a:lnTo>
                  <a:lnTo>
                    <a:pt x="363680" y="780224"/>
                  </a:lnTo>
                  <a:lnTo>
                    <a:pt x="373516" y="773410"/>
                  </a:lnTo>
                  <a:lnTo>
                    <a:pt x="384175" y="768191"/>
                  </a:lnTo>
                  <a:lnTo>
                    <a:pt x="433637" y="751053"/>
                  </a:lnTo>
                  <a:lnTo>
                    <a:pt x="462028" y="742948"/>
                  </a:lnTo>
                  <a:lnTo>
                    <a:pt x="476641" y="740749"/>
                  </a:lnTo>
                  <a:lnTo>
                    <a:pt x="484769" y="741326"/>
                  </a:lnTo>
                  <a:lnTo>
                    <a:pt x="493706" y="741552"/>
                  </a:lnTo>
                  <a:lnTo>
                    <a:pt x="510744" y="738299"/>
                  </a:lnTo>
                  <a:lnTo>
                    <a:pt x="543178" y="728440"/>
                  </a:lnTo>
                  <a:lnTo>
                    <a:pt x="553158" y="725269"/>
                  </a:lnTo>
                  <a:lnTo>
                    <a:pt x="563197" y="722217"/>
                  </a:lnTo>
                  <a:lnTo>
                    <a:pt x="573164" y="718974"/>
                  </a:lnTo>
                  <a:lnTo>
                    <a:pt x="582929" y="715232"/>
                  </a:lnTo>
                  <a:lnTo>
                    <a:pt x="596187" y="708548"/>
                  </a:lnTo>
                  <a:lnTo>
                    <a:pt x="609076" y="701008"/>
                  </a:lnTo>
                  <a:lnTo>
                    <a:pt x="622131" y="693943"/>
                  </a:lnTo>
                  <a:lnTo>
                    <a:pt x="635888" y="688689"/>
                  </a:lnTo>
                  <a:lnTo>
                    <a:pt x="658733" y="683767"/>
                  </a:lnTo>
                  <a:lnTo>
                    <a:pt x="681958" y="680656"/>
                  </a:lnTo>
                  <a:lnTo>
                    <a:pt x="705326" y="678259"/>
                  </a:lnTo>
                  <a:lnTo>
                    <a:pt x="728599" y="675481"/>
                  </a:lnTo>
                  <a:lnTo>
                    <a:pt x="847851" y="635730"/>
                  </a:lnTo>
                  <a:lnTo>
                    <a:pt x="858063" y="632860"/>
                  </a:lnTo>
                  <a:lnTo>
                    <a:pt x="868394" y="630301"/>
                  </a:lnTo>
                  <a:lnTo>
                    <a:pt x="878391" y="627122"/>
                  </a:lnTo>
                  <a:lnTo>
                    <a:pt x="887602" y="622395"/>
                  </a:lnTo>
                  <a:lnTo>
                    <a:pt x="928302" y="594432"/>
                  </a:lnTo>
                  <a:lnTo>
                    <a:pt x="948819" y="579564"/>
                  </a:lnTo>
                  <a:lnTo>
                    <a:pt x="960910" y="572048"/>
                  </a:lnTo>
                  <a:lnTo>
                    <a:pt x="976336" y="566141"/>
                  </a:lnTo>
                  <a:lnTo>
                    <a:pt x="1006855" y="556101"/>
                  </a:lnTo>
                  <a:lnTo>
                    <a:pt x="1028188" y="534601"/>
                  </a:lnTo>
                  <a:lnTo>
                    <a:pt x="1033921" y="528796"/>
                  </a:lnTo>
                  <a:lnTo>
                    <a:pt x="1032668" y="530717"/>
                  </a:lnTo>
                  <a:lnTo>
                    <a:pt x="1033046" y="532394"/>
                  </a:lnTo>
                  <a:lnTo>
                    <a:pt x="1043668" y="525859"/>
                  </a:lnTo>
                  <a:lnTo>
                    <a:pt x="1073150" y="503142"/>
                  </a:lnTo>
                  <a:lnTo>
                    <a:pt x="1079902" y="496583"/>
                  </a:lnTo>
                  <a:lnTo>
                    <a:pt x="1086024" y="489346"/>
                  </a:lnTo>
                  <a:lnTo>
                    <a:pt x="1092313" y="482371"/>
                  </a:lnTo>
                  <a:lnTo>
                    <a:pt x="1099565" y="476599"/>
                  </a:lnTo>
                  <a:lnTo>
                    <a:pt x="1126048" y="462709"/>
                  </a:lnTo>
                  <a:lnTo>
                    <a:pt x="1136800" y="460818"/>
                  </a:lnTo>
                  <a:lnTo>
                    <a:pt x="1139650" y="464105"/>
                  </a:lnTo>
                  <a:lnTo>
                    <a:pt x="1142426" y="465752"/>
                  </a:lnTo>
                  <a:lnTo>
                    <a:pt x="1179067" y="436848"/>
                  </a:lnTo>
                  <a:lnTo>
                    <a:pt x="1218674" y="399538"/>
                  </a:lnTo>
                  <a:lnTo>
                    <a:pt x="1241420" y="372785"/>
                  </a:lnTo>
                  <a:lnTo>
                    <a:pt x="1253431" y="367589"/>
                  </a:lnTo>
                  <a:lnTo>
                    <a:pt x="1306015" y="325321"/>
                  </a:lnTo>
                  <a:lnTo>
                    <a:pt x="1351279" y="304260"/>
                  </a:lnTo>
                  <a:lnTo>
                    <a:pt x="1384428" y="269590"/>
                  </a:lnTo>
                  <a:lnTo>
                    <a:pt x="1381891" y="265101"/>
                  </a:lnTo>
                  <a:lnTo>
                    <a:pt x="1376512" y="264520"/>
                  </a:lnTo>
                  <a:lnTo>
                    <a:pt x="1375717" y="264355"/>
                  </a:lnTo>
                  <a:lnTo>
                    <a:pt x="1417574" y="251301"/>
                  </a:lnTo>
                  <a:lnTo>
                    <a:pt x="1483867" y="185007"/>
                  </a:lnTo>
                  <a:lnTo>
                    <a:pt x="1495932" y="169878"/>
                  </a:lnTo>
                  <a:lnTo>
                    <a:pt x="1502406" y="163022"/>
                  </a:lnTo>
                  <a:lnTo>
                    <a:pt x="1510283" y="158464"/>
                  </a:lnTo>
                  <a:lnTo>
                    <a:pt x="1550034" y="145129"/>
                  </a:lnTo>
                  <a:lnTo>
                    <a:pt x="1575016" y="119141"/>
                  </a:lnTo>
                  <a:lnTo>
                    <a:pt x="1625883" y="71262"/>
                  </a:lnTo>
                  <a:lnTo>
                    <a:pt x="1665666" y="48335"/>
                  </a:lnTo>
                  <a:lnTo>
                    <a:pt x="1685744" y="42167"/>
                  </a:lnTo>
                  <a:lnTo>
                    <a:pt x="1695830" y="39084"/>
                  </a:lnTo>
                  <a:lnTo>
                    <a:pt x="1702155" y="32152"/>
                  </a:lnTo>
                  <a:lnTo>
                    <a:pt x="1708324" y="24971"/>
                  </a:lnTo>
                  <a:lnTo>
                    <a:pt x="1714851" y="18242"/>
                  </a:lnTo>
                  <a:lnTo>
                    <a:pt x="1722247" y="12668"/>
                  </a:lnTo>
                  <a:lnTo>
                    <a:pt x="1751845" y="738"/>
                  </a:lnTo>
                  <a:lnTo>
                    <a:pt x="1779206" y="0"/>
                  </a:lnTo>
                  <a:lnTo>
                    <a:pt x="1807900" y="5595"/>
                  </a:lnTo>
                  <a:lnTo>
                    <a:pt x="1841500" y="12668"/>
                  </a:lnTo>
                  <a:lnTo>
                    <a:pt x="1862351" y="17724"/>
                  </a:lnTo>
                  <a:lnTo>
                    <a:pt x="1883822" y="21780"/>
                  </a:lnTo>
                  <a:lnTo>
                    <a:pt x="1904007" y="27884"/>
                  </a:lnTo>
                  <a:lnTo>
                    <a:pt x="1921002" y="39084"/>
                  </a:lnTo>
                  <a:lnTo>
                    <a:pt x="1939468" y="58263"/>
                  </a:lnTo>
                  <a:lnTo>
                    <a:pt x="1948433" y="66214"/>
                  </a:lnTo>
                  <a:lnTo>
                    <a:pt x="1960256" y="70570"/>
                  </a:lnTo>
                  <a:lnTo>
                    <a:pt x="1987296" y="78962"/>
                  </a:lnTo>
                  <a:lnTo>
                    <a:pt x="1993727" y="85732"/>
                  </a:lnTo>
                  <a:lnTo>
                    <a:pt x="2033742" y="118584"/>
                  </a:lnTo>
                  <a:lnTo>
                    <a:pt x="2054605" y="130635"/>
                  </a:lnTo>
                  <a:lnTo>
                    <a:pt x="2074898" y="143329"/>
                  </a:lnTo>
                  <a:lnTo>
                    <a:pt x="2093213" y="158464"/>
                  </a:lnTo>
                  <a:lnTo>
                    <a:pt x="2117820" y="183137"/>
                  </a:lnTo>
                  <a:lnTo>
                    <a:pt x="2130901" y="194119"/>
                  </a:lnTo>
                  <a:lnTo>
                    <a:pt x="2151649" y="207148"/>
                  </a:lnTo>
                  <a:lnTo>
                    <a:pt x="2199258" y="237966"/>
                  </a:lnTo>
                  <a:lnTo>
                    <a:pt x="2278760" y="291052"/>
                  </a:lnTo>
                  <a:lnTo>
                    <a:pt x="2318511" y="304260"/>
                  </a:lnTo>
                  <a:lnTo>
                    <a:pt x="2340725" y="326951"/>
                  </a:lnTo>
                  <a:lnTo>
                    <a:pt x="2346362" y="332966"/>
                  </a:lnTo>
                  <a:lnTo>
                    <a:pt x="2344499" y="329993"/>
                  </a:lnTo>
                  <a:lnTo>
                    <a:pt x="2344213" y="325718"/>
                  </a:lnTo>
                  <a:lnTo>
                    <a:pt x="2354580" y="327828"/>
                  </a:lnTo>
                  <a:lnTo>
                    <a:pt x="2384679" y="344011"/>
                  </a:lnTo>
                  <a:lnTo>
                    <a:pt x="2392005" y="349801"/>
                  </a:lnTo>
                  <a:lnTo>
                    <a:pt x="2398331" y="356806"/>
                  </a:lnTo>
                  <a:lnTo>
                    <a:pt x="2404467" y="364049"/>
                  </a:lnTo>
                  <a:lnTo>
                    <a:pt x="2411222" y="370554"/>
                  </a:lnTo>
                  <a:lnTo>
                    <a:pt x="2450973" y="397097"/>
                  </a:lnTo>
                  <a:lnTo>
                    <a:pt x="2480958" y="406491"/>
                  </a:lnTo>
                  <a:lnTo>
                    <a:pt x="2490724" y="410305"/>
                  </a:lnTo>
                  <a:lnTo>
                    <a:pt x="2530475" y="436848"/>
                  </a:lnTo>
                  <a:lnTo>
                    <a:pt x="2543349" y="450595"/>
                  </a:lnTo>
                  <a:lnTo>
                    <a:pt x="2549638" y="457600"/>
                  </a:lnTo>
                  <a:lnTo>
                    <a:pt x="2556890" y="463391"/>
                  </a:lnTo>
                  <a:lnTo>
                    <a:pt x="2566334" y="467830"/>
                  </a:lnTo>
                  <a:lnTo>
                    <a:pt x="2576337" y="470995"/>
                  </a:lnTo>
                  <a:lnTo>
                    <a:pt x="2586555" y="473660"/>
                  </a:lnTo>
                  <a:lnTo>
                    <a:pt x="2596641" y="476599"/>
                  </a:lnTo>
                  <a:lnTo>
                    <a:pt x="2619180" y="499830"/>
                  </a:lnTo>
                  <a:lnTo>
                    <a:pt x="2623407" y="502999"/>
                  </a:lnTo>
                  <a:lnTo>
                    <a:pt x="2630824" y="502906"/>
                  </a:lnTo>
                  <a:lnTo>
                    <a:pt x="2662935" y="516350"/>
                  </a:lnTo>
                  <a:lnTo>
                    <a:pt x="2694445" y="533001"/>
                  </a:lnTo>
                  <a:lnTo>
                    <a:pt x="2706144" y="540903"/>
                  </a:lnTo>
                  <a:lnTo>
                    <a:pt x="2705890" y="543112"/>
                  </a:lnTo>
                  <a:lnTo>
                    <a:pt x="2701536" y="542681"/>
                  </a:lnTo>
                  <a:lnTo>
                    <a:pt x="2700939" y="542666"/>
                  </a:lnTo>
                  <a:lnTo>
                    <a:pt x="2711955" y="546121"/>
                  </a:lnTo>
                  <a:lnTo>
                    <a:pt x="2742437" y="556101"/>
                  </a:lnTo>
                  <a:lnTo>
                    <a:pt x="2748708" y="563213"/>
                  </a:lnTo>
                  <a:lnTo>
                    <a:pt x="2754788" y="570610"/>
                  </a:lnTo>
                  <a:lnTo>
                    <a:pt x="2761297" y="577389"/>
                  </a:lnTo>
                  <a:lnTo>
                    <a:pt x="2817987" y="600582"/>
                  </a:lnTo>
                  <a:lnTo>
                    <a:pt x="2848355" y="609187"/>
                  </a:lnTo>
                  <a:lnTo>
                    <a:pt x="2870623" y="631878"/>
                  </a:lnTo>
                  <a:lnTo>
                    <a:pt x="2876296" y="637893"/>
                  </a:lnTo>
                  <a:lnTo>
                    <a:pt x="2874454" y="634920"/>
                  </a:lnTo>
                  <a:lnTo>
                    <a:pt x="2874179" y="630645"/>
                  </a:lnTo>
                  <a:lnTo>
                    <a:pt x="2914650" y="648938"/>
                  </a:lnTo>
                  <a:lnTo>
                    <a:pt x="2947853" y="674124"/>
                  </a:lnTo>
                  <a:lnTo>
                    <a:pt x="2990673" y="695676"/>
                  </a:lnTo>
                  <a:lnTo>
                    <a:pt x="3000295" y="702865"/>
                  </a:lnTo>
                  <a:lnTo>
                    <a:pt x="3010179" y="709602"/>
                  </a:lnTo>
                  <a:lnTo>
                    <a:pt x="3069955" y="732742"/>
                  </a:lnTo>
                  <a:lnTo>
                    <a:pt x="3100070" y="741775"/>
                  </a:lnTo>
                  <a:lnTo>
                    <a:pt x="3131697" y="763037"/>
                  </a:lnTo>
                  <a:lnTo>
                    <a:pt x="3136931" y="762849"/>
                  </a:lnTo>
                  <a:lnTo>
                    <a:pt x="3149360" y="767181"/>
                  </a:lnTo>
                  <a:lnTo>
                    <a:pt x="3179572" y="781526"/>
                  </a:lnTo>
                  <a:lnTo>
                    <a:pt x="3189801" y="787763"/>
                  </a:lnTo>
                  <a:lnTo>
                    <a:pt x="3199399" y="795035"/>
                  </a:lnTo>
                  <a:lnTo>
                    <a:pt x="3209022" y="802189"/>
                  </a:lnTo>
                  <a:lnTo>
                    <a:pt x="3219323" y="808069"/>
                  </a:lnTo>
                  <a:lnTo>
                    <a:pt x="3239246" y="814786"/>
                  </a:lnTo>
                  <a:lnTo>
                    <a:pt x="3259931" y="819705"/>
                  </a:lnTo>
                  <a:lnTo>
                    <a:pt x="3280187" y="825410"/>
                  </a:lnTo>
                  <a:lnTo>
                    <a:pt x="3298825" y="834485"/>
                  </a:lnTo>
                  <a:lnTo>
                    <a:pt x="3308625" y="841472"/>
                  </a:lnTo>
                  <a:lnTo>
                    <a:pt x="3318271" y="848661"/>
                  </a:lnTo>
                  <a:lnTo>
                    <a:pt x="3328132" y="855398"/>
                  </a:lnTo>
                  <a:lnTo>
                    <a:pt x="3338576" y="861028"/>
                  </a:lnTo>
                  <a:lnTo>
                    <a:pt x="3358034" y="868693"/>
                  </a:lnTo>
                  <a:lnTo>
                    <a:pt x="3377945" y="875204"/>
                  </a:lnTo>
                  <a:lnTo>
                    <a:pt x="3398047" y="881262"/>
                  </a:lnTo>
                  <a:lnTo>
                    <a:pt x="3418078" y="887571"/>
                  </a:lnTo>
                  <a:lnTo>
                    <a:pt x="3457829" y="900779"/>
                  </a:lnTo>
                  <a:lnTo>
                    <a:pt x="3497579" y="927322"/>
                  </a:lnTo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74863" y="3022091"/>
              <a:ext cx="2004695" cy="2121535"/>
            </a:xfrm>
            <a:custGeom>
              <a:avLst/>
              <a:gdLst/>
              <a:ahLst/>
              <a:cxnLst/>
              <a:rect l="l" t="t" r="r" b="b"/>
              <a:pathLst>
                <a:path w="2004695" h="2121535">
                  <a:moveTo>
                    <a:pt x="0" y="2094865"/>
                  </a:moveTo>
                  <a:lnTo>
                    <a:pt x="16734" y="2085189"/>
                  </a:lnTo>
                  <a:lnTo>
                    <a:pt x="33575" y="2075656"/>
                  </a:lnTo>
                  <a:lnTo>
                    <a:pt x="50202" y="2065789"/>
                  </a:lnTo>
                  <a:lnTo>
                    <a:pt x="66293" y="2055114"/>
                  </a:lnTo>
                  <a:lnTo>
                    <a:pt x="73350" y="2049019"/>
                  </a:lnTo>
                  <a:lnTo>
                    <a:pt x="79692" y="2042080"/>
                  </a:lnTo>
                  <a:lnTo>
                    <a:pt x="85939" y="2035022"/>
                  </a:lnTo>
                  <a:lnTo>
                    <a:pt x="92709" y="2028571"/>
                  </a:lnTo>
                  <a:lnTo>
                    <a:pt x="102314" y="2021494"/>
                  </a:lnTo>
                  <a:lnTo>
                    <a:pt x="112299" y="2014918"/>
                  </a:lnTo>
                  <a:lnTo>
                    <a:pt x="122427" y="2008532"/>
                  </a:lnTo>
                  <a:lnTo>
                    <a:pt x="132460" y="2002028"/>
                  </a:lnTo>
                  <a:lnTo>
                    <a:pt x="138769" y="1991834"/>
                  </a:lnTo>
                  <a:lnTo>
                    <a:pt x="144827" y="1981438"/>
                  </a:lnTo>
                  <a:lnTo>
                    <a:pt x="151338" y="1971399"/>
                  </a:lnTo>
                  <a:lnTo>
                    <a:pt x="159003" y="1962277"/>
                  </a:lnTo>
                  <a:lnTo>
                    <a:pt x="168590" y="1955111"/>
                  </a:lnTo>
                  <a:lnTo>
                    <a:pt x="179403" y="1949434"/>
                  </a:lnTo>
                  <a:lnTo>
                    <a:pt x="189954" y="1943542"/>
                  </a:lnTo>
                  <a:lnTo>
                    <a:pt x="217360" y="1909752"/>
                  </a:lnTo>
                  <a:lnTo>
                    <a:pt x="251713" y="1869440"/>
                  </a:lnTo>
                  <a:lnTo>
                    <a:pt x="258611" y="1859657"/>
                  </a:lnTo>
                  <a:lnTo>
                    <a:pt x="265652" y="1849945"/>
                  </a:lnTo>
                  <a:lnTo>
                    <a:pt x="292602" y="1799441"/>
                  </a:lnTo>
                  <a:lnTo>
                    <a:pt x="318007" y="1750187"/>
                  </a:lnTo>
                  <a:lnTo>
                    <a:pt x="331131" y="1695440"/>
                  </a:lnTo>
                  <a:lnTo>
                    <a:pt x="332264" y="1689909"/>
                  </a:lnTo>
                  <a:lnTo>
                    <a:pt x="331783" y="1692480"/>
                  </a:lnTo>
                  <a:lnTo>
                    <a:pt x="331189" y="1698311"/>
                  </a:lnTo>
                  <a:lnTo>
                    <a:pt x="331987" y="1702557"/>
                  </a:lnTo>
                  <a:lnTo>
                    <a:pt x="335679" y="1700374"/>
                  </a:lnTo>
                  <a:lnTo>
                    <a:pt x="357758" y="1657350"/>
                  </a:lnTo>
                  <a:lnTo>
                    <a:pt x="375697" y="1615148"/>
                  </a:lnTo>
                  <a:lnTo>
                    <a:pt x="386447" y="1580923"/>
                  </a:lnTo>
                  <a:lnTo>
                    <a:pt x="385429" y="1578181"/>
                  </a:lnTo>
                  <a:lnTo>
                    <a:pt x="384261" y="1577874"/>
                  </a:lnTo>
                  <a:lnTo>
                    <a:pt x="386030" y="1574643"/>
                  </a:lnTo>
                  <a:lnTo>
                    <a:pt x="393820" y="1563128"/>
                  </a:lnTo>
                  <a:lnTo>
                    <a:pt x="410717" y="1537970"/>
                  </a:lnTo>
                  <a:lnTo>
                    <a:pt x="543305" y="1140206"/>
                  </a:lnTo>
                  <a:lnTo>
                    <a:pt x="583056" y="1020953"/>
                  </a:lnTo>
                  <a:lnTo>
                    <a:pt x="586620" y="1011045"/>
                  </a:lnTo>
                  <a:lnTo>
                    <a:pt x="599455" y="964592"/>
                  </a:lnTo>
                  <a:lnTo>
                    <a:pt x="602551" y="947959"/>
                  </a:lnTo>
                  <a:lnTo>
                    <a:pt x="605837" y="931374"/>
                  </a:lnTo>
                  <a:lnTo>
                    <a:pt x="609600" y="914908"/>
                  </a:lnTo>
                  <a:lnTo>
                    <a:pt x="618028" y="884867"/>
                  </a:lnTo>
                  <a:lnTo>
                    <a:pt x="622318" y="875663"/>
                  </a:lnTo>
                  <a:lnTo>
                    <a:pt x="625035" y="872196"/>
                  </a:lnTo>
                  <a:lnTo>
                    <a:pt x="628745" y="859365"/>
                  </a:lnTo>
                  <a:lnTo>
                    <a:pt x="636015" y="822071"/>
                  </a:lnTo>
                  <a:lnTo>
                    <a:pt x="642449" y="780936"/>
                  </a:lnTo>
                  <a:lnTo>
                    <a:pt x="647572" y="741791"/>
                  </a:lnTo>
                  <a:lnTo>
                    <a:pt x="653553" y="703002"/>
                  </a:lnTo>
                  <a:lnTo>
                    <a:pt x="662558" y="662940"/>
                  </a:lnTo>
                  <a:lnTo>
                    <a:pt x="669153" y="643034"/>
                  </a:lnTo>
                  <a:lnTo>
                    <a:pt x="676830" y="623427"/>
                  </a:lnTo>
                  <a:lnTo>
                    <a:pt x="684008" y="603700"/>
                  </a:lnTo>
                  <a:lnTo>
                    <a:pt x="689101" y="583438"/>
                  </a:lnTo>
                  <a:lnTo>
                    <a:pt x="692076" y="563477"/>
                  </a:lnTo>
                  <a:lnTo>
                    <a:pt x="694896" y="543480"/>
                  </a:lnTo>
                  <a:lnTo>
                    <a:pt x="698120" y="523555"/>
                  </a:lnTo>
                  <a:lnTo>
                    <a:pt x="713879" y="459635"/>
                  </a:lnTo>
                  <a:lnTo>
                    <a:pt x="731802" y="420186"/>
                  </a:lnTo>
                  <a:lnTo>
                    <a:pt x="740683" y="404651"/>
                  </a:lnTo>
                  <a:lnTo>
                    <a:pt x="755268" y="371221"/>
                  </a:lnTo>
                  <a:lnTo>
                    <a:pt x="762559" y="351601"/>
                  </a:lnTo>
                  <a:lnTo>
                    <a:pt x="769111" y="331708"/>
                  </a:lnTo>
                  <a:lnTo>
                    <a:pt x="775378" y="311695"/>
                  </a:lnTo>
                  <a:lnTo>
                    <a:pt x="781811" y="291719"/>
                  </a:lnTo>
                  <a:lnTo>
                    <a:pt x="784661" y="281507"/>
                  </a:lnTo>
                  <a:lnTo>
                    <a:pt x="787177" y="271176"/>
                  </a:lnTo>
                  <a:lnTo>
                    <a:pt x="790313" y="261179"/>
                  </a:lnTo>
                  <a:lnTo>
                    <a:pt x="795019" y="251968"/>
                  </a:lnTo>
                  <a:lnTo>
                    <a:pt x="821562" y="212090"/>
                  </a:lnTo>
                  <a:lnTo>
                    <a:pt x="831542" y="181613"/>
                  </a:lnTo>
                  <a:lnTo>
                    <a:pt x="834997" y="170613"/>
                  </a:lnTo>
                  <a:lnTo>
                    <a:pt x="834982" y="171228"/>
                  </a:lnTo>
                  <a:lnTo>
                    <a:pt x="834551" y="175595"/>
                  </a:lnTo>
                  <a:lnTo>
                    <a:pt x="836760" y="175852"/>
                  </a:lnTo>
                  <a:lnTo>
                    <a:pt x="844662" y="164137"/>
                  </a:lnTo>
                  <a:lnTo>
                    <a:pt x="861313" y="132587"/>
                  </a:lnTo>
                  <a:lnTo>
                    <a:pt x="874758" y="100476"/>
                  </a:lnTo>
                  <a:lnTo>
                    <a:pt x="874664" y="93059"/>
                  </a:lnTo>
                  <a:lnTo>
                    <a:pt x="877833" y="88832"/>
                  </a:lnTo>
                  <a:lnTo>
                    <a:pt x="901064" y="66294"/>
                  </a:lnTo>
                  <a:lnTo>
                    <a:pt x="903414" y="55653"/>
                  </a:lnTo>
                  <a:lnTo>
                    <a:pt x="905097" y="44513"/>
                  </a:lnTo>
                  <a:lnTo>
                    <a:pt x="908065" y="34325"/>
                  </a:lnTo>
                  <a:lnTo>
                    <a:pt x="962548" y="7175"/>
                  </a:lnTo>
                  <a:lnTo>
                    <a:pt x="993775" y="0"/>
                  </a:lnTo>
                  <a:lnTo>
                    <a:pt x="1017335" y="2153"/>
                  </a:lnTo>
                  <a:lnTo>
                    <a:pt x="1041098" y="3508"/>
                  </a:lnTo>
                  <a:lnTo>
                    <a:pt x="1086611" y="13208"/>
                  </a:lnTo>
                  <a:lnTo>
                    <a:pt x="1106757" y="42515"/>
                  </a:lnTo>
                  <a:lnTo>
                    <a:pt x="1113027" y="53086"/>
                  </a:lnTo>
                  <a:lnTo>
                    <a:pt x="1140807" y="85400"/>
                  </a:lnTo>
                  <a:lnTo>
                    <a:pt x="1166113" y="119380"/>
                  </a:lnTo>
                  <a:lnTo>
                    <a:pt x="1171759" y="139678"/>
                  </a:lnTo>
                  <a:lnTo>
                    <a:pt x="1183098" y="180369"/>
                  </a:lnTo>
                  <a:lnTo>
                    <a:pt x="1206706" y="218281"/>
                  </a:lnTo>
                  <a:lnTo>
                    <a:pt x="1213443" y="228171"/>
                  </a:lnTo>
                  <a:lnTo>
                    <a:pt x="1219072" y="238633"/>
                  </a:lnTo>
                  <a:lnTo>
                    <a:pt x="1237012" y="280834"/>
                  </a:lnTo>
                  <a:lnTo>
                    <a:pt x="1245548" y="304524"/>
                  </a:lnTo>
                  <a:lnTo>
                    <a:pt x="1247768" y="315059"/>
                  </a:lnTo>
                  <a:lnTo>
                    <a:pt x="1246758" y="317801"/>
                  </a:lnTo>
                  <a:lnTo>
                    <a:pt x="1245606" y="318108"/>
                  </a:lnTo>
                  <a:lnTo>
                    <a:pt x="1247397" y="321339"/>
                  </a:lnTo>
                  <a:lnTo>
                    <a:pt x="1272158" y="358013"/>
                  </a:lnTo>
                  <a:lnTo>
                    <a:pt x="1285641" y="398840"/>
                  </a:lnTo>
                  <a:lnTo>
                    <a:pt x="1298377" y="438416"/>
                  </a:lnTo>
                  <a:lnTo>
                    <a:pt x="1299888" y="443368"/>
                  </a:lnTo>
                  <a:lnTo>
                    <a:pt x="1299666" y="442565"/>
                  </a:lnTo>
                  <a:lnTo>
                    <a:pt x="1298838" y="439110"/>
                  </a:lnTo>
                  <a:lnTo>
                    <a:pt x="1298534" y="436103"/>
                  </a:lnTo>
                  <a:lnTo>
                    <a:pt x="1299881" y="436647"/>
                  </a:lnTo>
                  <a:lnTo>
                    <a:pt x="1325117" y="490600"/>
                  </a:lnTo>
                  <a:lnTo>
                    <a:pt x="1338653" y="529759"/>
                  </a:lnTo>
                  <a:lnTo>
                    <a:pt x="1338349" y="531218"/>
                  </a:lnTo>
                  <a:lnTo>
                    <a:pt x="1344336" y="539852"/>
                  </a:lnTo>
                  <a:lnTo>
                    <a:pt x="1364868" y="570103"/>
                  </a:lnTo>
                  <a:lnTo>
                    <a:pt x="1391411" y="649732"/>
                  </a:lnTo>
                  <a:lnTo>
                    <a:pt x="1394207" y="659872"/>
                  </a:lnTo>
                  <a:lnTo>
                    <a:pt x="1396730" y="670179"/>
                  </a:lnTo>
                  <a:lnTo>
                    <a:pt x="1399895" y="680200"/>
                  </a:lnTo>
                  <a:lnTo>
                    <a:pt x="1404619" y="689483"/>
                  </a:lnTo>
                  <a:lnTo>
                    <a:pt x="1431162" y="729234"/>
                  </a:lnTo>
                  <a:lnTo>
                    <a:pt x="1457578" y="808736"/>
                  </a:lnTo>
                  <a:lnTo>
                    <a:pt x="1460448" y="818949"/>
                  </a:lnTo>
                  <a:lnTo>
                    <a:pt x="1463008" y="829294"/>
                  </a:lnTo>
                  <a:lnTo>
                    <a:pt x="1466187" y="839329"/>
                  </a:lnTo>
                  <a:lnTo>
                    <a:pt x="1470913" y="848614"/>
                  </a:lnTo>
                  <a:lnTo>
                    <a:pt x="1497329" y="888365"/>
                  </a:lnTo>
                  <a:lnTo>
                    <a:pt x="1537080" y="1007618"/>
                  </a:lnTo>
                  <a:lnTo>
                    <a:pt x="1550415" y="1047496"/>
                  </a:lnTo>
                  <a:lnTo>
                    <a:pt x="1553426" y="1057511"/>
                  </a:lnTo>
                  <a:lnTo>
                    <a:pt x="1556305" y="1067609"/>
                  </a:lnTo>
                  <a:lnTo>
                    <a:pt x="1559542" y="1077589"/>
                  </a:lnTo>
                  <a:lnTo>
                    <a:pt x="1563624" y="1087247"/>
                  </a:lnTo>
                  <a:lnTo>
                    <a:pt x="1570414" y="1100415"/>
                  </a:lnTo>
                  <a:lnTo>
                    <a:pt x="1577276" y="1113536"/>
                  </a:lnTo>
                  <a:lnTo>
                    <a:pt x="1583947" y="1126751"/>
                  </a:lnTo>
                  <a:lnTo>
                    <a:pt x="1590166" y="1140206"/>
                  </a:lnTo>
                  <a:lnTo>
                    <a:pt x="1593766" y="1150080"/>
                  </a:lnTo>
                  <a:lnTo>
                    <a:pt x="1596770" y="1160145"/>
                  </a:lnTo>
                  <a:lnTo>
                    <a:pt x="1599775" y="1170209"/>
                  </a:lnTo>
                  <a:lnTo>
                    <a:pt x="1603375" y="1180084"/>
                  </a:lnTo>
                  <a:lnTo>
                    <a:pt x="1609540" y="1193538"/>
                  </a:lnTo>
                  <a:lnTo>
                    <a:pt x="1616217" y="1206754"/>
                  </a:lnTo>
                  <a:lnTo>
                    <a:pt x="1623109" y="1219874"/>
                  </a:lnTo>
                  <a:lnTo>
                    <a:pt x="1629917" y="1233043"/>
                  </a:lnTo>
                  <a:lnTo>
                    <a:pt x="1632964" y="1249670"/>
                  </a:lnTo>
                  <a:lnTo>
                    <a:pt x="1635902" y="1266332"/>
                  </a:lnTo>
                  <a:lnTo>
                    <a:pt x="1639151" y="1282924"/>
                  </a:lnTo>
                  <a:lnTo>
                    <a:pt x="1643126" y="1299337"/>
                  </a:lnTo>
                  <a:lnTo>
                    <a:pt x="1649130" y="1319458"/>
                  </a:lnTo>
                  <a:lnTo>
                    <a:pt x="1655825" y="1339342"/>
                  </a:lnTo>
                  <a:lnTo>
                    <a:pt x="1662807" y="1359130"/>
                  </a:lnTo>
                  <a:lnTo>
                    <a:pt x="1669668" y="1378966"/>
                  </a:lnTo>
                  <a:lnTo>
                    <a:pt x="1709419" y="1498219"/>
                  </a:lnTo>
                  <a:lnTo>
                    <a:pt x="1722627" y="1537970"/>
                  </a:lnTo>
                  <a:lnTo>
                    <a:pt x="1726102" y="1547915"/>
                  </a:lnTo>
                  <a:lnTo>
                    <a:pt x="1729660" y="1557813"/>
                  </a:lnTo>
                  <a:lnTo>
                    <a:pt x="1733004" y="1567759"/>
                  </a:lnTo>
                  <a:lnTo>
                    <a:pt x="1735835" y="1577848"/>
                  </a:lnTo>
                  <a:lnTo>
                    <a:pt x="1744578" y="1613107"/>
                  </a:lnTo>
                  <a:lnTo>
                    <a:pt x="1749206" y="1631230"/>
                  </a:lnTo>
                  <a:lnTo>
                    <a:pt x="1753438" y="1644983"/>
                  </a:lnTo>
                  <a:lnTo>
                    <a:pt x="1760992" y="1667130"/>
                  </a:lnTo>
                  <a:lnTo>
                    <a:pt x="1775586" y="1710436"/>
                  </a:lnTo>
                  <a:lnTo>
                    <a:pt x="1788921" y="1750187"/>
                  </a:lnTo>
                  <a:lnTo>
                    <a:pt x="1792325" y="1760059"/>
                  </a:lnTo>
                  <a:lnTo>
                    <a:pt x="1795859" y="1769919"/>
                  </a:lnTo>
                  <a:lnTo>
                    <a:pt x="1799226" y="1779851"/>
                  </a:lnTo>
                  <a:lnTo>
                    <a:pt x="1802129" y="1789938"/>
                  </a:lnTo>
                  <a:lnTo>
                    <a:pt x="1806205" y="1806711"/>
                  </a:lnTo>
                  <a:lnTo>
                    <a:pt x="1813305" y="1834975"/>
                  </a:lnTo>
                  <a:lnTo>
                    <a:pt x="1828672" y="1882775"/>
                  </a:lnTo>
                  <a:lnTo>
                    <a:pt x="1848157" y="1902920"/>
                  </a:lnTo>
                  <a:lnTo>
                    <a:pt x="1855088" y="1909318"/>
                  </a:lnTo>
                  <a:lnTo>
                    <a:pt x="1873249" y="1980565"/>
                  </a:lnTo>
                  <a:lnTo>
                    <a:pt x="1884985" y="2020010"/>
                  </a:lnTo>
                  <a:lnTo>
                    <a:pt x="1901362" y="2048640"/>
                  </a:lnTo>
                  <a:lnTo>
                    <a:pt x="1907778" y="2055495"/>
                  </a:lnTo>
                  <a:lnTo>
                    <a:pt x="1940591" y="2082688"/>
                  </a:lnTo>
                  <a:lnTo>
                    <a:pt x="1981342" y="2100961"/>
                  </a:lnTo>
                  <a:lnTo>
                    <a:pt x="1991548" y="2103723"/>
                  </a:lnTo>
                  <a:lnTo>
                    <a:pt x="2000884" y="2108200"/>
                  </a:lnTo>
                  <a:lnTo>
                    <a:pt x="2004567" y="2110613"/>
                  </a:lnTo>
                  <a:lnTo>
                    <a:pt x="2000884" y="2116963"/>
                  </a:lnTo>
                  <a:lnTo>
                    <a:pt x="2000884" y="2121408"/>
                  </a:lnTo>
                </a:path>
              </a:pathLst>
            </a:custGeom>
            <a:ln w="12192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502652" y="3579875"/>
              <a:ext cx="2504440" cy="1576070"/>
            </a:xfrm>
            <a:custGeom>
              <a:avLst/>
              <a:gdLst/>
              <a:ahLst/>
              <a:cxnLst/>
              <a:rect l="l" t="t" r="r" b="b"/>
              <a:pathLst>
                <a:path w="2504440" h="1576070">
                  <a:moveTo>
                    <a:pt x="0" y="1549273"/>
                  </a:moveTo>
                  <a:lnTo>
                    <a:pt x="6754" y="1532808"/>
                  </a:lnTo>
                  <a:lnTo>
                    <a:pt x="13557" y="1516332"/>
                  </a:lnTo>
                  <a:lnTo>
                    <a:pt x="20216" y="1499784"/>
                  </a:lnTo>
                  <a:lnTo>
                    <a:pt x="26543" y="1483106"/>
                  </a:lnTo>
                  <a:lnTo>
                    <a:pt x="32510" y="1462914"/>
                  </a:lnTo>
                  <a:lnTo>
                    <a:pt x="37512" y="1442259"/>
                  </a:lnTo>
                  <a:lnTo>
                    <a:pt x="43634" y="1422151"/>
                  </a:lnTo>
                  <a:lnTo>
                    <a:pt x="52958" y="1403604"/>
                  </a:lnTo>
                  <a:lnTo>
                    <a:pt x="59945" y="1393876"/>
                  </a:lnTo>
                  <a:lnTo>
                    <a:pt x="67135" y="1384268"/>
                  </a:lnTo>
                  <a:lnTo>
                    <a:pt x="73872" y="1374421"/>
                  </a:lnTo>
                  <a:lnTo>
                    <a:pt x="79501" y="1363980"/>
                  </a:lnTo>
                  <a:lnTo>
                    <a:pt x="86238" y="1344056"/>
                  </a:lnTo>
                  <a:lnTo>
                    <a:pt x="91201" y="1323371"/>
                  </a:lnTo>
                  <a:lnTo>
                    <a:pt x="96950" y="1303115"/>
                  </a:lnTo>
                  <a:lnTo>
                    <a:pt x="106045" y="1284478"/>
                  </a:lnTo>
                  <a:lnTo>
                    <a:pt x="112869" y="1274695"/>
                  </a:lnTo>
                  <a:lnTo>
                    <a:pt x="119872" y="1264983"/>
                  </a:lnTo>
                  <a:lnTo>
                    <a:pt x="126565" y="1255081"/>
                  </a:lnTo>
                  <a:lnTo>
                    <a:pt x="132461" y="1244727"/>
                  </a:lnTo>
                  <a:lnTo>
                    <a:pt x="143894" y="1216846"/>
                  </a:lnTo>
                  <a:lnTo>
                    <a:pt x="145827" y="1201324"/>
                  </a:lnTo>
                  <a:lnTo>
                    <a:pt x="147712" y="1184326"/>
                  </a:lnTo>
                  <a:lnTo>
                    <a:pt x="159003" y="1152017"/>
                  </a:lnTo>
                  <a:lnTo>
                    <a:pt x="164524" y="1141521"/>
                  </a:lnTo>
                  <a:lnTo>
                    <a:pt x="171259" y="1131681"/>
                  </a:lnTo>
                  <a:lnTo>
                    <a:pt x="178470" y="1122102"/>
                  </a:lnTo>
                  <a:lnTo>
                    <a:pt x="185420" y="1112393"/>
                  </a:lnTo>
                  <a:lnTo>
                    <a:pt x="192371" y="1092577"/>
                  </a:lnTo>
                  <a:lnTo>
                    <a:pt x="199501" y="1072832"/>
                  </a:lnTo>
                  <a:lnTo>
                    <a:pt x="206226" y="1052992"/>
                  </a:lnTo>
                  <a:lnTo>
                    <a:pt x="211963" y="1032891"/>
                  </a:lnTo>
                  <a:lnTo>
                    <a:pt x="215169" y="1019615"/>
                  </a:lnTo>
                  <a:lnTo>
                    <a:pt x="218281" y="1006316"/>
                  </a:lnTo>
                  <a:lnTo>
                    <a:pt x="221535" y="993064"/>
                  </a:lnTo>
                  <a:lnTo>
                    <a:pt x="225171" y="979932"/>
                  </a:lnTo>
                  <a:lnTo>
                    <a:pt x="231497" y="959937"/>
                  </a:lnTo>
                  <a:lnTo>
                    <a:pt x="238156" y="940085"/>
                  </a:lnTo>
                  <a:lnTo>
                    <a:pt x="244959" y="920281"/>
                  </a:lnTo>
                  <a:lnTo>
                    <a:pt x="251714" y="900430"/>
                  </a:lnTo>
                  <a:lnTo>
                    <a:pt x="264922" y="860679"/>
                  </a:lnTo>
                  <a:lnTo>
                    <a:pt x="268487" y="850826"/>
                  </a:lnTo>
                  <a:lnTo>
                    <a:pt x="272208" y="841009"/>
                  </a:lnTo>
                  <a:lnTo>
                    <a:pt x="275619" y="831121"/>
                  </a:lnTo>
                  <a:lnTo>
                    <a:pt x="278256" y="821055"/>
                  </a:lnTo>
                  <a:lnTo>
                    <a:pt x="281035" y="804338"/>
                  </a:lnTo>
                  <a:lnTo>
                    <a:pt x="283527" y="787527"/>
                  </a:lnTo>
                  <a:lnTo>
                    <a:pt x="286686" y="770905"/>
                  </a:lnTo>
                  <a:lnTo>
                    <a:pt x="291465" y="754761"/>
                  </a:lnTo>
                  <a:lnTo>
                    <a:pt x="296719" y="744158"/>
                  </a:lnTo>
                  <a:lnTo>
                    <a:pt x="303498" y="734329"/>
                  </a:lnTo>
                  <a:lnTo>
                    <a:pt x="310895" y="724810"/>
                  </a:lnTo>
                  <a:lnTo>
                    <a:pt x="318007" y="715137"/>
                  </a:lnTo>
                  <a:lnTo>
                    <a:pt x="320946" y="705014"/>
                  </a:lnTo>
                  <a:lnTo>
                    <a:pt x="323707" y="694832"/>
                  </a:lnTo>
                  <a:lnTo>
                    <a:pt x="326919" y="684865"/>
                  </a:lnTo>
                  <a:lnTo>
                    <a:pt x="331216" y="675386"/>
                  </a:lnTo>
                  <a:lnTo>
                    <a:pt x="344616" y="655480"/>
                  </a:lnTo>
                  <a:lnTo>
                    <a:pt x="359743" y="636539"/>
                  </a:lnTo>
                  <a:lnTo>
                    <a:pt x="373846" y="617146"/>
                  </a:lnTo>
                  <a:lnTo>
                    <a:pt x="384175" y="595884"/>
                  </a:lnTo>
                  <a:lnTo>
                    <a:pt x="393297" y="567549"/>
                  </a:lnTo>
                  <a:lnTo>
                    <a:pt x="398097" y="554847"/>
                  </a:lnTo>
                  <a:lnTo>
                    <a:pt x="405874" y="542788"/>
                  </a:lnTo>
                  <a:lnTo>
                    <a:pt x="423925" y="516381"/>
                  </a:lnTo>
                  <a:lnTo>
                    <a:pt x="431547" y="492621"/>
                  </a:lnTo>
                  <a:lnTo>
                    <a:pt x="447553" y="457481"/>
                  </a:lnTo>
                  <a:lnTo>
                    <a:pt x="482715" y="416756"/>
                  </a:lnTo>
                  <a:lnTo>
                    <a:pt x="522505" y="377874"/>
                  </a:lnTo>
                  <a:lnTo>
                    <a:pt x="529971" y="370840"/>
                  </a:lnTo>
                  <a:lnTo>
                    <a:pt x="532677" y="360574"/>
                  </a:lnTo>
                  <a:lnTo>
                    <a:pt x="535051" y="350154"/>
                  </a:lnTo>
                  <a:lnTo>
                    <a:pt x="538186" y="340139"/>
                  </a:lnTo>
                  <a:lnTo>
                    <a:pt x="543178" y="331088"/>
                  </a:lnTo>
                  <a:lnTo>
                    <a:pt x="586347" y="287920"/>
                  </a:lnTo>
                  <a:lnTo>
                    <a:pt x="610393" y="263874"/>
                  </a:lnTo>
                  <a:lnTo>
                    <a:pt x="624010" y="250257"/>
                  </a:lnTo>
                  <a:lnTo>
                    <a:pt x="635889" y="238379"/>
                  </a:lnTo>
                  <a:lnTo>
                    <a:pt x="675640" y="198628"/>
                  </a:lnTo>
                  <a:lnTo>
                    <a:pt x="682073" y="191766"/>
                  </a:lnTo>
                  <a:lnTo>
                    <a:pt x="688340" y="184689"/>
                  </a:lnTo>
                  <a:lnTo>
                    <a:pt x="694892" y="177946"/>
                  </a:lnTo>
                  <a:lnTo>
                    <a:pt x="702182" y="172085"/>
                  </a:lnTo>
                  <a:lnTo>
                    <a:pt x="781684" y="119125"/>
                  </a:lnTo>
                  <a:lnTo>
                    <a:pt x="784177" y="108737"/>
                  </a:lnTo>
                  <a:lnTo>
                    <a:pt x="803604" y="74257"/>
                  </a:lnTo>
                  <a:lnTo>
                    <a:pt x="824789" y="69911"/>
                  </a:lnTo>
                  <a:lnTo>
                    <a:pt x="834644" y="66167"/>
                  </a:lnTo>
                  <a:lnTo>
                    <a:pt x="841720" y="60146"/>
                  </a:lnTo>
                  <a:lnTo>
                    <a:pt x="847725" y="52673"/>
                  </a:lnTo>
                  <a:lnTo>
                    <a:pt x="853824" y="45342"/>
                  </a:lnTo>
                  <a:lnTo>
                    <a:pt x="861187" y="39750"/>
                  </a:lnTo>
                  <a:lnTo>
                    <a:pt x="880377" y="31603"/>
                  </a:lnTo>
                  <a:lnTo>
                    <a:pt x="900318" y="25146"/>
                  </a:lnTo>
                  <a:lnTo>
                    <a:pt x="920569" y="19355"/>
                  </a:lnTo>
                  <a:lnTo>
                    <a:pt x="940689" y="13208"/>
                  </a:lnTo>
                  <a:lnTo>
                    <a:pt x="980313" y="0"/>
                  </a:lnTo>
                  <a:lnTo>
                    <a:pt x="1033359" y="2409"/>
                  </a:lnTo>
                  <a:lnTo>
                    <a:pt x="1086411" y="4557"/>
                  </a:lnTo>
                  <a:lnTo>
                    <a:pt x="1139446" y="6821"/>
                  </a:lnTo>
                  <a:lnTo>
                    <a:pt x="1192437" y="9578"/>
                  </a:lnTo>
                  <a:lnTo>
                    <a:pt x="1245362" y="13208"/>
                  </a:lnTo>
                  <a:lnTo>
                    <a:pt x="1296606" y="22764"/>
                  </a:lnTo>
                  <a:lnTo>
                    <a:pt x="1351279" y="39750"/>
                  </a:lnTo>
                  <a:lnTo>
                    <a:pt x="1380837" y="60039"/>
                  </a:lnTo>
                  <a:lnTo>
                    <a:pt x="1391030" y="66167"/>
                  </a:lnTo>
                  <a:lnTo>
                    <a:pt x="1400796" y="69982"/>
                  </a:lnTo>
                  <a:lnTo>
                    <a:pt x="1410954" y="72786"/>
                  </a:lnTo>
                  <a:lnTo>
                    <a:pt x="1421088" y="75614"/>
                  </a:lnTo>
                  <a:lnTo>
                    <a:pt x="1430781" y="79501"/>
                  </a:lnTo>
                  <a:lnTo>
                    <a:pt x="1462297" y="96106"/>
                  </a:lnTo>
                  <a:lnTo>
                    <a:pt x="1474013" y="103974"/>
                  </a:lnTo>
                  <a:lnTo>
                    <a:pt x="1473776" y="106160"/>
                  </a:lnTo>
                  <a:lnTo>
                    <a:pt x="1469435" y="105716"/>
                  </a:lnTo>
                  <a:lnTo>
                    <a:pt x="1468841" y="105694"/>
                  </a:lnTo>
                  <a:lnTo>
                    <a:pt x="1479841" y="109146"/>
                  </a:lnTo>
                  <a:lnTo>
                    <a:pt x="1510283" y="119125"/>
                  </a:lnTo>
                  <a:lnTo>
                    <a:pt x="1534890" y="143799"/>
                  </a:lnTo>
                  <a:lnTo>
                    <a:pt x="1547971" y="154781"/>
                  </a:lnTo>
                  <a:lnTo>
                    <a:pt x="1616328" y="198628"/>
                  </a:lnTo>
                  <a:lnTo>
                    <a:pt x="1656079" y="225171"/>
                  </a:lnTo>
                  <a:lnTo>
                    <a:pt x="1676977" y="257116"/>
                  </a:lnTo>
                  <a:lnTo>
                    <a:pt x="1722247" y="278130"/>
                  </a:lnTo>
                  <a:lnTo>
                    <a:pt x="1741945" y="307919"/>
                  </a:lnTo>
                  <a:lnTo>
                    <a:pt x="1748790" y="317754"/>
                  </a:lnTo>
                  <a:lnTo>
                    <a:pt x="1760668" y="329686"/>
                  </a:lnTo>
                  <a:lnTo>
                    <a:pt x="1788191" y="357203"/>
                  </a:lnTo>
                  <a:lnTo>
                    <a:pt x="1819191" y="388173"/>
                  </a:lnTo>
                  <a:lnTo>
                    <a:pt x="1841500" y="410463"/>
                  </a:lnTo>
                  <a:lnTo>
                    <a:pt x="1848415" y="416897"/>
                  </a:lnTo>
                  <a:lnTo>
                    <a:pt x="1855485" y="423163"/>
                  </a:lnTo>
                  <a:lnTo>
                    <a:pt x="1862199" y="429716"/>
                  </a:lnTo>
                  <a:lnTo>
                    <a:pt x="1868043" y="437006"/>
                  </a:lnTo>
                  <a:lnTo>
                    <a:pt x="1885104" y="463151"/>
                  </a:lnTo>
                  <a:lnTo>
                    <a:pt x="1892903" y="474710"/>
                  </a:lnTo>
                  <a:lnTo>
                    <a:pt x="1901511" y="483959"/>
                  </a:lnTo>
                  <a:lnTo>
                    <a:pt x="1921002" y="503174"/>
                  </a:lnTo>
                  <a:lnTo>
                    <a:pt x="1923994" y="513242"/>
                  </a:lnTo>
                  <a:lnTo>
                    <a:pt x="1956794" y="582281"/>
                  </a:lnTo>
                  <a:lnTo>
                    <a:pt x="1989627" y="624845"/>
                  </a:lnTo>
                  <a:lnTo>
                    <a:pt x="2013712" y="648843"/>
                  </a:lnTo>
                  <a:lnTo>
                    <a:pt x="2016706" y="658911"/>
                  </a:lnTo>
                  <a:lnTo>
                    <a:pt x="2041804" y="712749"/>
                  </a:lnTo>
                  <a:lnTo>
                    <a:pt x="2073892" y="759585"/>
                  </a:lnTo>
                  <a:lnTo>
                    <a:pt x="2080005" y="768096"/>
                  </a:lnTo>
                  <a:lnTo>
                    <a:pt x="2083069" y="778109"/>
                  </a:lnTo>
                  <a:lnTo>
                    <a:pt x="2105096" y="828704"/>
                  </a:lnTo>
                  <a:lnTo>
                    <a:pt x="2129861" y="857958"/>
                  </a:lnTo>
                  <a:lnTo>
                    <a:pt x="2146173" y="874013"/>
                  </a:lnTo>
                  <a:lnTo>
                    <a:pt x="2161897" y="923631"/>
                  </a:lnTo>
                  <a:lnTo>
                    <a:pt x="2168810" y="945388"/>
                  </a:lnTo>
                  <a:lnTo>
                    <a:pt x="2177676" y="961239"/>
                  </a:lnTo>
                  <a:lnTo>
                    <a:pt x="2199258" y="993140"/>
                  </a:lnTo>
                  <a:lnTo>
                    <a:pt x="2202126" y="1003244"/>
                  </a:lnTo>
                  <a:lnTo>
                    <a:pt x="2218561" y="1039967"/>
                  </a:lnTo>
                  <a:lnTo>
                    <a:pt x="2226071" y="1045972"/>
                  </a:lnTo>
                  <a:lnTo>
                    <a:pt x="2233416" y="1052071"/>
                  </a:lnTo>
                  <a:lnTo>
                    <a:pt x="2239009" y="1059434"/>
                  </a:lnTo>
                  <a:lnTo>
                    <a:pt x="2246209" y="1079069"/>
                  </a:lnTo>
                  <a:lnTo>
                    <a:pt x="2251075" y="1099740"/>
                  </a:lnTo>
                  <a:lnTo>
                    <a:pt x="2256512" y="1120102"/>
                  </a:lnTo>
                  <a:lnTo>
                    <a:pt x="2265426" y="1138809"/>
                  </a:lnTo>
                  <a:lnTo>
                    <a:pt x="2272412" y="1148538"/>
                  </a:lnTo>
                  <a:lnTo>
                    <a:pt x="2279602" y="1158160"/>
                  </a:lnTo>
                  <a:lnTo>
                    <a:pt x="2286339" y="1168044"/>
                  </a:lnTo>
                  <a:lnTo>
                    <a:pt x="2291969" y="1178560"/>
                  </a:lnTo>
                  <a:lnTo>
                    <a:pt x="2298705" y="1198483"/>
                  </a:lnTo>
                  <a:lnTo>
                    <a:pt x="2303668" y="1219168"/>
                  </a:lnTo>
                  <a:lnTo>
                    <a:pt x="2309417" y="1239424"/>
                  </a:lnTo>
                  <a:lnTo>
                    <a:pt x="2318512" y="1258062"/>
                  </a:lnTo>
                  <a:lnTo>
                    <a:pt x="2344928" y="1297686"/>
                  </a:lnTo>
                  <a:lnTo>
                    <a:pt x="2355217" y="1328726"/>
                  </a:lnTo>
                  <a:lnTo>
                    <a:pt x="2354707" y="1321820"/>
                  </a:lnTo>
                  <a:lnTo>
                    <a:pt x="2355650" y="1319522"/>
                  </a:lnTo>
                  <a:lnTo>
                    <a:pt x="2384679" y="1377188"/>
                  </a:lnTo>
                  <a:lnTo>
                    <a:pt x="2402589" y="1421501"/>
                  </a:lnTo>
                  <a:lnTo>
                    <a:pt x="2410110" y="1453324"/>
                  </a:lnTo>
                  <a:lnTo>
                    <a:pt x="2413098" y="1459135"/>
                  </a:lnTo>
                  <a:lnTo>
                    <a:pt x="2424489" y="1470415"/>
                  </a:lnTo>
                  <a:lnTo>
                    <a:pt x="2450973" y="1496314"/>
                  </a:lnTo>
                  <a:lnTo>
                    <a:pt x="2453840" y="1506472"/>
                  </a:lnTo>
                  <a:lnTo>
                    <a:pt x="2483447" y="1555331"/>
                  </a:lnTo>
                  <a:lnTo>
                    <a:pt x="2494010" y="1565894"/>
                  </a:lnTo>
                  <a:lnTo>
                    <a:pt x="2499596" y="1571480"/>
                  </a:lnTo>
                  <a:lnTo>
                    <a:pt x="2503931" y="1575816"/>
                  </a:lnTo>
                </a:path>
              </a:pathLst>
            </a:custGeom>
            <a:ln w="12192">
              <a:solidFill>
                <a:srgbClr val="FFC000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283956" y="5512409"/>
            <a:ext cx="8604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-40" dirty="0">
                <a:latin typeface="Lato Medium"/>
                <a:cs typeface="Lato Medium"/>
              </a:rPr>
              <a:t>Mean</a:t>
            </a:r>
            <a:r>
              <a:rPr sz="1200" b="0" spc="-65" dirty="0">
                <a:latin typeface="Lato Medium"/>
                <a:cs typeface="Lato Medium"/>
              </a:rPr>
              <a:t> </a:t>
            </a:r>
            <a:r>
              <a:rPr sz="1200" b="0" spc="-30" dirty="0">
                <a:latin typeface="Lato Medium"/>
                <a:cs typeface="Lato Medium"/>
              </a:rPr>
              <a:t>(A,B,C)</a:t>
            </a:r>
            <a:endParaRPr sz="1200">
              <a:latin typeface="Lato Medium"/>
              <a:cs typeface="Lato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26448" y="2993897"/>
            <a:ext cx="516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-60" dirty="0">
                <a:solidFill>
                  <a:srgbClr val="4471C4"/>
                </a:solidFill>
                <a:latin typeface="Lato Medium"/>
                <a:cs typeface="Lato Medium"/>
              </a:rPr>
              <a:t>Curve</a:t>
            </a:r>
            <a:r>
              <a:rPr sz="1200" b="0" spc="-114" dirty="0">
                <a:solidFill>
                  <a:srgbClr val="4471C4"/>
                </a:solidFill>
                <a:latin typeface="Lato Medium"/>
                <a:cs typeface="Lato Medium"/>
              </a:rPr>
              <a:t> </a:t>
            </a:r>
            <a:r>
              <a:rPr sz="1200" b="0" spc="-90" dirty="0">
                <a:solidFill>
                  <a:srgbClr val="4471C4"/>
                </a:solidFill>
                <a:latin typeface="Lato Medium"/>
                <a:cs typeface="Lato Medium"/>
              </a:rPr>
              <a:t>A</a:t>
            </a:r>
            <a:endParaRPr sz="1200">
              <a:latin typeface="Lato Medium"/>
              <a:cs typeface="Lato Medi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73006" y="4035044"/>
            <a:ext cx="5099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-60" dirty="0">
                <a:solidFill>
                  <a:srgbClr val="FFC000"/>
                </a:solidFill>
                <a:latin typeface="Lato Medium"/>
                <a:cs typeface="Lato Medium"/>
              </a:rPr>
              <a:t>Curve</a:t>
            </a:r>
            <a:r>
              <a:rPr sz="1200" b="0" spc="-110" dirty="0">
                <a:solidFill>
                  <a:srgbClr val="FFC000"/>
                </a:solidFill>
                <a:latin typeface="Lato Medium"/>
                <a:cs typeface="Lato Medium"/>
              </a:rPr>
              <a:t> B</a:t>
            </a:r>
            <a:endParaRPr sz="1200">
              <a:latin typeface="Lato Medium"/>
              <a:cs typeface="Lato Medi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115550" y="4724527"/>
            <a:ext cx="50545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-60" dirty="0">
                <a:solidFill>
                  <a:srgbClr val="FF0000"/>
                </a:solidFill>
                <a:latin typeface="Lato Medium"/>
                <a:cs typeface="Lato Medium"/>
              </a:rPr>
              <a:t>Curve</a:t>
            </a:r>
            <a:r>
              <a:rPr sz="1200" b="0" spc="-110" dirty="0">
                <a:solidFill>
                  <a:srgbClr val="FF0000"/>
                </a:solidFill>
                <a:latin typeface="Lato Medium"/>
                <a:cs typeface="Lato Medium"/>
              </a:rPr>
              <a:t> </a:t>
            </a:r>
            <a:r>
              <a:rPr sz="1200" b="0" spc="-170" dirty="0">
                <a:solidFill>
                  <a:srgbClr val="FF0000"/>
                </a:solidFill>
                <a:latin typeface="Lato Medium"/>
                <a:cs typeface="Lato Medium"/>
              </a:rPr>
              <a:t>C</a:t>
            </a:r>
            <a:endParaRPr sz="1200">
              <a:latin typeface="Lato Medium"/>
              <a:cs typeface="Lat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26160" y="2183944"/>
            <a:ext cx="6984882" cy="18862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2533" y="-69691"/>
            <a:ext cx="7985172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III. </a:t>
            </a:r>
            <a:r>
              <a:rPr spc="-10" dirty="0"/>
              <a:t>Measure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5" dirty="0"/>
              <a:t>Association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44951" y="4427347"/>
            <a:ext cx="3945254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b="0" spc="-105" dirty="0">
                <a:latin typeface="Lato Medium"/>
                <a:cs typeface="Lato Medium"/>
              </a:rPr>
              <a:t>Covariance</a:t>
            </a:r>
            <a:endParaRPr sz="2800">
              <a:latin typeface="Lato Medium"/>
              <a:cs typeface="Lato Medium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800" b="0" spc="-85" dirty="0">
                <a:latin typeface="Lato Medium"/>
                <a:cs typeface="Lato Medium"/>
              </a:rPr>
              <a:t>Correlation</a:t>
            </a:r>
            <a:endParaRPr sz="2800">
              <a:latin typeface="Lato Medium"/>
              <a:cs typeface="Lato Medium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800" b="0" spc="-110" dirty="0">
                <a:latin typeface="Lato Medium"/>
                <a:cs typeface="Lato Medium"/>
              </a:rPr>
              <a:t>Coefficient </a:t>
            </a:r>
            <a:r>
              <a:rPr sz="2800" b="0" spc="-95" dirty="0">
                <a:latin typeface="Lato Medium"/>
                <a:cs typeface="Lato Medium"/>
              </a:rPr>
              <a:t>of</a:t>
            </a:r>
            <a:r>
              <a:rPr sz="2800" b="0" spc="-45" dirty="0">
                <a:latin typeface="Lato Medium"/>
                <a:cs typeface="Lato Medium"/>
              </a:rPr>
              <a:t> </a:t>
            </a:r>
            <a:r>
              <a:rPr sz="2800" b="0" spc="-75" dirty="0">
                <a:latin typeface="Lato Medium"/>
                <a:cs typeface="Lato Medium"/>
              </a:rPr>
              <a:t>Variation</a:t>
            </a:r>
            <a:endParaRPr sz="2800">
              <a:latin typeface="Lato Medium"/>
              <a:cs typeface="La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4786" y="994918"/>
            <a:ext cx="99066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5" dirty="0">
                <a:latin typeface="Arimo"/>
                <a:cs typeface="Arimo"/>
              </a:rPr>
              <a:t>Measures </a:t>
            </a:r>
            <a:r>
              <a:rPr sz="2000" spc="-20" dirty="0">
                <a:latin typeface="Arimo"/>
                <a:cs typeface="Arimo"/>
              </a:rPr>
              <a:t>the </a:t>
            </a:r>
            <a:r>
              <a:rPr sz="2000" spc="-50" dirty="0">
                <a:latin typeface="Arimo"/>
                <a:cs typeface="Arimo"/>
              </a:rPr>
              <a:t>relationship </a:t>
            </a:r>
            <a:r>
              <a:rPr sz="2000" spc="-90" dirty="0">
                <a:latin typeface="Arimo"/>
                <a:cs typeface="Arimo"/>
              </a:rPr>
              <a:t>(degree </a:t>
            </a:r>
            <a:r>
              <a:rPr sz="2000" spc="-95" dirty="0">
                <a:latin typeface="Arimo"/>
                <a:cs typeface="Arimo"/>
              </a:rPr>
              <a:t>and </a:t>
            </a:r>
            <a:r>
              <a:rPr sz="2000" spc="-60" dirty="0">
                <a:latin typeface="Arimo"/>
                <a:cs typeface="Arimo"/>
              </a:rPr>
              <a:t>strength) between </a:t>
            </a:r>
            <a:r>
              <a:rPr sz="2000" spc="5" dirty="0">
                <a:latin typeface="Arimo"/>
                <a:cs typeface="Arimo"/>
              </a:rPr>
              <a:t>two </a:t>
            </a:r>
            <a:r>
              <a:rPr sz="2000" spc="-90" dirty="0">
                <a:latin typeface="Arimo"/>
                <a:cs typeface="Arimo"/>
              </a:rPr>
              <a:t>variables </a:t>
            </a:r>
            <a:r>
              <a:rPr sz="2000" spc="-5" dirty="0">
                <a:latin typeface="Arimo"/>
                <a:cs typeface="Arimo"/>
              </a:rPr>
              <a:t>that</a:t>
            </a:r>
            <a:r>
              <a:rPr sz="2000" spc="-409" dirty="0">
                <a:latin typeface="Arimo"/>
                <a:cs typeface="Arimo"/>
              </a:rPr>
              <a:t> </a:t>
            </a:r>
            <a:r>
              <a:rPr sz="2000" spc="-90" dirty="0">
                <a:latin typeface="Arimo"/>
                <a:cs typeface="Arimo"/>
              </a:rPr>
              <a:t>are </a:t>
            </a:r>
            <a:r>
              <a:rPr sz="2000" spc="-50" dirty="0">
                <a:latin typeface="Arimo"/>
                <a:cs typeface="Arimo"/>
              </a:rPr>
              <a:t>linearly </a:t>
            </a:r>
            <a:r>
              <a:rPr sz="2000" spc="-55" dirty="0">
                <a:latin typeface="Arimo"/>
                <a:cs typeface="Arimo"/>
              </a:rPr>
              <a:t>related</a:t>
            </a:r>
            <a:endParaRPr sz="200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2459" y="-87089"/>
            <a:ext cx="5701867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1. Covariance </a:t>
            </a:r>
            <a:r>
              <a:rPr spc="-5" dirty="0">
                <a:solidFill>
                  <a:srgbClr val="BEBEBE"/>
                </a:solidFill>
              </a:rPr>
              <a:t>(+</a:t>
            </a:r>
            <a:r>
              <a:rPr spc="-25" dirty="0">
                <a:solidFill>
                  <a:srgbClr val="BEBEBE"/>
                </a:solidFill>
              </a:rPr>
              <a:t> </a:t>
            </a:r>
            <a:r>
              <a:rPr spc="-10" dirty="0">
                <a:solidFill>
                  <a:srgbClr val="BEBEBE"/>
                </a:solidFill>
              </a:rPr>
              <a:t>-)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8787" y="871169"/>
            <a:ext cx="8367395" cy="1856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20" dirty="0">
                <a:latin typeface="Arimo"/>
                <a:cs typeface="Arimo"/>
              </a:rPr>
              <a:t>Covariance</a:t>
            </a:r>
            <a:r>
              <a:rPr sz="2000" spc="-105" dirty="0">
                <a:latin typeface="Arimo"/>
                <a:cs typeface="Arimo"/>
              </a:rPr>
              <a:t> </a:t>
            </a:r>
            <a:r>
              <a:rPr sz="2000" spc="-100" dirty="0">
                <a:latin typeface="Arimo"/>
                <a:cs typeface="Arimo"/>
              </a:rPr>
              <a:t>is</a:t>
            </a:r>
            <a:r>
              <a:rPr sz="2000" spc="-95" dirty="0">
                <a:latin typeface="Arimo"/>
                <a:cs typeface="Arimo"/>
              </a:rPr>
              <a:t> </a:t>
            </a:r>
            <a:r>
              <a:rPr sz="2000" spc="-20" dirty="0">
                <a:latin typeface="Arimo"/>
                <a:cs typeface="Arimo"/>
              </a:rPr>
              <a:t>the</a:t>
            </a:r>
            <a:r>
              <a:rPr sz="2000" spc="-105" dirty="0">
                <a:latin typeface="Arimo"/>
                <a:cs typeface="Arimo"/>
              </a:rPr>
              <a:t> </a:t>
            </a:r>
            <a:r>
              <a:rPr sz="2000" dirty="0">
                <a:latin typeface="Arimo"/>
                <a:cs typeface="Arimo"/>
              </a:rPr>
              <a:t>joint</a:t>
            </a:r>
            <a:r>
              <a:rPr sz="2000" spc="-105" dirty="0">
                <a:latin typeface="Arimo"/>
                <a:cs typeface="Arimo"/>
              </a:rPr>
              <a:t> </a:t>
            </a:r>
            <a:r>
              <a:rPr sz="2000" spc="-35" dirty="0">
                <a:latin typeface="Arimo"/>
                <a:cs typeface="Arimo"/>
              </a:rPr>
              <a:t>variability</a:t>
            </a:r>
            <a:r>
              <a:rPr sz="2000" spc="-90" dirty="0">
                <a:latin typeface="Arimo"/>
                <a:cs typeface="Arimo"/>
              </a:rPr>
              <a:t> </a:t>
            </a:r>
            <a:r>
              <a:rPr sz="2000" spc="-5" dirty="0">
                <a:latin typeface="Arimo"/>
                <a:cs typeface="Arimo"/>
              </a:rPr>
              <a:t>of</a:t>
            </a:r>
            <a:r>
              <a:rPr sz="2000" spc="-114" dirty="0">
                <a:latin typeface="Arimo"/>
                <a:cs typeface="Arimo"/>
              </a:rPr>
              <a:t> </a:t>
            </a:r>
            <a:r>
              <a:rPr sz="2000" spc="5" dirty="0">
                <a:latin typeface="Arimo"/>
                <a:cs typeface="Arimo"/>
              </a:rPr>
              <a:t>two</a:t>
            </a:r>
            <a:r>
              <a:rPr sz="2000" spc="-105" dirty="0">
                <a:latin typeface="Arimo"/>
                <a:cs typeface="Arimo"/>
              </a:rPr>
              <a:t> </a:t>
            </a:r>
            <a:r>
              <a:rPr sz="2000" spc="-70" dirty="0">
                <a:latin typeface="Arimo"/>
                <a:cs typeface="Arimo"/>
              </a:rPr>
              <a:t>random</a:t>
            </a:r>
            <a:r>
              <a:rPr sz="2000" spc="-130" dirty="0">
                <a:latin typeface="Arimo"/>
                <a:cs typeface="Arimo"/>
              </a:rPr>
              <a:t> </a:t>
            </a:r>
            <a:r>
              <a:rPr sz="2000" spc="-90" dirty="0">
                <a:latin typeface="Arimo"/>
                <a:cs typeface="Arimo"/>
              </a:rPr>
              <a:t>variables</a:t>
            </a:r>
            <a:endParaRPr sz="2000">
              <a:latin typeface="Arimo"/>
              <a:cs typeface="Arimo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05" dirty="0">
                <a:latin typeface="Arimo"/>
                <a:cs typeface="Arimo"/>
              </a:rPr>
              <a:t>Measures</a:t>
            </a:r>
            <a:r>
              <a:rPr sz="2000" spc="-70" dirty="0">
                <a:latin typeface="Arimo"/>
                <a:cs typeface="Arimo"/>
              </a:rPr>
              <a:t> </a:t>
            </a:r>
            <a:r>
              <a:rPr sz="2000" spc="-20" dirty="0">
                <a:latin typeface="Arimo"/>
                <a:cs typeface="Arimo"/>
              </a:rPr>
              <a:t>the</a:t>
            </a:r>
            <a:r>
              <a:rPr sz="2000" u="heavy" spc="-100" dirty="0">
                <a:uFill>
                  <a:solidFill>
                    <a:srgbClr val="000000"/>
                  </a:solidFill>
                </a:uFill>
                <a:latin typeface="Arimo"/>
                <a:cs typeface="Arimo"/>
              </a:rPr>
              <a:t> </a:t>
            </a:r>
            <a:r>
              <a:rPr sz="2000" b="0" u="heavy" spc="-45" dirty="0">
                <a:uFill>
                  <a:solidFill>
                    <a:srgbClr val="000000"/>
                  </a:solidFill>
                </a:uFill>
                <a:latin typeface="Lato Medium"/>
                <a:cs typeface="Lato Medium"/>
              </a:rPr>
              <a:t>direction</a:t>
            </a:r>
            <a:r>
              <a:rPr sz="2000" b="0" u="heavy" spc="-85" dirty="0">
                <a:uFill>
                  <a:solidFill>
                    <a:srgbClr val="000000"/>
                  </a:solidFill>
                </a:uFill>
                <a:latin typeface="Lato Medium"/>
                <a:cs typeface="Lato Medium"/>
              </a:rPr>
              <a:t> </a:t>
            </a:r>
            <a:r>
              <a:rPr sz="2000" b="0" u="heavy" spc="-50" dirty="0">
                <a:uFill>
                  <a:solidFill>
                    <a:srgbClr val="000000"/>
                  </a:solidFill>
                </a:uFill>
                <a:latin typeface="Lato Medium"/>
                <a:cs typeface="Lato Medium"/>
              </a:rPr>
              <a:t>/</a:t>
            </a:r>
            <a:r>
              <a:rPr sz="2000" b="0" u="heavy" spc="-55" dirty="0">
                <a:uFill>
                  <a:solidFill>
                    <a:srgbClr val="000000"/>
                  </a:solidFill>
                </a:uFill>
                <a:latin typeface="Lato Medium"/>
                <a:cs typeface="Lato Medium"/>
              </a:rPr>
              <a:t> </a:t>
            </a:r>
            <a:r>
              <a:rPr sz="2000" b="0" u="heavy" spc="-50" dirty="0">
                <a:uFill>
                  <a:solidFill>
                    <a:srgbClr val="000000"/>
                  </a:solidFill>
                </a:uFill>
                <a:latin typeface="Lato Medium"/>
                <a:cs typeface="Lato Medium"/>
              </a:rPr>
              <a:t>sign</a:t>
            </a:r>
            <a:r>
              <a:rPr sz="2000" b="0" spc="-60" dirty="0">
                <a:latin typeface="Lato Medium"/>
                <a:cs typeface="Lato Medium"/>
              </a:rPr>
              <a:t> </a:t>
            </a:r>
            <a:r>
              <a:rPr sz="2000" spc="-5" dirty="0">
                <a:latin typeface="Arimo"/>
                <a:cs typeface="Arimo"/>
              </a:rPr>
              <a:t>of</a:t>
            </a:r>
            <a:r>
              <a:rPr sz="2000" spc="-110" dirty="0">
                <a:latin typeface="Arimo"/>
                <a:cs typeface="Arimo"/>
              </a:rPr>
              <a:t> </a:t>
            </a:r>
            <a:r>
              <a:rPr sz="2000" spc="-50" dirty="0">
                <a:latin typeface="Arimo"/>
                <a:cs typeface="Arimo"/>
              </a:rPr>
              <a:t>relationship</a:t>
            </a:r>
            <a:r>
              <a:rPr sz="2000" spc="-90" dirty="0">
                <a:latin typeface="Arimo"/>
                <a:cs typeface="Arimo"/>
              </a:rPr>
              <a:t> </a:t>
            </a:r>
            <a:r>
              <a:rPr sz="2000" spc="-55" dirty="0">
                <a:latin typeface="Arimo"/>
                <a:cs typeface="Arimo"/>
              </a:rPr>
              <a:t>only</a:t>
            </a:r>
            <a:r>
              <a:rPr sz="2000" spc="-125" dirty="0">
                <a:latin typeface="Arimo"/>
                <a:cs typeface="Arimo"/>
              </a:rPr>
              <a:t> </a:t>
            </a:r>
            <a:r>
              <a:rPr sz="2000" spc="-120" dirty="0">
                <a:latin typeface="Arimo"/>
                <a:cs typeface="Arimo"/>
              </a:rPr>
              <a:t>(+</a:t>
            </a:r>
            <a:r>
              <a:rPr sz="2000" spc="-100" dirty="0">
                <a:latin typeface="Arimo"/>
                <a:cs typeface="Arimo"/>
              </a:rPr>
              <a:t> </a:t>
            </a:r>
            <a:r>
              <a:rPr sz="2000" spc="-15" dirty="0">
                <a:latin typeface="Arimo"/>
                <a:cs typeface="Arimo"/>
              </a:rPr>
              <a:t>or</a:t>
            </a:r>
            <a:r>
              <a:rPr sz="2000" spc="-100" dirty="0">
                <a:latin typeface="Arimo"/>
                <a:cs typeface="Arimo"/>
              </a:rPr>
              <a:t> </a:t>
            </a:r>
            <a:r>
              <a:rPr sz="2000" spc="-60" dirty="0">
                <a:latin typeface="Arimo"/>
                <a:cs typeface="Arimo"/>
              </a:rPr>
              <a:t>-)</a:t>
            </a:r>
            <a:r>
              <a:rPr sz="2000" spc="-95" dirty="0">
                <a:latin typeface="Arimo"/>
                <a:cs typeface="Arimo"/>
              </a:rPr>
              <a:t> and</a:t>
            </a:r>
            <a:r>
              <a:rPr sz="2000" spc="-114" dirty="0">
                <a:latin typeface="Arimo"/>
                <a:cs typeface="Arimo"/>
              </a:rPr>
              <a:t> </a:t>
            </a:r>
            <a:r>
              <a:rPr sz="2000" b="0" spc="-45" dirty="0">
                <a:latin typeface="Lato Medium"/>
                <a:cs typeface="Lato Medium"/>
              </a:rPr>
              <a:t>not</a:t>
            </a:r>
            <a:r>
              <a:rPr sz="2000" b="0" spc="-65" dirty="0">
                <a:latin typeface="Lato Medium"/>
                <a:cs typeface="Lato Medium"/>
              </a:rPr>
              <a:t> </a:t>
            </a:r>
            <a:r>
              <a:rPr sz="2000" spc="-20" dirty="0">
                <a:latin typeface="Arimo"/>
                <a:cs typeface="Arimo"/>
              </a:rPr>
              <a:t>the</a:t>
            </a:r>
            <a:r>
              <a:rPr sz="2000" spc="-105" dirty="0">
                <a:latin typeface="Arimo"/>
                <a:cs typeface="Arimo"/>
              </a:rPr>
              <a:t> </a:t>
            </a:r>
            <a:r>
              <a:rPr sz="2000" spc="-60" dirty="0">
                <a:latin typeface="Arimo"/>
                <a:cs typeface="Arimo"/>
              </a:rPr>
              <a:t>strength</a:t>
            </a:r>
            <a:endParaRPr sz="2000">
              <a:latin typeface="Arimo"/>
              <a:cs typeface="Arim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95" dirty="0">
                <a:latin typeface="Arimo"/>
                <a:cs typeface="Arimo"/>
              </a:rPr>
              <a:t>How </a:t>
            </a:r>
            <a:r>
              <a:rPr sz="2000" spc="-295" dirty="0">
                <a:latin typeface="Arimo"/>
                <a:cs typeface="Arimo"/>
              </a:rPr>
              <a:t>X </a:t>
            </a:r>
            <a:r>
              <a:rPr sz="2000" spc="-95" dirty="0">
                <a:latin typeface="Arimo"/>
                <a:cs typeface="Arimo"/>
              </a:rPr>
              <a:t>and </a:t>
            </a:r>
            <a:r>
              <a:rPr sz="2000" spc="-360" dirty="0">
                <a:latin typeface="Arimo"/>
                <a:cs typeface="Arimo"/>
              </a:rPr>
              <a:t>Y </a:t>
            </a:r>
            <a:r>
              <a:rPr sz="2000" spc="-85" dirty="0">
                <a:latin typeface="Arimo"/>
                <a:cs typeface="Arimo"/>
              </a:rPr>
              <a:t>variables </a:t>
            </a:r>
            <a:r>
              <a:rPr sz="2000" spc="-80" dirty="0">
                <a:latin typeface="Arimo"/>
                <a:cs typeface="Arimo"/>
              </a:rPr>
              <a:t>are </a:t>
            </a:r>
            <a:r>
              <a:rPr sz="2000" spc="-50" dirty="0">
                <a:latin typeface="Arimo"/>
                <a:cs typeface="Arimo"/>
              </a:rPr>
              <a:t>linearly </a:t>
            </a:r>
            <a:r>
              <a:rPr sz="2000" spc="-100" dirty="0">
                <a:latin typeface="Arimo"/>
                <a:cs typeface="Arimo"/>
              </a:rPr>
              <a:t>associated, </a:t>
            </a:r>
            <a:r>
              <a:rPr sz="2000" spc="-50" dirty="0">
                <a:latin typeface="Arimo"/>
                <a:cs typeface="Arimo"/>
              </a:rPr>
              <a:t>working </a:t>
            </a:r>
            <a:r>
              <a:rPr sz="2000" spc="-25" dirty="0">
                <a:latin typeface="Arimo"/>
                <a:cs typeface="Arimo"/>
              </a:rPr>
              <a:t>in</a:t>
            </a:r>
            <a:r>
              <a:rPr sz="2000" spc="-300" dirty="0">
                <a:latin typeface="Arimo"/>
                <a:cs typeface="Arimo"/>
              </a:rPr>
              <a:t> </a:t>
            </a:r>
            <a:r>
              <a:rPr sz="2000" spc="-60" dirty="0">
                <a:latin typeface="Arimo"/>
                <a:cs typeface="Arimo"/>
              </a:rPr>
              <a:t>tandem</a:t>
            </a:r>
            <a:endParaRPr sz="2000">
              <a:latin typeface="Arimo"/>
              <a:cs typeface="Arimo"/>
            </a:endParaRPr>
          </a:p>
          <a:p>
            <a:pPr marL="342900" marR="1965325" lvl="1" indent="-342900" algn="r">
              <a:lnSpc>
                <a:spcPct val="100000"/>
              </a:lnSpc>
              <a:buFont typeface="Wingdings"/>
              <a:buChar char=""/>
              <a:tabLst>
                <a:tab pos="342900" algn="l"/>
              </a:tabLst>
            </a:pPr>
            <a:r>
              <a:rPr sz="2000" spc="-180" dirty="0">
                <a:latin typeface="Arimo"/>
                <a:cs typeface="Arimo"/>
              </a:rPr>
              <a:t>Eg: </a:t>
            </a:r>
            <a:r>
              <a:rPr sz="2000" spc="-70" dirty="0">
                <a:solidFill>
                  <a:srgbClr val="006FC0"/>
                </a:solidFill>
                <a:latin typeface="Arimo"/>
                <a:cs typeface="Arimo"/>
              </a:rPr>
              <a:t>Weight </a:t>
            </a:r>
            <a:r>
              <a:rPr sz="2000" spc="10" dirty="0">
                <a:solidFill>
                  <a:srgbClr val="006FC0"/>
                </a:solidFill>
                <a:latin typeface="Arimo"/>
                <a:cs typeface="Arimo"/>
              </a:rPr>
              <a:t>lifter </a:t>
            </a:r>
            <a:r>
              <a:rPr sz="2000" spc="-40" dirty="0">
                <a:solidFill>
                  <a:srgbClr val="006FC0"/>
                </a:solidFill>
                <a:latin typeface="Arimo"/>
                <a:cs typeface="Arimo"/>
              </a:rPr>
              <a:t>training </a:t>
            </a:r>
            <a:r>
              <a:rPr sz="2000" spc="-15" dirty="0">
                <a:solidFill>
                  <a:srgbClr val="006FC0"/>
                </a:solidFill>
                <a:latin typeface="Arimo"/>
                <a:cs typeface="Arimo"/>
              </a:rPr>
              <a:t>time </a:t>
            </a:r>
            <a:r>
              <a:rPr sz="2000" spc="-170" dirty="0">
                <a:latin typeface="Arimo"/>
                <a:cs typeface="Arimo"/>
              </a:rPr>
              <a:t>vs </a:t>
            </a:r>
            <a:r>
              <a:rPr sz="2000" spc="-65" dirty="0">
                <a:solidFill>
                  <a:srgbClr val="C00000"/>
                </a:solidFill>
                <a:latin typeface="Arimo"/>
                <a:cs typeface="Arimo"/>
              </a:rPr>
              <a:t>Sprinter </a:t>
            </a:r>
            <a:r>
              <a:rPr sz="2000" spc="-40" dirty="0">
                <a:solidFill>
                  <a:srgbClr val="C00000"/>
                </a:solidFill>
                <a:latin typeface="Arimo"/>
                <a:cs typeface="Arimo"/>
              </a:rPr>
              <a:t>training</a:t>
            </a:r>
            <a:r>
              <a:rPr sz="2000" spc="-310" dirty="0">
                <a:solidFill>
                  <a:srgbClr val="C00000"/>
                </a:solidFill>
                <a:latin typeface="Arimo"/>
                <a:cs typeface="Arimo"/>
              </a:rPr>
              <a:t> </a:t>
            </a:r>
            <a:r>
              <a:rPr sz="2000" spc="-15" dirty="0">
                <a:solidFill>
                  <a:srgbClr val="C00000"/>
                </a:solidFill>
                <a:latin typeface="Arimo"/>
                <a:cs typeface="Arimo"/>
              </a:rPr>
              <a:t>time</a:t>
            </a:r>
            <a:endParaRPr sz="2000">
              <a:latin typeface="Arimo"/>
              <a:cs typeface="Arimo"/>
            </a:endParaRPr>
          </a:p>
          <a:p>
            <a:pPr marL="286385" marR="2020570" lvl="2" indent="-286385" algn="r">
              <a:lnSpc>
                <a:spcPct val="100000"/>
              </a:lnSpc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000" spc="-70" dirty="0">
                <a:latin typeface="Arimo"/>
                <a:cs typeface="Arimo"/>
              </a:rPr>
              <a:t>Weight </a:t>
            </a:r>
            <a:r>
              <a:rPr sz="2000" spc="10" dirty="0">
                <a:latin typeface="Arimo"/>
                <a:cs typeface="Arimo"/>
              </a:rPr>
              <a:t>lifter</a:t>
            </a:r>
            <a:r>
              <a:rPr sz="2000" spc="-405" dirty="0">
                <a:latin typeface="Arimo"/>
                <a:cs typeface="Arimo"/>
              </a:rPr>
              <a:t> </a:t>
            </a:r>
            <a:r>
              <a:rPr sz="2000" spc="-55" dirty="0">
                <a:latin typeface="Arimo"/>
                <a:cs typeface="Arimo"/>
              </a:rPr>
              <a:t>trains </a:t>
            </a:r>
            <a:r>
              <a:rPr sz="2000" spc="-60" dirty="0">
                <a:latin typeface="Arimo"/>
                <a:cs typeface="Arimo"/>
              </a:rPr>
              <a:t>more </a:t>
            </a:r>
            <a:r>
              <a:rPr sz="2000" spc="-95" dirty="0">
                <a:latin typeface="Arimo"/>
                <a:cs typeface="Arimo"/>
              </a:rPr>
              <a:t>and </a:t>
            </a:r>
            <a:r>
              <a:rPr sz="2000" spc="-10" dirty="0">
                <a:latin typeface="Arimo"/>
                <a:cs typeface="Arimo"/>
              </a:rPr>
              <a:t>lifts </a:t>
            </a:r>
            <a:r>
              <a:rPr sz="2000" spc="-60" dirty="0">
                <a:latin typeface="Arimo"/>
                <a:cs typeface="Arimo"/>
              </a:rPr>
              <a:t>more </a:t>
            </a:r>
            <a:r>
              <a:rPr sz="2000" spc="-50" dirty="0">
                <a:latin typeface="Arimo"/>
                <a:cs typeface="Arimo"/>
              </a:rPr>
              <a:t>weight </a:t>
            </a:r>
            <a:r>
              <a:rPr sz="2000" spc="-100" dirty="0">
                <a:latin typeface="Arimo"/>
                <a:cs typeface="Arimo"/>
              </a:rPr>
              <a:t>(+)</a:t>
            </a:r>
            <a:endParaRPr sz="2000">
              <a:latin typeface="Arimo"/>
              <a:cs typeface="Arimo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2000" spc="-75" dirty="0">
                <a:latin typeface="Arimo"/>
                <a:cs typeface="Arimo"/>
              </a:rPr>
              <a:t>Trainer </a:t>
            </a:r>
            <a:r>
              <a:rPr sz="2000" spc="-50" dirty="0">
                <a:latin typeface="Arimo"/>
                <a:cs typeface="Arimo"/>
              </a:rPr>
              <a:t>trains </a:t>
            </a:r>
            <a:r>
              <a:rPr sz="2000" spc="-55" dirty="0">
                <a:latin typeface="Arimo"/>
                <a:cs typeface="Arimo"/>
              </a:rPr>
              <a:t>more </a:t>
            </a:r>
            <a:r>
              <a:rPr sz="2000" spc="-90" dirty="0">
                <a:latin typeface="Arimo"/>
                <a:cs typeface="Arimo"/>
              </a:rPr>
              <a:t>and </a:t>
            </a:r>
            <a:r>
              <a:rPr sz="2000" spc="-75" dirty="0">
                <a:latin typeface="Arimo"/>
                <a:cs typeface="Arimo"/>
              </a:rPr>
              <a:t>runs </a:t>
            </a:r>
            <a:r>
              <a:rPr sz="2000" spc="-25" dirty="0">
                <a:latin typeface="Arimo"/>
                <a:cs typeface="Arimo"/>
              </a:rPr>
              <a:t>in </a:t>
            </a:r>
            <a:r>
              <a:rPr sz="2000" spc="-140" dirty="0">
                <a:latin typeface="Arimo"/>
                <a:cs typeface="Arimo"/>
              </a:rPr>
              <a:t>less </a:t>
            </a:r>
            <a:r>
              <a:rPr sz="2000" spc="-15" dirty="0">
                <a:latin typeface="Arimo"/>
                <a:cs typeface="Arimo"/>
              </a:rPr>
              <a:t>time</a:t>
            </a:r>
            <a:r>
              <a:rPr sz="2000" spc="-330" dirty="0">
                <a:latin typeface="Arimo"/>
                <a:cs typeface="Arimo"/>
              </a:rPr>
              <a:t> </a:t>
            </a:r>
            <a:r>
              <a:rPr sz="2000" spc="-55" dirty="0">
                <a:latin typeface="Arimo"/>
                <a:cs typeface="Arimo"/>
              </a:rPr>
              <a:t>(-)</a:t>
            </a:r>
            <a:endParaRPr sz="2000">
              <a:latin typeface="Arimo"/>
              <a:cs typeface="Arim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0891" y="5470042"/>
            <a:ext cx="2118995" cy="671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44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24485" algn="l"/>
                <a:tab pos="325120" algn="l"/>
              </a:tabLst>
            </a:pPr>
            <a:r>
              <a:rPr sz="2000" spc="-140" dirty="0">
                <a:solidFill>
                  <a:srgbClr val="4471C4"/>
                </a:solidFill>
                <a:latin typeface="Arimo"/>
                <a:cs typeface="Arimo"/>
              </a:rPr>
              <a:t>Sample</a:t>
            </a:r>
            <a:r>
              <a:rPr sz="2000" spc="-110" dirty="0">
                <a:solidFill>
                  <a:srgbClr val="4471C4"/>
                </a:solidFill>
                <a:latin typeface="Arimo"/>
                <a:cs typeface="Arimo"/>
              </a:rPr>
              <a:t> </a:t>
            </a:r>
            <a:r>
              <a:rPr sz="2000" spc="-155" dirty="0">
                <a:solidFill>
                  <a:srgbClr val="4471C4"/>
                </a:solidFill>
                <a:latin typeface="Arimo"/>
                <a:cs typeface="Arimo"/>
              </a:rPr>
              <a:t>CoV</a:t>
            </a:r>
            <a:r>
              <a:rPr sz="1950" spc="-232" baseline="-21367" dirty="0">
                <a:solidFill>
                  <a:srgbClr val="4471C4"/>
                </a:solidFill>
                <a:latin typeface="Arimo"/>
                <a:cs typeface="Arimo"/>
              </a:rPr>
              <a:t>xy</a:t>
            </a:r>
            <a:endParaRPr sz="1950" baseline="-21367">
              <a:latin typeface="Arimo"/>
              <a:cs typeface="Arimo"/>
            </a:endParaRPr>
          </a:p>
          <a:p>
            <a:pPr marL="324485" indent="-287020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324485" algn="l"/>
                <a:tab pos="325120" algn="l"/>
              </a:tabLst>
            </a:pPr>
            <a:r>
              <a:rPr sz="2200" spc="-80" dirty="0">
                <a:solidFill>
                  <a:srgbClr val="4471C4"/>
                </a:solidFill>
                <a:latin typeface="Arimo"/>
                <a:cs typeface="Arimo"/>
              </a:rPr>
              <a:t>Population</a:t>
            </a:r>
            <a:r>
              <a:rPr sz="2200" spc="-155" dirty="0">
                <a:solidFill>
                  <a:srgbClr val="4471C4"/>
                </a:solidFill>
                <a:latin typeface="Arimo"/>
                <a:cs typeface="Arimo"/>
              </a:rPr>
              <a:t> </a:t>
            </a:r>
            <a:r>
              <a:rPr sz="2200" spc="-235" dirty="0">
                <a:solidFill>
                  <a:srgbClr val="4471C4"/>
                </a:solidFill>
                <a:latin typeface="Arimo"/>
                <a:cs typeface="Arimo"/>
              </a:rPr>
              <a:t>CoV</a:t>
            </a:r>
            <a:endParaRPr sz="2200">
              <a:latin typeface="Arimo"/>
              <a:cs typeface="Arim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96260" y="5943091"/>
            <a:ext cx="191135" cy="2489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50" spc="-80" dirty="0">
                <a:solidFill>
                  <a:srgbClr val="4471C4"/>
                </a:solidFill>
                <a:latin typeface="Arimo"/>
                <a:cs typeface="Arimo"/>
              </a:rPr>
              <a:t>xy</a:t>
            </a:r>
            <a:endParaRPr sz="1450">
              <a:latin typeface="Arimo"/>
              <a:cs typeface="Arim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5114" y="5451754"/>
            <a:ext cx="211201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95"/>
              </a:spcBef>
            </a:pPr>
            <a:r>
              <a:rPr sz="3000" spc="-254" baseline="1388" dirty="0">
                <a:latin typeface="Arimo"/>
                <a:cs typeface="Arimo"/>
              </a:rPr>
              <a:t>= </a:t>
            </a:r>
            <a:r>
              <a:rPr sz="3300" spc="-165" baseline="1262" dirty="0">
                <a:latin typeface="Arial"/>
                <a:cs typeface="Arial"/>
              </a:rPr>
              <a:t>Ʃ</a:t>
            </a:r>
            <a:r>
              <a:rPr lang="en-US" sz="3300" spc="-165" baseline="1262" dirty="0">
                <a:latin typeface="Arial"/>
                <a:cs typeface="Arial"/>
              </a:rPr>
              <a:t>(x-x’)(y-y’)</a:t>
            </a:r>
            <a:r>
              <a:rPr sz="3300" spc="-104" baseline="1262" dirty="0">
                <a:latin typeface="Arimo"/>
                <a:cs typeface="Arimo"/>
              </a:rPr>
              <a:t> </a:t>
            </a:r>
            <a:r>
              <a:rPr sz="3300" spc="352" baseline="1262" dirty="0">
                <a:latin typeface="Arimo"/>
                <a:cs typeface="Arimo"/>
              </a:rPr>
              <a:t>/</a:t>
            </a:r>
            <a:r>
              <a:rPr sz="3300" spc="-195" baseline="1262" dirty="0">
                <a:latin typeface="Arimo"/>
                <a:cs typeface="Arimo"/>
              </a:rPr>
              <a:t> </a:t>
            </a:r>
            <a:r>
              <a:rPr sz="3300" spc="-330" baseline="1262" dirty="0">
                <a:latin typeface="Arimo"/>
                <a:cs typeface="Arimo"/>
              </a:rPr>
              <a:t>n-1</a:t>
            </a:r>
            <a:endParaRPr sz="3300" baseline="1262" dirty="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300" spc="-292" baseline="1262" dirty="0">
                <a:latin typeface="Arimo"/>
                <a:cs typeface="Arimo"/>
              </a:rPr>
              <a:t>= </a:t>
            </a:r>
            <a:r>
              <a:rPr sz="3300" spc="-165" baseline="1262" dirty="0">
                <a:latin typeface="Arial"/>
                <a:cs typeface="Arial"/>
              </a:rPr>
              <a:t>Ʃ</a:t>
            </a:r>
            <a:r>
              <a:rPr lang="en-US" sz="3300" spc="-165" baseline="1262" dirty="0">
                <a:latin typeface="Arial"/>
                <a:cs typeface="Arial"/>
              </a:rPr>
              <a:t>(</a:t>
            </a:r>
            <a:r>
              <a:rPr lang="en-IN" sz="3300" spc="-165" baseline="1262" dirty="0">
                <a:latin typeface="Arial"/>
                <a:cs typeface="Arial"/>
              </a:rPr>
              <a:t>x-x’)(y-</a:t>
            </a:r>
            <a:r>
              <a:rPr lang="en-US" sz="3300" spc="-667" baseline="1262" dirty="0">
                <a:latin typeface="Arimo"/>
                <a:cs typeface="Arimo"/>
              </a:rPr>
              <a:t>            </a:t>
            </a:r>
            <a:r>
              <a:rPr sz="3300" spc="-667" baseline="1262" dirty="0">
                <a:latin typeface="Arimo"/>
                <a:cs typeface="Arimo"/>
              </a:rPr>
              <a:t>ȳ</a:t>
            </a:r>
            <a:r>
              <a:rPr sz="2200" spc="-445" dirty="0">
                <a:latin typeface="Arimo"/>
                <a:cs typeface="Arimo"/>
              </a:rPr>
              <a:t>̄</a:t>
            </a:r>
            <a:r>
              <a:rPr lang="en-US" sz="2200" spc="-445" dirty="0">
                <a:latin typeface="Arimo"/>
                <a:cs typeface="Arimo"/>
              </a:rPr>
              <a:t>             </a:t>
            </a:r>
            <a:r>
              <a:rPr sz="2200" spc="-280" dirty="0">
                <a:latin typeface="Arimo"/>
                <a:cs typeface="Arimo"/>
              </a:rPr>
              <a:t> </a:t>
            </a:r>
            <a:r>
              <a:rPr sz="3300" spc="-104" baseline="1262" dirty="0">
                <a:latin typeface="Arimo"/>
                <a:cs typeface="Arimo"/>
              </a:rPr>
              <a:t>) </a:t>
            </a:r>
            <a:r>
              <a:rPr sz="3300" spc="352" baseline="1262" dirty="0">
                <a:latin typeface="Arimo"/>
                <a:cs typeface="Arimo"/>
              </a:rPr>
              <a:t>/</a:t>
            </a:r>
            <a:r>
              <a:rPr sz="3300" spc="-585" baseline="1262" dirty="0">
                <a:latin typeface="Arimo"/>
                <a:cs typeface="Arimo"/>
              </a:rPr>
              <a:t> </a:t>
            </a:r>
            <a:r>
              <a:rPr sz="3300" spc="-104" baseline="1262" dirty="0">
                <a:latin typeface="Arimo"/>
                <a:cs typeface="Arimo"/>
              </a:rPr>
              <a:t>n</a:t>
            </a:r>
            <a:endParaRPr sz="3300" baseline="1262" dirty="0">
              <a:latin typeface="Arimo"/>
              <a:cs typeface="Arim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787" y="2700908"/>
            <a:ext cx="7117080" cy="2986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20" dirty="0">
                <a:latin typeface="Arimo"/>
                <a:cs typeface="Arimo"/>
              </a:rPr>
              <a:t>Covariance </a:t>
            </a:r>
            <a:r>
              <a:rPr sz="2000" spc="-100" dirty="0">
                <a:latin typeface="Arimo"/>
                <a:cs typeface="Arimo"/>
              </a:rPr>
              <a:t>measured </a:t>
            </a:r>
            <a:r>
              <a:rPr sz="2000" spc="-185" dirty="0">
                <a:latin typeface="Arimo"/>
                <a:cs typeface="Arimo"/>
              </a:rPr>
              <a:t>as </a:t>
            </a:r>
            <a:r>
              <a:rPr sz="2000" b="1" i="1" spc="-10" dirty="0">
                <a:latin typeface="Lato"/>
                <a:cs typeface="Lato"/>
              </a:rPr>
              <a:t>positive, negative </a:t>
            </a:r>
            <a:r>
              <a:rPr sz="2000" spc="-15" dirty="0">
                <a:latin typeface="Arimo"/>
                <a:cs typeface="Arimo"/>
              </a:rPr>
              <a:t>or</a:t>
            </a:r>
            <a:r>
              <a:rPr sz="2000" spc="-20" dirty="0">
                <a:latin typeface="Arimo"/>
                <a:cs typeface="Arimo"/>
              </a:rPr>
              <a:t> </a:t>
            </a:r>
            <a:r>
              <a:rPr sz="2000" b="1" i="1" spc="-25" dirty="0">
                <a:latin typeface="Lato"/>
                <a:cs typeface="Lato"/>
              </a:rPr>
              <a:t>zero</a:t>
            </a:r>
            <a:endParaRPr sz="2000" dirty="0">
              <a:latin typeface="Lato"/>
              <a:cs typeface="Lato"/>
            </a:endParaRPr>
          </a:p>
          <a:p>
            <a:pPr marL="812800" lvl="1" indent="-343535">
              <a:lnSpc>
                <a:spcPct val="100000"/>
              </a:lnSpc>
              <a:buFont typeface="Wingdings"/>
              <a:buChar char=""/>
              <a:tabLst>
                <a:tab pos="813435" algn="l"/>
              </a:tabLst>
            </a:pPr>
            <a:r>
              <a:rPr sz="2000" b="1" i="1" spc="-25" dirty="0">
                <a:latin typeface="Lato"/>
                <a:cs typeface="Lato"/>
              </a:rPr>
              <a:t>Positive: </a:t>
            </a:r>
            <a:r>
              <a:rPr sz="2000" spc="-75" dirty="0">
                <a:latin typeface="Arimo"/>
                <a:cs typeface="Arimo"/>
              </a:rPr>
              <a:t>indicates </a:t>
            </a:r>
            <a:r>
              <a:rPr sz="2000" spc="-35" dirty="0">
                <a:latin typeface="Arimo"/>
                <a:cs typeface="Arimo"/>
              </a:rPr>
              <a:t>direct </a:t>
            </a:r>
            <a:r>
              <a:rPr sz="2000" spc="-15" dirty="0">
                <a:latin typeface="Arimo"/>
                <a:cs typeface="Arimo"/>
              </a:rPr>
              <a:t>or </a:t>
            </a:r>
            <a:r>
              <a:rPr sz="2000" spc="-100" dirty="0">
                <a:latin typeface="Arimo"/>
                <a:cs typeface="Arimo"/>
              </a:rPr>
              <a:t>increase </a:t>
            </a:r>
            <a:r>
              <a:rPr sz="2000" spc="-50" dirty="0">
                <a:latin typeface="Arimo"/>
                <a:cs typeface="Arimo"/>
              </a:rPr>
              <a:t>linear</a:t>
            </a:r>
            <a:r>
              <a:rPr sz="2000" spc="-280" dirty="0">
                <a:latin typeface="Arimo"/>
                <a:cs typeface="Arimo"/>
              </a:rPr>
              <a:t> </a:t>
            </a:r>
            <a:r>
              <a:rPr sz="2000" spc="-50" dirty="0">
                <a:latin typeface="Arimo"/>
                <a:cs typeface="Arimo"/>
              </a:rPr>
              <a:t>relationship</a:t>
            </a:r>
            <a:endParaRPr sz="2000" dirty="0">
              <a:latin typeface="Arimo"/>
              <a:cs typeface="Arimo"/>
            </a:endParaRPr>
          </a:p>
          <a:p>
            <a:pPr marL="1270000" lvl="2" indent="-343535">
              <a:lnSpc>
                <a:spcPct val="100000"/>
              </a:lnSpc>
              <a:buFont typeface="Wingdings"/>
              <a:buChar char=""/>
              <a:tabLst>
                <a:tab pos="1270000" algn="l"/>
                <a:tab pos="1270635" algn="l"/>
              </a:tabLst>
            </a:pPr>
            <a:r>
              <a:rPr sz="2000" spc="-295" dirty="0">
                <a:latin typeface="Arimo"/>
                <a:cs typeface="Arimo"/>
              </a:rPr>
              <a:t>X </a:t>
            </a:r>
            <a:r>
              <a:rPr sz="2000" spc="-65" dirty="0">
                <a:latin typeface="Arimo"/>
                <a:cs typeface="Arimo"/>
              </a:rPr>
              <a:t>up </a:t>
            </a:r>
            <a:r>
              <a:rPr sz="2000" spc="-55" dirty="0">
                <a:latin typeface="Arimo"/>
                <a:cs typeface="Arimo"/>
              </a:rPr>
              <a:t>- </a:t>
            </a:r>
            <a:r>
              <a:rPr sz="2000" spc="-360" dirty="0">
                <a:latin typeface="Arimo"/>
                <a:cs typeface="Arimo"/>
              </a:rPr>
              <a:t>Y</a:t>
            </a:r>
            <a:r>
              <a:rPr sz="2000" spc="-290" dirty="0">
                <a:latin typeface="Arimo"/>
                <a:cs typeface="Arimo"/>
              </a:rPr>
              <a:t> </a:t>
            </a:r>
            <a:r>
              <a:rPr sz="2000" spc="-65" dirty="0">
                <a:latin typeface="Arimo"/>
                <a:cs typeface="Arimo"/>
              </a:rPr>
              <a:t>up</a:t>
            </a:r>
            <a:endParaRPr sz="2000" dirty="0">
              <a:latin typeface="Arimo"/>
              <a:cs typeface="Arimo"/>
            </a:endParaRPr>
          </a:p>
          <a:p>
            <a:pPr marL="1270000" lvl="2" indent="-343535">
              <a:lnSpc>
                <a:spcPct val="100000"/>
              </a:lnSpc>
              <a:buFont typeface="Wingdings"/>
              <a:buChar char=""/>
              <a:tabLst>
                <a:tab pos="1270000" algn="l"/>
                <a:tab pos="1270635" algn="l"/>
              </a:tabLst>
            </a:pPr>
            <a:r>
              <a:rPr sz="2000" spc="-295" dirty="0">
                <a:latin typeface="Arimo"/>
                <a:cs typeface="Arimo"/>
              </a:rPr>
              <a:t>X </a:t>
            </a:r>
            <a:r>
              <a:rPr sz="2000" spc="-55" dirty="0">
                <a:latin typeface="Arimo"/>
                <a:cs typeface="Arimo"/>
              </a:rPr>
              <a:t>down </a:t>
            </a:r>
            <a:r>
              <a:rPr sz="2000" spc="-114" dirty="0">
                <a:latin typeface="Arimo"/>
                <a:cs typeface="Arimo"/>
              </a:rPr>
              <a:t>– </a:t>
            </a:r>
            <a:r>
              <a:rPr sz="2000" spc="-360" dirty="0">
                <a:latin typeface="Arimo"/>
                <a:cs typeface="Arimo"/>
              </a:rPr>
              <a:t>Y</a:t>
            </a:r>
            <a:r>
              <a:rPr sz="2000" spc="-250" dirty="0">
                <a:latin typeface="Arimo"/>
                <a:cs typeface="Arimo"/>
              </a:rPr>
              <a:t> </a:t>
            </a:r>
            <a:r>
              <a:rPr sz="2000" spc="-55" dirty="0">
                <a:latin typeface="Arimo"/>
                <a:cs typeface="Arimo"/>
              </a:rPr>
              <a:t>down</a:t>
            </a:r>
            <a:endParaRPr sz="2000" dirty="0">
              <a:latin typeface="Arimo"/>
              <a:cs typeface="Arimo"/>
            </a:endParaRPr>
          </a:p>
          <a:p>
            <a:pPr marL="812800" lvl="1" indent="-343535">
              <a:lnSpc>
                <a:spcPct val="100000"/>
              </a:lnSpc>
              <a:buFont typeface="Wingdings"/>
              <a:buChar char=""/>
              <a:tabLst>
                <a:tab pos="813435" algn="l"/>
              </a:tabLst>
            </a:pPr>
            <a:r>
              <a:rPr sz="2000" b="1" i="1" spc="-15" dirty="0">
                <a:latin typeface="Lato"/>
                <a:cs typeface="Lato"/>
              </a:rPr>
              <a:t>Negative: </a:t>
            </a:r>
            <a:r>
              <a:rPr sz="2000" spc="-75" dirty="0">
                <a:latin typeface="Arimo"/>
                <a:cs typeface="Arimo"/>
              </a:rPr>
              <a:t>indicates </a:t>
            </a:r>
            <a:r>
              <a:rPr sz="2000" spc="-30" dirty="0">
                <a:latin typeface="Arimo"/>
                <a:cs typeface="Arimo"/>
              </a:rPr>
              <a:t>indirect </a:t>
            </a:r>
            <a:r>
              <a:rPr sz="2000" spc="-15" dirty="0">
                <a:latin typeface="Arimo"/>
                <a:cs typeface="Arimo"/>
              </a:rPr>
              <a:t>or </a:t>
            </a:r>
            <a:r>
              <a:rPr sz="2000" spc="-120" dirty="0">
                <a:latin typeface="Arimo"/>
                <a:cs typeface="Arimo"/>
              </a:rPr>
              <a:t>decrease </a:t>
            </a:r>
            <a:r>
              <a:rPr sz="2000" spc="-25" dirty="0">
                <a:latin typeface="Arimo"/>
                <a:cs typeface="Arimo"/>
              </a:rPr>
              <a:t>in </a:t>
            </a:r>
            <a:r>
              <a:rPr sz="2000" spc="-45" dirty="0">
                <a:latin typeface="Arimo"/>
                <a:cs typeface="Arimo"/>
              </a:rPr>
              <a:t>linear</a:t>
            </a:r>
            <a:r>
              <a:rPr sz="2000" spc="-350" dirty="0">
                <a:latin typeface="Arimo"/>
                <a:cs typeface="Arimo"/>
              </a:rPr>
              <a:t> </a:t>
            </a:r>
            <a:r>
              <a:rPr sz="2000" spc="-55" dirty="0">
                <a:latin typeface="Arimo"/>
                <a:cs typeface="Arimo"/>
              </a:rPr>
              <a:t>relationship</a:t>
            </a:r>
            <a:endParaRPr sz="2000" dirty="0">
              <a:latin typeface="Arimo"/>
              <a:cs typeface="Arimo"/>
            </a:endParaRPr>
          </a:p>
          <a:p>
            <a:pPr marL="1270000" lvl="2" indent="-343535">
              <a:lnSpc>
                <a:spcPct val="100000"/>
              </a:lnSpc>
              <a:buFont typeface="Wingdings"/>
              <a:buChar char=""/>
              <a:tabLst>
                <a:tab pos="1270000" algn="l"/>
                <a:tab pos="1270635" algn="l"/>
              </a:tabLst>
            </a:pPr>
            <a:r>
              <a:rPr sz="2000" spc="-295" dirty="0">
                <a:latin typeface="Arimo"/>
                <a:cs typeface="Arimo"/>
              </a:rPr>
              <a:t>X </a:t>
            </a:r>
            <a:r>
              <a:rPr sz="2000" spc="-65" dirty="0">
                <a:latin typeface="Arimo"/>
                <a:cs typeface="Arimo"/>
              </a:rPr>
              <a:t>up </a:t>
            </a:r>
            <a:r>
              <a:rPr sz="2000" spc="-55" dirty="0">
                <a:latin typeface="Arimo"/>
                <a:cs typeface="Arimo"/>
              </a:rPr>
              <a:t>- </a:t>
            </a:r>
            <a:r>
              <a:rPr sz="2000" spc="-360" dirty="0">
                <a:latin typeface="Arimo"/>
                <a:cs typeface="Arimo"/>
              </a:rPr>
              <a:t>Y</a:t>
            </a:r>
            <a:r>
              <a:rPr sz="2000" spc="-290" dirty="0">
                <a:latin typeface="Arimo"/>
                <a:cs typeface="Arimo"/>
              </a:rPr>
              <a:t> </a:t>
            </a:r>
            <a:r>
              <a:rPr sz="2000" spc="-55" dirty="0">
                <a:latin typeface="Arimo"/>
                <a:cs typeface="Arimo"/>
              </a:rPr>
              <a:t>down</a:t>
            </a:r>
            <a:endParaRPr sz="2000" dirty="0">
              <a:latin typeface="Arimo"/>
              <a:cs typeface="Arimo"/>
            </a:endParaRPr>
          </a:p>
          <a:p>
            <a:pPr marL="1270000" lvl="2" indent="-343535">
              <a:lnSpc>
                <a:spcPct val="100000"/>
              </a:lnSpc>
              <a:buFont typeface="Wingdings"/>
              <a:buChar char=""/>
              <a:tabLst>
                <a:tab pos="1270000" algn="l"/>
                <a:tab pos="1270635" algn="l"/>
              </a:tabLst>
            </a:pPr>
            <a:r>
              <a:rPr sz="2000" spc="-295" dirty="0">
                <a:latin typeface="Arimo"/>
                <a:cs typeface="Arimo"/>
              </a:rPr>
              <a:t>X </a:t>
            </a:r>
            <a:r>
              <a:rPr sz="2000" spc="-55" dirty="0">
                <a:latin typeface="Arimo"/>
                <a:cs typeface="Arimo"/>
              </a:rPr>
              <a:t>down </a:t>
            </a:r>
            <a:r>
              <a:rPr sz="2000" spc="-114" dirty="0">
                <a:latin typeface="Arimo"/>
                <a:cs typeface="Arimo"/>
              </a:rPr>
              <a:t>– </a:t>
            </a:r>
            <a:r>
              <a:rPr sz="2000" spc="-360" dirty="0">
                <a:latin typeface="Arimo"/>
                <a:cs typeface="Arimo"/>
              </a:rPr>
              <a:t>Y</a:t>
            </a:r>
            <a:r>
              <a:rPr sz="2000" spc="-250" dirty="0">
                <a:latin typeface="Arimo"/>
                <a:cs typeface="Arimo"/>
              </a:rPr>
              <a:t> </a:t>
            </a:r>
            <a:r>
              <a:rPr sz="2000" spc="-65" dirty="0">
                <a:latin typeface="Arimo"/>
                <a:cs typeface="Arimo"/>
              </a:rPr>
              <a:t>up</a:t>
            </a:r>
            <a:endParaRPr sz="2000" dirty="0">
              <a:latin typeface="Arimo"/>
              <a:cs typeface="Arim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20" dirty="0">
                <a:latin typeface="Arimo"/>
                <a:cs typeface="Arimo"/>
              </a:rPr>
              <a:t>Covariance </a:t>
            </a:r>
            <a:r>
              <a:rPr sz="2000" spc="-125" dirty="0">
                <a:latin typeface="Arimo"/>
                <a:cs typeface="Arimo"/>
              </a:rPr>
              <a:t>can </a:t>
            </a:r>
            <a:r>
              <a:rPr sz="2000" spc="-90" dirty="0">
                <a:latin typeface="Arimo"/>
                <a:cs typeface="Arimo"/>
              </a:rPr>
              <a:t>be </a:t>
            </a:r>
            <a:r>
              <a:rPr sz="2000" spc="-114" dirty="0">
                <a:latin typeface="Arimo"/>
                <a:cs typeface="Arimo"/>
              </a:rPr>
              <a:t>any </a:t>
            </a:r>
            <a:r>
              <a:rPr sz="2000" spc="-55" dirty="0">
                <a:latin typeface="Arimo"/>
                <a:cs typeface="Arimo"/>
              </a:rPr>
              <a:t>number </a:t>
            </a:r>
            <a:r>
              <a:rPr sz="2000" spc="-95" dirty="0">
                <a:latin typeface="Arimo"/>
                <a:cs typeface="Arimo"/>
              </a:rPr>
              <a:t>and </a:t>
            </a:r>
            <a:r>
              <a:rPr sz="2000" spc="-5" dirty="0">
                <a:latin typeface="Arimo"/>
                <a:cs typeface="Arimo"/>
              </a:rPr>
              <a:t>not </a:t>
            </a:r>
            <a:r>
              <a:rPr sz="2000" spc="-45" dirty="0">
                <a:latin typeface="Arimo"/>
                <a:cs typeface="Arimo"/>
              </a:rPr>
              <a:t>restricted </a:t>
            </a:r>
            <a:r>
              <a:rPr sz="2000" spc="15" dirty="0">
                <a:latin typeface="Arimo"/>
                <a:cs typeface="Arimo"/>
              </a:rPr>
              <a:t>to</a:t>
            </a:r>
            <a:r>
              <a:rPr sz="2000" spc="-355" dirty="0">
                <a:latin typeface="Arimo"/>
                <a:cs typeface="Arimo"/>
              </a:rPr>
              <a:t> </a:t>
            </a:r>
            <a:r>
              <a:rPr sz="2000" spc="-100" dirty="0">
                <a:latin typeface="Arimo"/>
                <a:cs typeface="Arimo"/>
              </a:rPr>
              <a:t>0 </a:t>
            </a:r>
            <a:r>
              <a:rPr sz="2000" spc="-95" dirty="0">
                <a:latin typeface="Arimo"/>
                <a:cs typeface="Arimo"/>
              </a:rPr>
              <a:t>and </a:t>
            </a:r>
            <a:r>
              <a:rPr sz="2000" spc="-100" dirty="0">
                <a:latin typeface="Arimo"/>
                <a:cs typeface="Arimo"/>
              </a:rPr>
              <a:t>1</a:t>
            </a:r>
            <a:endParaRPr sz="2000" dirty="0">
              <a:latin typeface="Arimo"/>
              <a:cs typeface="Arimo"/>
            </a:endParaRPr>
          </a:p>
          <a:p>
            <a:pPr marL="299085" indent="-287020">
              <a:lnSpc>
                <a:spcPts val="2175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95" dirty="0">
                <a:solidFill>
                  <a:srgbClr val="4471C4"/>
                </a:solidFill>
                <a:latin typeface="Arimo"/>
                <a:cs typeface="Arimo"/>
              </a:rPr>
              <a:t>Formula</a:t>
            </a:r>
            <a:endParaRPr sz="2000" dirty="0">
              <a:latin typeface="Arimo"/>
              <a:cs typeface="Arimo"/>
            </a:endParaRPr>
          </a:p>
          <a:p>
            <a:pPr marR="855344" algn="r">
              <a:lnSpc>
                <a:spcPts val="1935"/>
              </a:lnSpc>
            </a:pPr>
            <a:r>
              <a:rPr sz="1800" b="0" spc="-75" dirty="0">
                <a:latin typeface="Lato Medium"/>
                <a:cs typeface="Lato Medium"/>
              </a:rPr>
              <a:t>w</a:t>
            </a:r>
            <a:r>
              <a:rPr sz="1800" b="0" spc="-45" dirty="0">
                <a:latin typeface="Lato Medium"/>
                <a:cs typeface="Lato Medium"/>
              </a:rPr>
              <a:t>h</a:t>
            </a:r>
            <a:r>
              <a:rPr sz="1800" b="0" spc="-50" dirty="0">
                <a:latin typeface="Lato Medium"/>
                <a:cs typeface="Lato Medium"/>
              </a:rPr>
              <a:t>ere</a:t>
            </a:r>
            <a:endParaRPr sz="1800" dirty="0">
              <a:latin typeface="Lato Medium"/>
              <a:cs typeface="La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47257" y="5661761"/>
            <a:ext cx="4512945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80" dirty="0">
                <a:latin typeface="Lato Medium"/>
                <a:cs typeface="Lato Medium"/>
              </a:rPr>
              <a:t>x </a:t>
            </a:r>
            <a:r>
              <a:rPr sz="1800" spc="-85" dirty="0">
                <a:latin typeface="Arimo"/>
                <a:cs typeface="Arimo"/>
              </a:rPr>
              <a:t>and </a:t>
            </a:r>
            <a:r>
              <a:rPr sz="1800" b="0" spc="-80" dirty="0">
                <a:latin typeface="Lato Medium"/>
                <a:cs typeface="Lato Medium"/>
              </a:rPr>
              <a:t>y </a:t>
            </a:r>
            <a:r>
              <a:rPr sz="1800" spc="-85" dirty="0">
                <a:latin typeface="Arimo"/>
                <a:cs typeface="Arimo"/>
              </a:rPr>
              <a:t>are </a:t>
            </a:r>
            <a:r>
              <a:rPr sz="1800" spc="-20" dirty="0">
                <a:latin typeface="Arimo"/>
                <a:cs typeface="Arimo"/>
              </a:rPr>
              <a:t>the </a:t>
            </a:r>
            <a:r>
              <a:rPr sz="1800" spc="-90" dirty="0">
                <a:latin typeface="Arimo"/>
                <a:cs typeface="Arimo"/>
              </a:rPr>
              <a:t>2 </a:t>
            </a:r>
            <a:r>
              <a:rPr sz="1800" spc="-65" dirty="0">
                <a:latin typeface="Arimo"/>
                <a:cs typeface="Arimo"/>
              </a:rPr>
              <a:t>random</a:t>
            </a:r>
            <a:r>
              <a:rPr sz="1800" spc="-90" dirty="0">
                <a:latin typeface="Arimo"/>
                <a:cs typeface="Arimo"/>
              </a:rPr>
              <a:t> </a:t>
            </a:r>
            <a:r>
              <a:rPr sz="1800" spc="-80" dirty="0">
                <a:latin typeface="Arimo"/>
                <a:cs typeface="Arimo"/>
              </a:rPr>
              <a:t>variables</a:t>
            </a:r>
            <a:endParaRPr sz="1800" dirty="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0" spc="-50" dirty="0">
                <a:latin typeface="Lato Medium"/>
                <a:cs typeface="Lato Medium"/>
              </a:rPr>
              <a:t>x̄ </a:t>
            </a:r>
            <a:r>
              <a:rPr sz="1800" spc="-85" dirty="0">
                <a:latin typeface="Arimo"/>
                <a:cs typeface="Arimo"/>
              </a:rPr>
              <a:t>and </a:t>
            </a:r>
            <a:r>
              <a:rPr sz="1800" b="0" spc="-40" dirty="0">
                <a:latin typeface="Lato Medium"/>
                <a:cs typeface="Lato Medium"/>
              </a:rPr>
              <a:t>ȳ </a:t>
            </a:r>
            <a:r>
              <a:rPr sz="1800" spc="-85" dirty="0">
                <a:latin typeface="Arimo"/>
                <a:cs typeface="Arimo"/>
              </a:rPr>
              <a:t>are </a:t>
            </a:r>
            <a:r>
              <a:rPr sz="1800" spc="-20" dirty="0">
                <a:latin typeface="Arimo"/>
                <a:cs typeface="Arimo"/>
              </a:rPr>
              <a:t>the </a:t>
            </a:r>
            <a:r>
              <a:rPr sz="1800" spc="-114" dirty="0">
                <a:latin typeface="Arimo"/>
                <a:cs typeface="Arimo"/>
              </a:rPr>
              <a:t>means </a:t>
            </a:r>
            <a:r>
              <a:rPr sz="1800" spc="-5" dirty="0">
                <a:latin typeface="Arimo"/>
                <a:cs typeface="Arimo"/>
              </a:rPr>
              <a:t>of </a:t>
            </a:r>
            <a:r>
              <a:rPr sz="1800" spc="-20" dirty="0">
                <a:latin typeface="Arimo"/>
                <a:cs typeface="Arimo"/>
              </a:rPr>
              <a:t>the </a:t>
            </a:r>
            <a:r>
              <a:rPr sz="1800" spc="-90" dirty="0">
                <a:latin typeface="Arimo"/>
                <a:cs typeface="Arimo"/>
              </a:rPr>
              <a:t>2 </a:t>
            </a:r>
            <a:r>
              <a:rPr sz="1800" spc="-65" dirty="0">
                <a:latin typeface="Arimo"/>
                <a:cs typeface="Arimo"/>
              </a:rPr>
              <a:t>random</a:t>
            </a:r>
            <a:r>
              <a:rPr sz="1800" spc="-285" dirty="0">
                <a:latin typeface="Arimo"/>
                <a:cs typeface="Arimo"/>
              </a:rPr>
              <a:t> </a:t>
            </a:r>
            <a:r>
              <a:rPr sz="1800" spc="-80" dirty="0">
                <a:latin typeface="Arimo"/>
                <a:cs typeface="Arimo"/>
              </a:rPr>
              <a:t>variables</a:t>
            </a:r>
            <a:endParaRPr sz="1800" dirty="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29758" y="-87089"/>
            <a:ext cx="635375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2. Correlation</a:t>
            </a:r>
            <a:r>
              <a:rPr spc="-30" dirty="0"/>
              <a:t> </a:t>
            </a:r>
            <a:r>
              <a:rPr dirty="0">
                <a:solidFill>
                  <a:srgbClr val="BEBEBE"/>
                </a:solidFill>
              </a:rPr>
              <a:t>(</a:t>
            </a:r>
            <a:r>
              <a:rPr sz="2775" baseline="25525" dirty="0">
                <a:solidFill>
                  <a:srgbClr val="BEBEBE"/>
                </a:solidFill>
              </a:rPr>
              <a:t>o</a:t>
            </a:r>
            <a:r>
              <a:rPr sz="2800" dirty="0">
                <a:solidFill>
                  <a:srgbClr val="BEBEBE"/>
                </a:solidFill>
              </a:rPr>
              <a:t>)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557987" y="688594"/>
            <a:ext cx="10844530" cy="49532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98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000" spc="-105" dirty="0">
                <a:latin typeface="Arimo"/>
                <a:cs typeface="Arimo"/>
              </a:rPr>
              <a:t>Measures</a:t>
            </a:r>
            <a:r>
              <a:rPr sz="2000" spc="-95" dirty="0">
                <a:latin typeface="Arimo"/>
                <a:cs typeface="Arimo"/>
              </a:rPr>
              <a:t> </a:t>
            </a:r>
            <a:r>
              <a:rPr sz="2000" spc="-20" dirty="0">
                <a:latin typeface="Arimo"/>
                <a:cs typeface="Arimo"/>
              </a:rPr>
              <a:t>the</a:t>
            </a:r>
            <a:r>
              <a:rPr sz="2000" spc="-105" dirty="0">
                <a:latin typeface="Arimo"/>
                <a:cs typeface="Arimo"/>
              </a:rPr>
              <a:t> </a:t>
            </a:r>
            <a:r>
              <a:rPr sz="2000" spc="-95" dirty="0">
                <a:latin typeface="Arimo"/>
                <a:cs typeface="Arimo"/>
              </a:rPr>
              <a:t>degree</a:t>
            </a:r>
            <a:r>
              <a:rPr sz="2000" spc="-114" dirty="0">
                <a:latin typeface="Arimo"/>
                <a:cs typeface="Arimo"/>
              </a:rPr>
              <a:t> </a:t>
            </a:r>
            <a:r>
              <a:rPr sz="2000" spc="15" dirty="0">
                <a:latin typeface="Arimo"/>
                <a:cs typeface="Arimo"/>
              </a:rPr>
              <a:t>to</a:t>
            </a:r>
            <a:r>
              <a:rPr sz="2000" spc="-114" dirty="0">
                <a:latin typeface="Arimo"/>
                <a:cs typeface="Arimo"/>
              </a:rPr>
              <a:t> </a:t>
            </a:r>
            <a:r>
              <a:rPr sz="2000" spc="-55" dirty="0">
                <a:latin typeface="Arimo"/>
                <a:cs typeface="Arimo"/>
              </a:rPr>
              <a:t>which</a:t>
            </a:r>
            <a:r>
              <a:rPr sz="2000" spc="-110" dirty="0">
                <a:latin typeface="Arimo"/>
                <a:cs typeface="Arimo"/>
              </a:rPr>
              <a:t> </a:t>
            </a:r>
            <a:r>
              <a:rPr sz="2000" spc="-80" dirty="0">
                <a:latin typeface="Arimo"/>
                <a:cs typeface="Arimo"/>
              </a:rPr>
              <a:t>one</a:t>
            </a:r>
            <a:r>
              <a:rPr sz="2000" spc="-114" dirty="0">
                <a:latin typeface="Arimo"/>
                <a:cs typeface="Arimo"/>
              </a:rPr>
              <a:t> </a:t>
            </a:r>
            <a:r>
              <a:rPr sz="2000" spc="-70" dirty="0">
                <a:latin typeface="Arimo"/>
                <a:cs typeface="Arimo"/>
              </a:rPr>
              <a:t>variable</a:t>
            </a:r>
            <a:r>
              <a:rPr sz="2000" spc="-95" dirty="0">
                <a:latin typeface="Arimo"/>
                <a:cs typeface="Arimo"/>
              </a:rPr>
              <a:t> </a:t>
            </a:r>
            <a:r>
              <a:rPr sz="2000" spc="-105" dirty="0">
                <a:latin typeface="Arimo"/>
                <a:cs typeface="Arimo"/>
              </a:rPr>
              <a:t>is</a:t>
            </a:r>
            <a:r>
              <a:rPr sz="2000" spc="-110" dirty="0">
                <a:latin typeface="Arimo"/>
                <a:cs typeface="Arimo"/>
              </a:rPr>
              <a:t> </a:t>
            </a:r>
            <a:r>
              <a:rPr sz="2000" spc="-50" dirty="0">
                <a:latin typeface="Arimo"/>
                <a:cs typeface="Arimo"/>
              </a:rPr>
              <a:t>linearly</a:t>
            </a:r>
            <a:r>
              <a:rPr sz="2000" spc="-85" dirty="0">
                <a:latin typeface="Arimo"/>
                <a:cs typeface="Arimo"/>
              </a:rPr>
              <a:t> </a:t>
            </a:r>
            <a:r>
              <a:rPr sz="2000" spc="-55" dirty="0">
                <a:latin typeface="Arimo"/>
                <a:cs typeface="Arimo"/>
              </a:rPr>
              <a:t>related</a:t>
            </a:r>
            <a:r>
              <a:rPr sz="2000" spc="-90" dirty="0">
                <a:latin typeface="Arimo"/>
                <a:cs typeface="Arimo"/>
              </a:rPr>
              <a:t> </a:t>
            </a:r>
            <a:r>
              <a:rPr sz="2000" spc="15" dirty="0">
                <a:latin typeface="Arimo"/>
                <a:cs typeface="Arimo"/>
              </a:rPr>
              <a:t>to</a:t>
            </a:r>
            <a:r>
              <a:rPr sz="2000" spc="-114" dirty="0">
                <a:latin typeface="Arimo"/>
                <a:cs typeface="Arimo"/>
              </a:rPr>
              <a:t> </a:t>
            </a:r>
            <a:r>
              <a:rPr sz="2000" spc="-20" dirty="0">
                <a:latin typeface="Arimo"/>
                <a:cs typeface="Arimo"/>
              </a:rPr>
              <a:t>the</a:t>
            </a:r>
            <a:r>
              <a:rPr sz="2000" spc="-110" dirty="0">
                <a:latin typeface="Arimo"/>
                <a:cs typeface="Arimo"/>
              </a:rPr>
              <a:t> </a:t>
            </a:r>
            <a:r>
              <a:rPr sz="2000" spc="-25" dirty="0">
                <a:latin typeface="Arimo"/>
                <a:cs typeface="Arimo"/>
              </a:rPr>
              <a:t>other</a:t>
            </a:r>
            <a:endParaRPr sz="2000" dirty="0">
              <a:latin typeface="Arimo"/>
              <a:cs typeface="Arimo"/>
            </a:endParaRPr>
          </a:p>
          <a:p>
            <a:pPr marL="349885" indent="-287020">
              <a:lnSpc>
                <a:spcPct val="100000"/>
              </a:lnSpc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000" spc="-100" dirty="0">
                <a:latin typeface="Arimo"/>
                <a:cs typeface="Arimo"/>
              </a:rPr>
              <a:t>2 </a:t>
            </a:r>
            <a:r>
              <a:rPr sz="2000" spc="-114" dirty="0">
                <a:latin typeface="Arimo"/>
                <a:cs typeface="Arimo"/>
              </a:rPr>
              <a:t>measures </a:t>
            </a:r>
            <a:r>
              <a:rPr sz="2000" spc="-80" dirty="0">
                <a:latin typeface="Arimo"/>
                <a:cs typeface="Arimo"/>
              </a:rPr>
              <a:t>are </a:t>
            </a:r>
            <a:r>
              <a:rPr sz="2000" spc="-120" dirty="0">
                <a:latin typeface="Arimo"/>
                <a:cs typeface="Arimo"/>
              </a:rPr>
              <a:t>used </a:t>
            </a:r>
            <a:r>
              <a:rPr sz="2000" spc="30" dirty="0">
                <a:latin typeface="Arimo"/>
                <a:cs typeface="Arimo"/>
              </a:rPr>
              <a:t>to </a:t>
            </a:r>
            <a:r>
              <a:rPr sz="2000" spc="-90" dirty="0">
                <a:latin typeface="Arimo"/>
                <a:cs typeface="Arimo"/>
              </a:rPr>
              <a:t>describe</a:t>
            </a:r>
            <a:r>
              <a:rPr sz="2000" spc="-229" dirty="0">
                <a:latin typeface="Arimo"/>
                <a:cs typeface="Arimo"/>
              </a:rPr>
              <a:t> </a:t>
            </a:r>
            <a:r>
              <a:rPr sz="2000" spc="-40" dirty="0">
                <a:latin typeface="Arimo"/>
                <a:cs typeface="Arimo"/>
              </a:rPr>
              <a:t>correlation</a:t>
            </a:r>
            <a:endParaRPr sz="2000" dirty="0">
              <a:latin typeface="Arimo"/>
              <a:cs typeface="Arimo"/>
            </a:endParaRPr>
          </a:p>
          <a:p>
            <a:pPr marL="863600" lvl="1" indent="-343535">
              <a:lnSpc>
                <a:spcPct val="100000"/>
              </a:lnSpc>
              <a:buFont typeface="Wingdings"/>
              <a:buChar char=""/>
              <a:tabLst>
                <a:tab pos="864235" algn="l"/>
              </a:tabLst>
            </a:pPr>
            <a:r>
              <a:rPr sz="2000" spc="-60" dirty="0">
                <a:solidFill>
                  <a:srgbClr val="4471C4"/>
                </a:solidFill>
                <a:latin typeface="Arimo"/>
                <a:cs typeface="Arimo"/>
              </a:rPr>
              <a:t>Coefficient </a:t>
            </a:r>
            <a:r>
              <a:rPr sz="2000" spc="-5" dirty="0">
                <a:solidFill>
                  <a:srgbClr val="4471C4"/>
                </a:solidFill>
                <a:latin typeface="Arimo"/>
                <a:cs typeface="Arimo"/>
              </a:rPr>
              <a:t>of </a:t>
            </a:r>
            <a:r>
              <a:rPr sz="2000" spc="-60" dirty="0">
                <a:solidFill>
                  <a:srgbClr val="4471C4"/>
                </a:solidFill>
                <a:latin typeface="Arimo"/>
                <a:cs typeface="Arimo"/>
              </a:rPr>
              <a:t>Correlation</a:t>
            </a:r>
            <a:r>
              <a:rPr sz="2000" spc="-260" dirty="0">
                <a:solidFill>
                  <a:srgbClr val="4471C4"/>
                </a:solidFill>
                <a:latin typeface="Arimo"/>
                <a:cs typeface="Arimo"/>
              </a:rPr>
              <a:t> </a:t>
            </a:r>
            <a:r>
              <a:rPr sz="2000" spc="-30" dirty="0">
                <a:solidFill>
                  <a:srgbClr val="4471C4"/>
                </a:solidFill>
                <a:latin typeface="Arimo"/>
                <a:cs typeface="Arimo"/>
              </a:rPr>
              <a:t>(r)</a:t>
            </a:r>
            <a:endParaRPr sz="2000" dirty="0">
              <a:latin typeface="Arimo"/>
              <a:cs typeface="Arimo"/>
            </a:endParaRPr>
          </a:p>
          <a:p>
            <a:pPr marL="1320800" lvl="2" indent="-343535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1320800" algn="l"/>
                <a:tab pos="1321435" algn="l"/>
              </a:tabLst>
            </a:pPr>
            <a:r>
              <a:rPr sz="2000" b="1" i="1" spc="-145" dirty="0">
                <a:latin typeface="Lato"/>
                <a:cs typeface="Lato"/>
              </a:rPr>
              <a:t>0 </a:t>
            </a:r>
            <a:r>
              <a:rPr sz="2000" b="1" i="1" dirty="0">
                <a:latin typeface="Times New Roman"/>
                <a:cs typeface="Times New Roman"/>
              </a:rPr>
              <a:t>≤ r ≤ -1 : </a:t>
            </a:r>
            <a:r>
              <a:rPr sz="2000" spc="-95" dirty="0">
                <a:latin typeface="Arimo"/>
                <a:cs typeface="Arimo"/>
              </a:rPr>
              <a:t>Inverse </a:t>
            </a:r>
            <a:r>
              <a:rPr sz="2000" spc="-50" dirty="0">
                <a:latin typeface="Arimo"/>
                <a:cs typeface="Arimo"/>
              </a:rPr>
              <a:t>relationship </a:t>
            </a:r>
            <a:r>
              <a:rPr sz="2000" spc="-114" dirty="0">
                <a:latin typeface="Arimo"/>
                <a:cs typeface="Arimo"/>
              </a:rPr>
              <a:t>-&gt; </a:t>
            </a:r>
            <a:r>
              <a:rPr sz="2000" spc="-120" dirty="0">
                <a:latin typeface="Arimo"/>
                <a:cs typeface="Arimo"/>
              </a:rPr>
              <a:t>X-increases,</a:t>
            </a:r>
            <a:r>
              <a:rPr sz="2000" spc="-285" dirty="0">
                <a:latin typeface="Arimo"/>
                <a:cs typeface="Arimo"/>
              </a:rPr>
              <a:t> </a:t>
            </a:r>
            <a:r>
              <a:rPr sz="2000" spc="-145" dirty="0">
                <a:latin typeface="Arimo"/>
                <a:cs typeface="Arimo"/>
              </a:rPr>
              <a:t>Y-decreases</a:t>
            </a:r>
            <a:endParaRPr sz="2000" dirty="0">
              <a:latin typeface="Arimo"/>
              <a:cs typeface="Arimo"/>
            </a:endParaRPr>
          </a:p>
          <a:p>
            <a:pPr marL="1320800" lvl="2" indent="-343535">
              <a:lnSpc>
                <a:spcPts val="2395"/>
              </a:lnSpc>
              <a:buFont typeface="Arial"/>
              <a:buChar char="•"/>
              <a:tabLst>
                <a:tab pos="1320800" algn="l"/>
                <a:tab pos="1321435" algn="l"/>
              </a:tabLst>
            </a:pPr>
            <a:r>
              <a:rPr sz="2000" b="1" i="1" spc="-145" dirty="0">
                <a:latin typeface="Lato"/>
                <a:cs typeface="Lato"/>
              </a:rPr>
              <a:t>0 </a:t>
            </a:r>
            <a:r>
              <a:rPr sz="2000" b="1" i="1" dirty="0">
                <a:latin typeface="Times New Roman"/>
                <a:cs typeface="Times New Roman"/>
              </a:rPr>
              <a:t>≤ r ≤ 1 : </a:t>
            </a:r>
            <a:r>
              <a:rPr sz="2000" spc="-35" dirty="0">
                <a:latin typeface="Arimo"/>
                <a:cs typeface="Arimo"/>
              </a:rPr>
              <a:t>direct </a:t>
            </a:r>
            <a:r>
              <a:rPr sz="2000" spc="-45" dirty="0">
                <a:latin typeface="Arimo"/>
                <a:cs typeface="Arimo"/>
              </a:rPr>
              <a:t>relationship </a:t>
            </a:r>
            <a:r>
              <a:rPr sz="2000" spc="-114" dirty="0">
                <a:latin typeface="Arimo"/>
                <a:cs typeface="Arimo"/>
              </a:rPr>
              <a:t>-&gt; </a:t>
            </a:r>
            <a:r>
              <a:rPr sz="2000" spc="-120" dirty="0">
                <a:latin typeface="Arimo"/>
                <a:cs typeface="Arimo"/>
              </a:rPr>
              <a:t>X-increases,</a:t>
            </a:r>
            <a:r>
              <a:rPr sz="2000" spc="-350" dirty="0">
                <a:latin typeface="Arimo"/>
                <a:cs typeface="Arimo"/>
              </a:rPr>
              <a:t> </a:t>
            </a:r>
            <a:r>
              <a:rPr sz="2000" spc="-130" dirty="0">
                <a:latin typeface="Arimo"/>
                <a:cs typeface="Arimo"/>
              </a:rPr>
              <a:t>Y-increases</a:t>
            </a:r>
            <a:endParaRPr sz="2000" dirty="0">
              <a:latin typeface="Arimo"/>
              <a:cs typeface="Arimo"/>
            </a:endParaRPr>
          </a:p>
          <a:p>
            <a:pPr marL="1320800" lvl="2" indent="-343535">
              <a:lnSpc>
                <a:spcPts val="2395"/>
              </a:lnSpc>
              <a:buFont typeface="Arial"/>
              <a:buChar char="•"/>
              <a:tabLst>
                <a:tab pos="1320800" algn="l"/>
                <a:tab pos="1321435" algn="l"/>
              </a:tabLst>
            </a:pPr>
            <a:r>
              <a:rPr sz="2000" spc="-100" dirty="0">
                <a:latin typeface="Arimo"/>
                <a:cs typeface="Arimo"/>
              </a:rPr>
              <a:t>Measures </a:t>
            </a:r>
            <a:r>
              <a:rPr sz="2000" spc="-20" dirty="0">
                <a:latin typeface="Arimo"/>
                <a:cs typeface="Arimo"/>
              </a:rPr>
              <a:t>the </a:t>
            </a:r>
            <a:r>
              <a:rPr sz="2000" spc="-50" dirty="0">
                <a:latin typeface="Arimo"/>
                <a:cs typeface="Arimo"/>
              </a:rPr>
              <a:t>strength </a:t>
            </a:r>
            <a:r>
              <a:rPr sz="2000" spc="-95" dirty="0">
                <a:latin typeface="Arimo"/>
                <a:cs typeface="Arimo"/>
              </a:rPr>
              <a:t>and</a:t>
            </a:r>
            <a:r>
              <a:rPr sz="2000" spc="-254" dirty="0">
                <a:latin typeface="Arimo"/>
                <a:cs typeface="Arimo"/>
              </a:rPr>
              <a:t> </a:t>
            </a:r>
            <a:r>
              <a:rPr sz="2000" spc="-35" dirty="0">
                <a:latin typeface="Arimo"/>
                <a:cs typeface="Arimo"/>
              </a:rPr>
              <a:t>direction</a:t>
            </a:r>
            <a:endParaRPr sz="2000" dirty="0">
              <a:latin typeface="Arimo"/>
              <a:cs typeface="Arimo"/>
            </a:endParaRPr>
          </a:p>
          <a:p>
            <a:pPr marL="1435100" marR="2406650" lvl="2" indent="-4572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320800" algn="l"/>
                <a:tab pos="1321435" algn="l"/>
              </a:tabLst>
            </a:pPr>
            <a:r>
              <a:rPr sz="2000" spc="-95" dirty="0">
                <a:solidFill>
                  <a:srgbClr val="4471C4"/>
                </a:solidFill>
                <a:latin typeface="Arimo"/>
                <a:cs typeface="Arimo"/>
              </a:rPr>
              <a:t>Formula </a:t>
            </a:r>
            <a:r>
              <a:rPr sz="2000" spc="-100" dirty="0">
                <a:solidFill>
                  <a:srgbClr val="4471C4"/>
                </a:solidFill>
                <a:latin typeface="Arimo"/>
                <a:cs typeface="Arimo"/>
              </a:rPr>
              <a:t>(Karl </a:t>
            </a:r>
            <a:r>
              <a:rPr sz="2000" spc="-140" dirty="0">
                <a:solidFill>
                  <a:srgbClr val="4471C4"/>
                </a:solidFill>
                <a:latin typeface="Arimo"/>
                <a:cs typeface="Arimo"/>
              </a:rPr>
              <a:t>Pearson’s </a:t>
            </a:r>
            <a:r>
              <a:rPr sz="2000" spc="-70" dirty="0">
                <a:solidFill>
                  <a:srgbClr val="4471C4"/>
                </a:solidFill>
                <a:latin typeface="Arimo"/>
                <a:cs typeface="Arimo"/>
              </a:rPr>
              <a:t>Coefficient </a:t>
            </a:r>
            <a:r>
              <a:rPr sz="2000" spc="-5" dirty="0">
                <a:solidFill>
                  <a:srgbClr val="4471C4"/>
                </a:solidFill>
                <a:latin typeface="Arimo"/>
                <a:cs typeface="Arimo"/>
              </a:rPr>
              <a:t>of </a:t>
            </a:r>
            <a:r>
              <a:rPr sz="2000" spc="-65" dirty="0">
                <a:solidFill>
                  <a:srgbClr val="4471C4"/>
                </a:solidFill>
                <a:latin typeface="Arimo"/>
                <a:cs typeface="Arimo"/>
              </a:rPr>
              <a:t>Correlation </a:t>
            </a:r>
            <a:r>
              <a:rPr sz="2000" spc="215" dirty="0">
                <a:solidFill>
                  <a:srgbClr val="4471C4"/>
                </a:solidFill>
                <a:latin typeface="Arimo"/>
                <a:cs typeface="Arimo"/>
              </a:rPr>
              <a:t>/</a:t>
            </a:r>
            <a:r>
              <a:rPr sz="2000" spc="-250" dirty="0">
                <a:solidFill>
                  <a:srgbClr val="4471C4"/>
                </a:solidFill>
                <a:latin typeface="Arimo"/>
                <a:cs typeface="Arimo"/>
              </a:rPr>
              <a:t> </a:t>
            </a:r>
            <a:r>
              <a:rPr sz="2000" spc="-80" dirty="0">
                <a:solidFill>
                  <a:srgbClr val="4471C4"/>
                </a:solidFill>
                <a:latin typeface="Arimo"/>
                <a:cs typeface="Arimo"/>
              </a:rPr>
              <a:t>Product </a:t>
            </a:r>
            <a:r>
              <a:rPr sz="2000" spc="-50" dirty="0">
                <a:solidFill>
                  <a:srgbClr val="4471C4"/>
                </a:solidFill>
                <a:latin typeface="Arimo"/>
                <a:cs typeface="Arimo"/>
              </a:rPr>
              <a:t>moment) </a:t>
            </a:r>
            <a:r>
              <a:rPr sz="2000" spc="-50" dirty="0">
                <a:latin typeface="Arimo"/>
                <a:cs typeface="Arimo"/>
              </a:rPr>
              <a:t> </a:t>
            </a:r>
            <a:r>
              <a:rPr sz="2000" spc="30" dirty="0">
                <a:latin typeface="Arimo"/>
                <a:cs typeface="Arimo"/>
              </a:rPr>
              <a:t>r </a:t>
            </a:r>
            <a:r>
              <a:rPr sz="2000" spc="-170" dirty="0">
                <a:latin typeface="Arimo"/>
                <a:cs typeface="Arimo"/>
              </a:rPr>
              <a:t>= </a:t>
            </a:r>
            <a:r>
              <a:rPr sz="2000" spc="-95" dirty="0">
                <a:latin typeface="Arimo"/>
                <a:cs typeface="Arimo"/>
              </a:rPr>
              <a:t>covariance </a:t>
            </a:r>
            <a:r>
              <a:rPr sz="2000" spc="-5" dirty="0">
                <a:latin typeface="Arimo"/>
                <a:cs typeface="Arimo"/>
              </a:rPr>
              <a:t>of </a:t>
            </a:r>
            <a:r>
              <a:rPr sz="2000" spc="-135" dirty="0">
                <a:latin typeface="Arimo"/>
                <a:cs typeface="Arimo"/>
              </a:rPr>
              <a:t>x </a:t>
            </a:r>
            <a:r>
              <a:rPr sz="2000" spc="-95" dirty="0">
                <a:latin typeface="Arimo"/>
                <a:cs typeface="Arimo"/>
              </a:rPr>
              <a:t>and y </a:t>
            </a:r>
            <a:r>
              <a:rPr sz="2000" spc="215" dirty="0">
                <a:latin typeface="Arimo"/>
                <a:cs typeface="Arimo"/>
              </a:rPr>
              <a:t>/</a:t>
            </a:r>
            <a:r>
              <a:rPr sz="2000" spc="-420" dirty="0">
                <a:latin typeface="Arimo"/>
                <a:cs typeface="Arimo"/>
              </a:rPr>
              <a:t> </a:t>
            </a:r>
            <a:r>
              <a:rPr sz="2000" spc="-229" dirty="0">
                <a:latin typeface="Arimo"/>
                <a:cs typeface="Arimo"/>
              </a:rPr>
              <a:t>(SD </a:t>
            </a:r>
            <a:r>
              <a:rPr sz="2000" spc="-5" dirty="0">
                <a:latin typeface="Arimo"/>
                <a:cs typeface="Arimo"/>
              </a:rPr>
              <a:t>of </a:t>
            </a:r>
            <a:r>
              <a:rPr sz="2000" spc="-114" dirty="0">
                <a:latin typeface="Arimo"/>
                <a:cs typeface="Arimo"/>
              </a:rPr>
              <a:t>x)*(SD </a:t>
            </a:r>
            <a:r>
              <a:rPr sz="2000" spc="-5" dirty="0">
                <a:latin typeface="Arimo"/>
                <a:cs typeface="Arimo"/>
              </a:rPr>
              <a:t>of </a:t>
            </a:r>
            <a:r>
              <a:rPr sz="2000" spc="-80" dirty="0">
                <a:latin typeface="Arimo"/>
                <a:cs typeface="Arimo"/>
              </a:rPr>
              <a:t>y)</a:t>
            </a:r>
            <a:endParaRPr sz="2000" dirty="0">
              <a:latin typeface="Arimo"/>
              <a:cs typeface="Arimo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Char char="•"/>
            </a:pPr>
            <a:endParaRPr sz="2100" dirty="0">
              <a:latin typeface="Arimo"/>
              <a:cs typeface="Arimo"/>
            </a:endParaRPr>
          </a:p>
          <a:p>
            <a:pPr marL="1435100">
              <a:lnSpc>
                <a:spcPct val="100000"/>
              </a:lnSpc>
              <a:tabLst>
                <a:tab pos="3475990" algn="l"/>
                <a:tab pos="4740275" algn="l"/>
                <a:tab pos="5095875" algn="l"/>
              </a:tabLst>
            </a:pPr>
            <a:r>
              <a:rPr sz="3000" b="0" spc="-30" baseline="1388" dirty="0">
                <a:solidFill>
                  <a:srgbClr val="4471C4"/>
                </a:solidFill>
                <a:latin typeface="Lato Medium"/>
                <a:cs typeface="Lato Medium"/>
              </a:rPr>
              <a:t>r </a:t>
            </a:r>
            <a:r>
              <a:rPr sz="3000" b="0" spc="-247" baseline="1388" dirty="0">
                <a:solidFill>
                  <a:srgbClr val="4471C4"/>
                </a:solidFill>
                <a:latin typeface="Lato Medium"/>
                <a:cs typeface="Lato Medium"/>
              </a:rPr>
              <a:t>=  </a:t>
            </a:r>
            <a:r>
              <a:rPr lang="en-US" sz="3000" b="0" spc="-247" baseline="1388" dirty="0" err="1">
                <a:solidFill>
                  <a:srgbClr val="4471C4"/>
                </a:solidFill>
                <a:latin typeface="Lato Medium"/>
                <a:cs typeface="Lato Medium"/>
              </a:rPr>
              <a:t>Cov</a:t>
            </a:r>
            <a:r>
              <a:rPr lang="en-US" sz="3000" b="0" spc="-247" baseline="1388" dirty="0">
                <a:solidFill>
                  <a:srgbClr val="4471C4"/>
                </a:solidFill>
                <a:latin typeface="Lato Medium"/>
                <a:cs typeface="Lato Medium"/>
              </a:rPr>
              <a:t>  (</a:t>
            </a:r>
            <a:r>
              <a:rPr sz="3000" spc="-104" baseline="1388" dirty="0" err="1">
                <a:latin typeface="Arial"/>
                <a:cs typeface="Arial"/>
              </a:rPr>
              <a:t>xy</a:t>
            </a:r>
            <a:r>
              <a:rPr sz="3000" spc="-104" baseline="1388" dirty="0">
                <a:latin typeface="Arial"/>
                <a:cs typeface="Arial"/>
              </a:rPr>
              <a:t>) </a:t>
            </a:r>
            <a:r>
              <a:rPr lang="en-US" sz="3000" spc="-104" baseline="1388" dirty="0">
                <a:latin typeface="Arial"/>
                <a:cs typeface="Arial"/>
              </a:rPr>
              <a:t>/ std(x).std(y)</a:t>
            </a:r>
            <a:endParaRPr lang="en-IN" sz="3000" baseline="1388" dirty="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IN" sz="2000" dirty="0">
              <a:latin typeface="Arimo"/>
              <a:cs typeface="Arimo"/>
            </a:endParaRPr>
          </a:p>
          <a:p>
            <a:pPr marL="863600" lvl="1" indent="-343535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864235" algn="l"/>
              </a:tabLst>
            </a:pPr>
            <a:r>
              <a:rPr lang="en-IN" sz="2000" spc="-60" dirty="0">
                <a:solidFill>
                  <a:srgbClr val="4471C4"/>
                </a:solidFill>
                <a:latin typeface="Arimo"/>
                <a:cs typeface="Arimo"/>
              </a:rPr>
              <a:t>Coefficient </a:t>
            </a:r>
            <a:r>
              <a:rPr lang="en-IN" sz="2000" spc="-5" dirty="0">
                <a:solidFill>
                  <a:srgbClr val="4471C4"/>
                </a:solidFill>
                <a:latin typeface="Arimo"/>
                <a:cs typeface="Arimo"/>
              </a:rPr>
              <a:t>of </a:t>
            </a:r>
            <a:r>
              <a:rPr lang="en-IN" sz="2000" spc="-45" dirty="0">
                <a:solidFill>
                  <a:srgbClr val="4471C4"/>
                </a:solidFill>
                <a:latin typeface="Arimo"/>
                <a:cs typeface="Arimo"/>
              </a:rPr>
              <a:t>Determination</a:t>
            </a:r>
            <a:r>
              <a:rPr lang="en-IN" sz="2000" spc="-260" dirty="0">
                <a:solidFill>
                  <a:srgbClr val="4471C4"/>
                </a:solidFill>
                <a:latin typeface="Arimo"/>
                <a:cs typeface="Arimo"/>
              </a:rPr>
              <a:t> </a:t>
            </a:r>
            <a:r>
              <a:rPr lang="en-IN" sz="2000" spc="-40" dirty="0">
                <a:solidFill>
                  <a:srgbClr val="4471C4"/>
                </a:solidFill>
                <a:latin typeface="Arimo"/>
                <a:cs typeface="Arimo"/>
              </a:rPr>
              <a:t>(r</a:t>
            </a:r>
            <a:r>
              <a:rPr lang="en-IN" sz="1950" spc="-60" baseline="25641" dirty="0">
                <a:solidFill>
                  <a:srgbClr val="4471C4"/>
                </a:solidFill>
                <a:latin typeface="Arimo"/>
                <a:cs typeface="Arimo"/>
              </a:rPr>
              <a:t>2</a:t>
            </a:r>
            <a:r>
              <a:rPr lang="en-IN" sz="2000" spc="-40" dirty="0">
                <a:solidFill>
                  <a:srgbClr val="4471C4"/>
                </a:solidFill>
                <a:latin typeface="Arimo"/>
                <a:cs typeface="Arimo"/>
              </a:rPr>
              <a:t>)</a:t>
            </a:r>
            <a:endParaRPr lang="en-IN" sz="2000" dirty="0">
              <a:latin typeface="Arimo"/>
              <a:cs typeface="Arimo"/>
            </a:endParaRPr>
          </a:p>
          <a:p>
            <a:pPr marL="1320800" lvl="2" indent="-343535">
              <a:lnSpc>
                <a:spcPct val="100000"/>
              </a:lnSpc>
              <a:buFont typeface="Arial"/>
              <a:buChar char="•"/>
              <a:tabLst>
                <a:tab pos="1320800" algn="l"/>
                <a:tab pos="1321435" algn="l"/>
              </a:tabLst>
            </a:pPr>
            <a:r>
              <a:rPr sz="2000" b="0" spc="-55" dirty="0">
                <a:latin typeface="Lato Medium"/>
                <a:cs typeface="Lato Medium"/>
              </a:rPr>
              <a:t>r</a:t>
            </a:r>
            <a:r>
              <a:rPr sz="1950" b="0" spc="-82" baseline="25641" dirty="0">
                <a:latin typeface="Lato Medium"/>
                <a:cs typeface="Lato Medium"/>
              </a:rPr>
              <a:t>2 </a:t>
            </a:r>
            <a:r>
              <a:rPr sz="2000" b="0" spc="-165" dirty="0">
                <a:latin typeface="Lato Medium"/>
                <a:cs typeface="Lato Medium"/>
              </a:rPr>
              <a:t>= </a:t>
            </a:r>
            <a:r>
              <a:rPr sz="2000" b="0" spc="-20" dirty="0">
                <a:latin typeface="Lato Medium"/>
                <a:cs typeface="Lato Medium"/>
              </a:rPr>
              <a:t>r </a:t>
            </a:r>
            <a:r>
              <a:rPr sz="2000" b="0" spc="145" dirty="0">
                <a:latin typeface="Lato Medium"/>
                <a:cs typeface="Lato Medium"/>
              </a:rPr>
              <a:t>*</a:t>
            </a:r>
            <a:r>
              <a:rPr sz="2000" b="0" spc="-90" dirty="0">
                <a:latin typeface="Lato Medium"/>
                <a:cs typeface="Lato Medium"/>
              </a:rPr>
              <a:t> </a:t>
            </a:r>
            <a:r>
              <a:rPr sz="2000" b="0" spc="-20" dirty="0">
                <a:latin typeface="Lato Medium"/>
                <a:cs typeface="Lato Medium"/>
              </a:rPr>
              <a:t>r</a:t>
            </a:r>
            <a:endParaRPr sz="2000" dirty="0">
              <a:latin typeface="Lato Medium"/>
              <a:cs typeface="Lato Medium"/>
            </a:endParaRPr>
          </a:p>
          <a:p>
            <a:pPr marL="1320800" lvl="2" indent="-343535">
              <a:lnSpc>
                <a:spcPct val="100000"/>
              </a:lnSpc>
              <a:buFont typeface="Arial"/>
              <a:buChar char="•"/>
              <a:tabLst>
                <a:tab pos="1320800" algn="l"/>
                <a:tab pos="1321435" algn="l"/>
              </a:tabLst>
            </a:pPr>
            <a:r>
              <a:rPr sz="2000" spc="-80" dirty="0">
                <a:latin typeface="Arimo"/>
                <a:cs typeface="Arimo"/>
              </a:rPr>
              <a:t>Measured </a:t>
            </a:r>
            <a:r>
              <a:rPr sz="2000" spc="-25" dirty="0">
                <a:latin typeface="Arimo"/>
                <a:cs typeface="Arimo"/>
              </a:rPr>
              <a:t>in</a:t>
            </a:r>
            <a:r>
              <a:rPr sz="2000" spc="-135" dirty="0">
                <a:latin typeface="Arimo"/>
                <a:cs typeface="Arimo"/>
              </a:rPr>
              <a:t> </a:t>
            </a:r>
            <a:r>
              <a:rPr sz="2000" spc="-80" dirty="0">
                <a:latin typeface="Arimo"/>
                <a:cs typeface="Arimo"/>
              </a:rPr>
              <a:t>percentage</a:t>
            </a:r>
            <a:endParaRPr sz="2000" dirty="0">
              <a:latin typeface="Arimo"/>
              <a:cs typeface="Arimo"/>
            </a:endParaRPr>
          </a:p>
          <a:p>
            <a:pPr marL="1320800" marR="68580" lvl="2" indent="-342900">
              <a:lnSpc>
                <a:spcPct val="100000"/>
              </a:lnSpc>
              <a:buFont typeface="Arial"/>
              <a:buChar char="•"/>
              <a:tabLst>
                <a:tab pos="1320800" algn="l"/>
                <a:tab pos="1321435" algn="l"/>
              </a:tabLst>
            </a:pPr>
            <a:r>
              <a:rPr sz="2000" spc="-180" dirty="0">
                <a:latin typeface="Arimo"/>
                <a:cs typeface="Arimo"/>
              </a:rPr>
              <a:t>Eg: </a:t>
            </a:r>
            <a:r>
              <a:rPr sz="2000" spc="-15" dirty="0">
                <a:latin typeface="Arimo"/>
                <a:cs typeface="Arimo"/>
              </a:rPr>
              <a:t>r</a:t>
            </a:r>
            <a:r>
              <a:rPr sz="1950" spc="-22" baseline="25641" dirty="0">
                <a:latin typeface="Arimo"/>
                <a:cs typeface="Arimo"/>
              </a:rPr>
              <a:t>2 </a:t>
            </a:r>
            <a:r>
              <a:rPr sz="2000" spc="-170" dirty="0">
                <a:latin typeface="Arimo"/>
                <a:cs typeface="Arimo"/>
              </a:rPr>
              <a:t>= </a:t>
            </a:r>
            <a:r>
              <a:rPr sz="2000" spc="-85" dirty="0">
                <a:latin typeface="Arimo"/>
                <a:cs typeface="Arimo"/>
              </a:rPr>
              <a:t>0.83 </a:t>
            </a:r>
            <a:r>
              <a:rPr sz="2000" spc="-125" dirty="0">
                <a:latin typeface="Arimo"/>
                <a:cs typeface="Arimo"/>
              </a:rPr>
              <a:t>means </a:t>
            </a:r>
            <a:r>
              <a:rPr sz="2000" spc="-180" dirty="0">
                <a:latin typeface="Arimo"/>
                <a:cs typeface="Arimo"/>
              </a:rPr>
              <a:t>83% </a:t>
            </a:r>
            <a:r>
              <a:rPr sz="2000" spc="-5" dirty="0">
                <a:latin typeface="Arimo"/>
                <a:cs typeface="Arimo"/>
              </a:rPr>
              <a:t>of </a:t>
            </a:r>
            <a:r>
              <a:rPr sz="2000" spc="-45" dirty="0">
                <a:latin typeface="Arimo"/>
                <a:cs typeface="Arimo"/>
              </a:rPr>
              <a:t>variation </a:t>
            </a:r>
            <a:r>
              <a:rPr sz="2000" spc="-25" dirty="0">
                <a:latin typeface="Arimo"/>
                <a:cs typeface="Arimo"/>
              </a:rPr>
              <a:t>in </a:t>
            </a:r>
            <a:r>
              <a:rPr sz="2000" spc="-360" dirty="0">
                <a:latin typeface="Arimo"/>
                <a:cs typeface="Arimo"/>
              </a:rPr>
              <a:t>Y </a:t>
            </a:r>
            <a:r>
              <a:rPr sz="2000" spc="-65" dirty="0">
                <a:latin typeface="Arimo"/>
                <a:cs typeface="Arimo"/>
              </a:rPr>
              <a:t>(dependent </a:t>
            </a:r>
            <a:r>
              <a:rPr sz="2000" spc="-70" dirty="0">
                <a:latin typeface="Arimo"/>
                <a:cs typeface="Arimo"/>
              </a:rPr>
              <a:t>variable) </a:t>
            </a:r>
            <a:r>
              <a:rPr sz="2000" spc="-85" dirty="0">
                <a:latin typeface="Arimo"/>
                <a:cs typeface="Arimo"/>
              </a:rPr>
              <a:t>accounted by </a:t>
            </a:r>
            <a:r>
              <a:rPr sz="2000" spc="-295" dirty="0">
                <a:latin typeface="Arimo"/>
                <a:cs typeface="Arimo"/>
              </a:rPr>
              <a:t>X </a:t>
            </a:r>
            <a:r>
              <a:rPr sz="2000" spc="-60" dirty="0">
                <a:latin typeface="Arimo"/>
                <a:cs typeface="Arimo"/>
              </a:rPr>
              <a:t>(independent  </a:t>
            </a:r>
            <a:r>
              <a:rPr sz="2000" spc="-85" dirty="0">
                <a:latin typeface="Arimo"/>
                <a:cs typeface="Arimo"/>
              </a:rPr>
              <a:t>variables)</a:t>
            </a:r>
            <a:endParaRPr sz="2000" dirty="0">
              <a:latin typeface="Arimo"/>
              <a:cs typeface="Arimo"/>
            </a:endParaRPr>
          </a:p>
          <a:p>
            <a:pPr marL="406400" indent="-343535">
              <a:lnSpc>
                <a:spcPct val="100000"/>
              </a:lnSpc>
              <a:buFont typeface="Arial"/>
              <a:buChar char="•"/>
              <a:tabLst>
                <a:tab pos="406400" algn="l"/>
                <a:tab pos="407034" algn="l"/>
              </a:tabLst>
            </a:pPr>
            <a:r>
              <a:rPr sz="2000" b="1" i="1" spc="-5" dirty="0">
                <a:latin typeface="Lato"/>
                <a:cs typeface="Lato"/>
              </a:rPr>
              <a:t>r </a:t>
            </a:r>
            <a:r>
              <a:rPr sz="2000" spc="-114" dirty="0">
                <a:latin typeface="Arimo"/>
                <a:cs typeface="Arimo"/>
              </a:rPr>
              <a:t>does </a:t>
            </a:r>
            <a:r>
              <a:rPr sz="2000" spc="-5" dirty="0">
                <a:latin typeface="Arimo"/>
                <a:cs typeface="Arimo"/>
              </a:rPr>
              <a:t>not </a:t>
            </a:r>
            <a:r>
              <a:rPr sz="2000" spc="-100" dirty="0">
                <a:latin typeface="Arimo"/>
                <a:cs typeface="Arimo"/>
              </a:rPr>
              <a:t>mean </a:t>
            </a:r>
            <a:r>
              <a:rPr sz="2000" spc="-60" dirty="0">
                <a:latin typeface="Arimo"/>
                <a:cs typeface="Arimo"/>
              </a:rPr>
              <a:t>anything, </a:t>
            </a:r>
            <a:r>
              <a:rPr sz="2000" b="1" i="1" spc="-40" dirty="0">
                <a:latin typeface="Lato"/>
                <a:cs typeface="Lato"/>
              </a:rPr>
              <a:t>r</a:t>
            </a:r>
            <a:r>
              <a:rPr sz="1950" b="1" i="1" spc="-60" baseline="25641" dirty="0">
                <a:latin typeface="Lato"/>
                <a:cs typeface="Lato"/>
              </a:rPr>
              <a:t>2 </a:t>
            </a:r>
            <a:r>
              <a:rPr sz="2000" spc="-130" dirty="0">
                <a:latin typeface="Arimo"/>
                <a:cs typeface="Arimo"/>
              </a:rPr>
              <a:t>conveys </a:t>
            </a:r>
            <a:r>
              <a:rPr sz="2000" spc="-20" dirty="0">
                <a:latin typeface="Arimo"/>
                <a:cs typeface="Arimo"/>
              </a:rPr>
              <a:t>the </a:t>
            </a:r>
            <a:r>
              <a:rPr sz="2000" spc="-65" dirty="0">
                <a:latin typeface="Arimo"/>
                <a:cs typeface="Arimo"/>
              </a:rPr>
              <a:t>actual</a:t>
            </a:r>
            <a:r>
              <a:rPr sz="2000" spc="-185" dirty="0">
                <a:latin typeface="Arimo"/>
                <a:cs typeface="Arimo"/>
              </a:rPr>
              <a:t> </a:t>
            </a:r>
            <a:r>
              <a:rPr sz="2000" spc="-90" dirty="0">
                <a:latin typeface="Arimo"/>
                <a:cs typeface="Arimo"/>
              </a:rPr>
              <a:t>meaning</a:t>
            </a:r>
            <a:endParaRPr sz="2000" dirty="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2014" y="-87089"/>
            <a:ext cx="8269986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3. Coefficient of</a:t>
            </a:r>
            <a:r>
              <a:rPr spc="5" dirty="0"/>
              <a:t> </a:t>
            </a:r>
            <a:r>
              <a:rPr spc="-10" dirty="0"/>
              <a:t>Variation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8787" y="688594"/>
            <a:ext cx="5649138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00" dirty="0">
                <a:latin typeface="Arimo"/>
                <a:cs typeface="Arimo"/>
              </a:rPr>
              <a:t>Relative </a:t>
            </a:r>
            <a:r>
              <a:rPr sz="2000" spc="-105" dirty="0">
                <a:latin typeface="Arimo"/>
                <a:cs typeface="Arimo"/>
              </a:rPr>
              <a:t>Standard</a:t>
            </a:r>
            <a:r>
              <a:rPr sz="2000" spc="-90" dirty="0">
                <a:latin typeface="Arimo"/>
                <a:cs typeface="Arimo"/>
              </a:rPr>
              <a:t> </a:t>
            </a:r>
            <a:r>
              <a:rPr sz="2000" spc="-70" dirty="0">
                <a:latin typeface="Arimo"/>
                <a:cs typeface="Arimo"/>
              </a:rPr>
              <a:t>Deviation</a:t>
            </a:r>
            <a:endParaRPr sz="2000" dirty="0">
              <a:latin typeface="Arimo"/>
              <a:cs typeface="Arim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85" dirty="0">
                <a:latin typeface="Arimo"/>
                <a:cs typeface="Arimo"/>
              </a:rPr>
              <a:t>Measured </a:t>
            </a:r>
            <a:r>
              <a:rPr sz="2000" spc="-25" dirty="0">
                <a:latin typeface="Arimo"/>
                <a:cs typeface="Arimo"/>
              </a:rPr>
              <a:t>in</a:t>
            </a:r>
            <a:r>
              <a:rPr sz="2000" spc="-130" dirty="0">
                <a:latin typeface="Arimo"/>
                <a:cs typeface="Arimo"/>
              </a:rPr>
              <a:t> </a:t>
            </a:r>
            <a:r>
              <a:rPr sz="2000" spc="-350" dirty="0">
                <a:latin typeface="Arimo"/>
                <a:cs typeface="Arimo"/>
              </a:rPr>
              <a:t>%</a:t>
            </a:r>
            <a:endParaRPr sz="2000" dirty="0">
              <a:latin typeface="Arimo"/>
              <a:cs typeface="Arim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60" dirty="0">
                <a:latin typeface="Arimo"/>
                <a:cs typeface="Arimo"/>
              </a:rPr>
              <a:t>Shows </a:t>
            </a:r>
            <a:r>
              <a:rPr sz="2000" spc="-65" dirty="0">
                <a:latin typeface="Arimo"/>
                <a:cs typeface="Arimo"/>
              </a:rPr>
              <a:t>variations </a:t>
            </a:r>
            <a:r>
              <a:rPr sz="2000" spc="10" dirty="0">
                <a:latin typeface="Arimo"/>
                <a:cs typeface="Arimo"/>
              </a:rPr>
              <a:t>with </a:t>
            </a:r>
            <a:r>
              <a:rPr sz="2000" spc="-35" dirty="0">
                <a:latin typeface="Arimo"/>
                <a:cs typeface="Arimo"/>
              </a:rPr>
              <a:t>relation </a:t>
            </a:r>
            <a:r>
              <a:rPr sz="2000" spc="15" dirty="0">
                <a:latin typeface="Arimo"/>
                <a:cs typeface="Arimo"/>
              </a:rPr>
              <a:t>to </a:t>
            </a:r>
            <a:r>
              <a:rPr sz="2000" spc="-20" dirty="0">
                <a:latin typeface="Arimo"/>
                <a:cs typeface="Arimo"/>
              </a:rPr>
              <a:t>the</a:t>
            </a:r>
            <a:r>
              <a:rPr sz="2000" spc="-405" dirty="0">
                <a:latin typeface="Arimo"/>
                <a:cs typeface="Arimo"/>
              </a:rPr>
              <a:t> </a:t>
            </a:r>
            <a:r>
              <a:rPr sz="2000" spc="-100" dirty="0">
                <a:latin typeface="Arimo"/>
                <a:cs typeface="Arimo"/>
              </a:rPr>
              <a:t>mean</a:t>
            </a:r>
            <a:endParaRPr sz="2000" dirty="0">
              <a:latin typeface="Arimo"/>
              <a:cs typeface="Arim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55" dirty="0">
                <a:latin typeface="Arimo"/>
                <a:cs typeface="Arimo"/>
              </a:rPr>
              <a:t>Does </a:t>
            </a:r>
            <a:r>
              <a:rPr sz="2000" spc="-5" dirty="0">
                <a:latin typeface="Arimo"/>
                <a:cs typeface="Arimo"/>
              </a:rPr>
              <a:t>not </a:t>
            </a:r>
            <a:r>
              <a:rPr sz="2000" spc="-125" dirty="0">
                <a:latin typeface="Arimo"/>
                <a:cs typeface="Arimo"/>
              </a:rPr>
              <a:t>have </a:t>
            </a:r>
            <a:r>
              <a:rPr sz="2000" spc="-114" dirty="0">
                <a:latin typeface="Arimo"/>
                <a:cs typeface="Arimo"/>
              </a:rPr>
              <a:t>any</a:t>
            </a:r>
            <a:r>
              <a:rPr sz="2000" spc="-170" dirty="0">
                <a:latin typeface="Arimo"/>
                <a:cs typeface="Arimo"/>
              </a:rPr>
              <a:t> </a:t>
            </a:r>
            <a:r>
              <a:rPr sz="2000" spc="-45" dirty="0">
                <a:latin typeface="Arimo"/>
                <a:cs typeface="Arimo"/>
              </a:rPr>
              <a:t>units</a:t>
            </a:r>
            <a:endParaRPr sz="2000" dirty="0">
              <a:latin typeface="Arimo"/>
              <a:cs typeface="Arimo"/>
            </a:endParaRPr>
          </a:p>
          <a:p>
            <a:pPr marL="299085" indent="-287020">
              <a:lnSpc>
                <a:spcPts val="2395"/>
              </a:lnSpc>
              <a:spcBef>
                <a:spcPts val="1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05" dirty="0">
                <a:latin typeface="Arimo"/>
                <a:cs typeface="Arimo"/>
              </a:rPr>
              <a:t>Smaller </a:t>
            </a:r>
            <a:r>
              <a:rPr sz="2000" spc="-215" dirty="0">
                <a:latin typeface="Arimo"/>
                <a:cs typeface="Arimo"/>
              </a:rPr>
              <a:t>CoV </a:t>
            </a:r>
            <a:r>
              <a:rPr sz="2000" spc="-105" dirty="0">
                <a:latin typeface="Arimo"/>
                <a:cs typeface="Arimo"/>
              </a:rPr>
              <a:t>is </a:t>
            </a:r>
            <a:r>
              <a:rPr sz="2000" spc="-20" dirty="0">
                <a:latin typeface="Arimo"/>
                <a:cs typeface="Arimo"/>
              </a:rPr>
              <a:t>better </a:t>
            </a:r>
            <a:r>
              <a:rPr sz="2000" spc="-85" dirty="0">
                <a:latin typeface="Arimo"/>
                <a:cs typeface="Arimo"/>
              </a:rPr>
              <a:t>represents </a:t>
            </a:r>
            <a:r>
              <a:rPr sz="2000" spc="-20" dirty="0">
                <a:latin typeface="Arimo"/>
                <a:cs typeface="Arimo"/>
              </a:rPr>
              <a:t>better </a:t>
            </a:r>
            <a:r>
              <a:rPr sz="2000" spc="-490" dirty="0">
                <a:latin typeface="Arimo"/>
                <a:cs typeface="Arimo"/>
              </a:rPr>
              <a:t>q</a:t>
            </a:r>
            <a:r>
              <a:rPr lang="en-US" sz="2000" spc="-490" dirty="0">
                <a:latin typeface="Arimo"/>
                <a:cs typeface="Arimo"/>
              </a:rPr>
              <a:t>                                                           </a:t>
            </a:r>
            <a:r>
              <a:rPr sz="2000" spc="-490">
                <a:latin typeface="Arimo"/>
                <a:cs typeface="Arimo"/>
              </a:rPr>
              <a:t>u</a:t>
            </a:r>
            <a:r>
              <a:rPr lang="en-US" sz="2000" spc="-490">
                <a:latin typeface="Arimo"/>
                <a:cs typeface="Arimo"/>
              </a:rPr>
              <a:t>            </a:t>
            </a:r>
            <a:r>
              <a:rPr sz="2000" spc="-490">
                <a:latin typeface="Arimo"/>
                <a:cs typeface="Arimo"/>
              </a:rPr>
              <a:t>alit</a:t>
            </a:r>
            <a:r>
              <a:rPr lang="en-US" sz="2000" spc="-490">
                <a:latin typeface="Arimo"/>
                <a:cs typeface="Arimo"/>
              </a:rPr>
              <a:t>                       </a:t>
            </a:r>
            <a:r>
              <a:rPr sz="2000" spc="-490">
                <a:latin typeface="Arimo"/>
                <a:cs typeface="Arimo"/>
              </a:rPr>
              <a:t>y</a:t>
            </a:r>
            <a:r>
              <a:rPr lang="en-US" sz="2000" spc="-490">
                <a:latin typeface="Arimo"/>
                <a:cs typeface="Arimo"/>
              </a:rPr>
              <a:t>              </a:t>
            </a:r>
            <a:endParaRPr sz="2000" dirty="0">
              <a:latin typeface="Arimo"/>
              <a:cs typeface="Arimo"/>
            </a:endParaRPr>
          </a:p>
          <a:p>
            <a:pPr marL="299085" indent="-287020">
              <a:lnSpc>
                <a:spcPts val="2395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95" dirty="0">
                <a:solidFill>
                  <a:srgbClr val="4471C4"/>
                </a:solidFill>
                <a:latin typeface="Arimo"/>
                <a:cs typeface="Arimo"/>
              </a:rPr>
              <a:t>Formula</a:t>
            </a:r>
            <a:endParaRPr sz="2000" dirty="0">
              <a:latin typeface="Arimo"/>
              <a:cs typeface="Arimo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b="0" spc="-175" dirty="0">
                <a:latin typeface="Lato Medium"/>
                <a:cs typeface="Lato Medium"/>
              </a:rPr>
              <a:t>CoV </a:t>
            </a:r>
            <a:r>
              <a:rPr sz="2000" b="0" spc="-165" dirty="0">
                <a:latin typeface="Lato Medium"/>
                <a:cs typeface="Lato Medium"/>
              </a:rPr>
              <a:t>= </a:t>
            </a:r>
            <a:r>
              <a:rPr sz="2000" b="0" spc="-114" dirty="0">
                <a:latin typeface="Lato Medium"/>
                <a:cs typeface="Lato Medium"/>
              </a:rPr>
              <a:t>σ </a:t>
            </a:r>
            <a:r>
              <a:rPr sz="2000" b="0" spc="-50" dirty="0">
                <a:latin typeface="Lato Medium"/>
                <a:cs typeface="Lato Medium"/>
              </a:rPr>
              <a:t>/</a:t>
            </a:r>
            <a:r>
              <a:rPr sz="2000" b="0" spc="-125" dirty="0">
                <a:latin typeface="Lato Medium"/>
                <a:cs typeface="Lato Medium"/>
              </a:rPr>
              <a:t> </a:t>
            </a:r>
            <a:r>
              <a:rPr sz="2000" b="0" spc="-70" dirty="0">
                <a:latin typeface="Lato Medium"/>
                <a:cs typeface="Lato Medium"/>
              </a:rPr>
              <a:t>μ</a:t>
            </a:r>
            <a:r>
              <a:rPr lang="en-US" sz="2000" b="0" spc="-70" dirty="0">
                <a:latin typeface="Lato Medium"/>
                <a:cs typeface="Lato Medium"/>
              </a:rPr>
              <a:t>     </a:t>
            </a:r>
            <a:endParaRPr sz="2000" dirty="0">
              <a:latin typeface="Lato Medium"/>
              <a:cs typeface="La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5131" y="3104388"/>
            <a:ext cx="5288280" cy="224663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9"/>
              </a:spcBef>
            </a:pPr>
            <a:r>
              <a:rPr sz="2000" b="0" spc="-45" dirty="0">
                <a:solidFill>
                  <a:srgbClr val="6F2F9F"/>
                </a:solidFill>
                <a:latin typeface="Lato Medium"/>
                <a:cs typeface="Lato Medium"/>
              </a:rPr>
              <a:t>Example:</a:t>
            </a:r>
            <a:endParaRPr sz="2000">
              <a:latin typeface="Lato Medium"/>
              <a:cs typeface="Lato Medium"/>
            </a:endParaRPr>
          </a:p>
          <a:p>
            <a:pPr marL="91440">
              <a:lnSpc>
                <a:spcPct val="100000"/>
              </a:lnSpc>
            </a:pPr>
            <a:r>
              <a:rPr sz="2000" spc="-145" dirty="0">
                <a:latin typeface="Arimo"/>
                <a:cs typeface="Arimo"/>
              </a:rPr>
              <a:t>Last </a:t>
            </a:r>
            <a:r>
              <a:rPr sz="2000" spc="-100" dirty="0">
                <a:latin typeface="Arimo"/>
                <a:cs typeface="Arimo"/>
              </a:rPr>
              <a:t>15 </a:t>
            </a:r>
            <a:r>
              <a:rPr sz="2000" spc="-130" dirty="0">
                <a:latin typeface="Arimo"/>
                <a:cs typeface="Arimo"/>
              </a:rPr>
              <a:t>days, </a:t>
            </a:r>
            <a:r>
              <a:rPr sz="2000" spc="-45" dirty="0">
                <a:latin typeface="Arimo"/>
                <a:cs typeface="Arimo"/>
              </a:rPr>
              <a:t>trading </a:t>
            </a:r>
            <a:r>
              <a:rPr sz="2000" spc="-5" dirty="0">
                <a:latin typeface="Arimo"/>
                <a:cs typeface="Arimo"/>
              </a:rPr>
              <a:t>of </a:t>
            </a:r>
            <a:r>
              <a:rPr sz="2000" spc="-100" dirty="0">
                <a:latin typeface="Arimo"/>
                <a:cs typeface="Arimo"/>
              </a:rPr>
              <a:t>2 </a:t>
            </a:r>
            <a:r>
              <a:rPr sz="2000" spc="-120" dirty="0">
                <a:latin typeface="Arimo"/>
                <a:cs typeface="Arimo"/>
              </a:rPr>
              <a:t>stocks </a:t>
            </a:r>
            <a:r>
              <a:rPr sz="2000" spc="-90" dirty="0">
                <a:latin typeface="Arimo"/>
                <a:cs typeface="Arimo"/>
              </a:rPr>
              <a:t>are </a:t>
            </a:r>
            <a:r>
              <a:rPr sz="2000" spc="-185" dirty="0">
                <a:latin typeface="Arimo"/>
                <a:cs typeface="Arimo"/>
              </a:rPr>
              <a:t>as</a:t>
            </a:r>
            <a:r>
              <a:rPr sz="2000" spc="-235" dirty="0">
                <a:latin typeface="Arimo"/>
                <a:cs typeface="Arimo"/>
              </a:rPr>
              <a:t> </a:t>
            </a:r>
            <a:r>
              <a:rPr sz="2000" spc="-50" dirty="0">
                <a:latin typeface="Arimo"/>
                <a:cs typeface="Arimo"/>
              </a:rPr>
              <a:t>follows:</a:t>
            </a:r>
            <a:endParaRPr sz="2000">
              <a:latin typeface="Arimo"/>
              <a:cs typeface="Arimo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  <a:tabLst>
                <a:tab pos="2834640" algn="l"/>
              </a:tabLst>
            </a:pPr>
            <a:r>
              <a:rPr sz="2000" b="0" spc="-90" dirty="0">
                <a:latin typeface="Lato Medium"/>
                <a:cs typeface="Lato Medium"/>
              </a:rPr>
              <a:t>Stock</a:t>
            </a:r>
            <a:r>
              <a:rPr sz="2000" b="0" spc="-55" dirty="0">
                <a:latin typeface="Lato Medium"/>
                <a:cs typeface="Lato Medium"/>
              </a:rPr>
              <a:t> </a:t>
            </a:r>
            <a:r>
              <a:rPr sz="2000" b="0" spc="-150" dirty="0">
                <a:latin typeface="Lato Medium"/>
                <a:cs typeface="Lato Medium"/>
              </a:rPr>
              <a:t>A	</a:t>
            </a:r>
            <a:r>
              <a:rPr sz="2000" b="0" spc="-90" dirty="0">
                <a:latin typeface="Lato Medium"/>
                <a:cs typeface="Lato Medium"/>
              </a:rPr>
              <a:t>Stock</a:t>
            </a:r>
            <a:r>
              <a:rPr sz="2000" b="0" spc="-65" dirty="0">
                <a:latin typeface="Lato Medium"/>
                <a:cs typeface="Lato Medium"/>
              </a:rPr>
              <a:t> </a:t>
            </a:r>
            <a:r>
              <a:rPr sz="2000" b="0" spc="-175" dirty="0">
                <a:latin typeface="Lato Medium"/>
                <a:cs typeface="Lato Medium"/>
              </a:rPr>
              <a:t>B</a:t>
            </a:r>
            <a:endParaRPr sz="2000">
              <a:latin typeface="Lato Medium"/>
              <a:cs typeface="Lato Medium"/>
            </a:endParaRPr>
          </a:p>
          <a:p>
            <a:pPr marL="91440">
              <a:lnSpc>
                <a:spcPct val="100000"/>
              </a:lnSpc>
              <a:tabLst>
                <a:tab pos="2834640" algn="l"/>
              </a:tabLst>
            </a:pPr>
            <a:r>
              <a:rPr sz="2000" spc="-130" dirty="0">
                <a:latin typeface="Arimo"/>
                <a:cs typeface="Arimo"/>
              </a:rPr>
              <a:t>Average</a:t>
            </a:r>
            <a:r>
              <a:rPr sz="2000" spc="-114" dirty="0">
                <a:latin typeface="Arimo"/>
                <a:cs typeface="Arimo"/>
              </a:rPr>
              <a:t> </a:t>
            </a:r>
            <a:r>
              <a:rPr sz="2000" spc="-55" dirty="0">
                <a:latin typeface="Arimo"/>
                <a:cs typeface="Arimo"/>
              </a:rPr>
              <a:t>price:</a:t>
            </a:r>
            <a:r>
              <a:rPr sz="2000" spc="-105" dirty="0">
                <a:latin typeface="Arimo"/>
                <a:cs typeface="Arimo"/>
              </a:rPr>
              <a:t> </a:t>
            </a:r>
            <a:r>
              <a:rPr sz="2000" spc="-95" dirty="0">
                <a:latin typeface="Arimo"/>
                <a:cs typeface="Arimo"/>
              </a:rPr>
              <a:t>135	</a:t>
            </a:r>
            <a:r>
              <a:rPr sz="2000" spc="-130" dirty="0">
                <a:latin typeface="Arimo"/>
                <a:cs typeface="Arimo"/>
              </a:rPr>
              <a:t>Average </a:t>
            </a:r>
            <a:r>
              <a:rPr sz="2000" spc="-55" dirty="0">
                <a:latin typeface="Arimo"/>
                <a:cs typeface="Arimo"/>
              </a:rPr>
              <a:t>price:</a:t>
            </a:r>
            <a:r>
              <a:rPr sz="2000" spc="-105" dirty="0">
                <a:latin typeface="Arimo"/>
                <a:cs typeface="Arimo"/>
              </a:rPr>
              <a:t> </a:t>
            </a:r>
            <a:r>
              <a:rPr sz="2000" spc="-85" dirty="0">
                <a:latin typeface="Arimo"/>
                <a:cs typeface="Arimo"/>
              </a:rPr>
              <a:t>87.5</a:t>
            </a:r>
            <a:endParaRPr sz="2000">
              <a:latin typeface="Arimo"/>
              <a:cs typeface="Arimo"/>
            </a:endParaRPr>
          </a:p>
          <a:p>
            <a:pPr marL="91440">
              <a:lnSpc>
                <a:spcPct val="100000"/>
              </a:lnSpc>
              <a:tabLst>
                <a:tab pos="2834640" algn="l"/>
              </a:tabLst>
            </a:pPr>
            <a:r>
              <a:rPr sz="2000" spc="-315" dirty="0">
                <a:latin typeface="Arimo"/>
                <a:cs typeface="Arimo"/>
              </a:rPr>
              <a:t>SD</a:t>
            </a:r>
            <a:r>
              <a:rPr sz="2000" spc="-110" dirty="0">
                <a:latin typeface="Arimo"/>
                <a:cs typeface="Arimo"/>
              </a:rPr>
              <a:t> </a:t>
            </a:r>
            <a:r>
              <a:rPr sz="2000" spc="-20" dirty="0">
                <a:latin typeface="Arimo"/>
                <a:cs typeface="Arimo"/>
              </a:rPr>
              <a:t>:</a:t>
            </a:r>
            <a:r>
              <a:rPr sz="2000" spc="-100" dirty="0">
                <a:latin typeface="Arimo"/>
                <a:cs typeface="Arimo"/>
              </a:rPr>
              <a:t> </a:t>
            </a:r>
            <a:r>
              <a:rPr sz="2000" spc="-90" dirty="0">
                <a:latin typeface="Arimo"/>
                <a:cs typeface="Arimo"/>
              </a:rPr>
              <a:t>15.35	</a:t>
            </a:r>
            <a:r>
              <a:rPr sz="2000" spc="-315" dirty="0">
                <a:latin typeface="Arimo"/>
                <a:cs typeface="Arimo"/>
              </a:rPr>
              <a:t>SD  </a:t>
            </a:r>
            <a:r>
              <a:rPr sz="2000" spc="-20" dirty="0">
                <a:latin typeface="Arimo"/>
                <a:cs typeface="Arimo"/>
              </a:rPr>
              <a:t>:</a:t>
            </a:r>
            <a:r>
              <a:rPr sz="2000" spc="-240" dirty="0">
                <a:latin typeface="Arimo"/>
                <a:cs typeface="Arimo"/>
              </a:rPr>
              <a:t> </a:t>
            </a:r>
            <a:r>
              <a:rPr sz="2000" spc="-85" dirty="0">
                <a:latin typeface="Arimo"/>
                <a:cs typeface="Arimo"/>
              </a:rPr>
              <a:t>1.02</a:t>
            </a:r>
            <a:endParaRPr sz="20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mo"/>
              <a:cs typeface="Arimo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spc="-80" dirty="0">
                <a:latin typeface="Arimo"/>
                <a:cs typeface="Arimo"/>
              </a:rPr>
              <a:t>Which </a:t>
            </a:r>
            <a:r>
              <a:rPr sz="2000" spc="-105" dirty="0">
                <a:latin typeface="Arimo"/>
                <a:cs typeface="Arimo"/>
              </a:rPr>
              <a:t>is </a:t>
            </a:r>
            <a:r>
              <a:rPr sz="2000" spc="-60" dirty="0">
                <a:latin typeface="Arimo"/>
                <a:cs typeface="Arimo"/>
              </a:rPr>
              <a:t>more </a:t>
            </a:r>
            <a:r>
              <a:rPr sz="2000" spc="-75" dirty="0">
                <a:latin typeface="Arimo"/>
                <a:cs typeface="Arimo"/>
              </a:rPr>
              <a:t>risky</a:t>
            </a:r>
            <a:r>
              <a:rPr sz="2000" spc="-250" dirty="0">
                <a:latin typeface="Arimo"/>
                <a:cs typeface="Arimo"/>
              </a:rPr>
              <a:t> </a:t>
            </a:r>
            <a:r>
              <a:rPr sz="2000" spc="-185" dirty="0">
                <a:latin typeface="Arimo"/>
                <a:cs typeface="Arimo"/>
              </a:rPr>
              <a:t>?</a:t>
            </a:r>
            <a:endParaRPr sz="2000">
              <a:latin typeface="Arimo"/>
              <a:cs typeface="Arim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24800" y="4227576"/>
            <a:ext cx="2159635" cy="36893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b="0" spc="-80" dirty="0">
                <a:latin typeface="Lato Medium"/>
                <a:cs typeface="Lato Medium"/>
              </a:rPr>
              <a:t>Stock </a:t>
            </a:r>
            <a:r>
              <a:rPr sz="1800" b="0" spc="-135" dirty="0">
                <a:latin typeface="Lato Medium"/>
                <a:cs typeface="Lato Medium"/>
              </a:rPr>
              <a:t>A </a:t>
            </a:r>
            <a:r>
              <a:rPr sz="1800" b="0" spc="-30" dirty="0">
                <a:latin typeface="Lato Medium"/>
                <a:cs typeface="Lato Medium"/>
              </a:rPr>
              <a:t>is </a:t>
            </a:r>
            <a:r>
              <a:rPr sz="1800" b="0" spc="-45" dirty="0">
                <a:latin typeface="Lato Medium"/>
                <a:cs typeface="Lato Medium"/>
              </a:rPr>
              <a:t>more</a:t>
            </a:r>
            <a:r>
              <a:rPr sz="1800" b="0" spc="-30" dirty="0">
                <a:latin typeface="Lato Medium"/>
                <a:cs typeface="Lato Medium"/>
              </a:rPr>
              <a:t> </a:t>
            </a:r>
            <a:r>
              <a:rPr sz="1800" b="0" spc="-50" dirty="0">
                <a:latin typeface="Lato Medium"/>
                <a:cs typeface="Lato Medium"/>
              </a:rPr>
              <a:t>risky</a:t>
            </a:r>
            <a:endParaRPr sz="1800">
              <a:latin typeface="Lato Medium"/>
              <a:cs typeface="Lato Medium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12635" y="3144011"/>
            <a:ext cx="4784090" cy="646430"/>
          </a:xfrm>
          <a:custGeom>
            <a:avLst/>
            <a:gdLst/>
            <a:ahLst/>
            <a:cxnLst/>
            <a:rect l="l" t="t" r="r" b="b"/>
            <a:pathLst>
              <a:path w="4784090" h="646429">
                <a:moveTo>
                  <a:pt x="0" y="646176"/>
                </a:moveTo>
                <a:lnTo>
                  <a:pt x="4783835" y="646176"/>
                </a:lnTo>
                <a:lnTo>
                  <a:pt x="4783835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679945" y="3162427"/>
            <a:ext cx="1682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b="0" spc="-125" dirty="0">
                <a:latin typeface="Lato Medium"/>
                <a:cs typeface="Lato Medium"/>
              </a:rPr>
              <a:t>Cov</a:t>
            </a:r>
            <a:r>
              <a:rPr sz="1800" b="0" spc="-187" baseline="-20833" dirty="0">
                <a:latin typeface="Lato Medium"/>
                <a:cs typeface="Lato Medium"/>
              </a:rPr>
              <a:t>A  </a:t>
            </a:r>
            <a:r>
              <a:rPr sz="1800" spc="-155" dirty="0">
                <a:latin typeface="Arimo"/>
                <a:cs typeface="Arimo"/>
              </a:rPr>
              <a:t>=</a:t>
            </a:r>
            <a:r>
              <a:rPr sz="1800" spc="-114" dirty="0">
                <a:latin typeface="Arimo"/>
                <a:cs typeface="Arimo"/>
              </a:rPr>
              <a:t> </a:t>
            </a:r>
            <a:r>
              <a:rPr sz="1800" spc="-55" dirty="0">
                <a:latin typeface="Arimo"/>
                <a:cs typeface="Arimo"/>
              </a:rPr>
              <a:t>15.35/115</a:t>
            </a:r>
            <a:endParaRPr sz="1800">
              <a:latin typeface="Arimo"/>
              <a:cs typeface="Arimo"/>
            </a:endParaRPr>
          </a:p>
          <a:p>
            <a:pPr marL="939800">
              <a:lnSpc>
                <a:spcPct val="100000"/>
              </a:lnSpc>
            </a:pPr>
            <a:r>
              <a:rPr sz="1800" b="0" spc="-150" dirty="0">
                <a:latin typeface="Lato Medium"/>
                <a:cs typeface="Lato Medium"/>
              </a:rPr>
              <a:t>=</a:t>
            </a:r>
            <a:r>
              <a:rPr sz="1800" b="0" spc="-145" dirty="0">
                <a:latin typeface="Lato Medium"/>
                <a:cs typeface="Lato Medium"/>
              </a:rPr>
              <a:t> </a:t>
            </a:r>
            <a:r>
              <a:rPr sz="1800" b="0" spc="-95" dirty="0">
                <a:latin typeface="Lato Medium"/>
                <a:cs typeface="Lato Medium"/>
              </a:rPr>
              <a:t>0.133</a:t>
            </a:r>
            <a:endParaRPr sz="1800">
              <a:latin typeface="Lato Medium"/>
              <a:cs typeface="La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23400" y="3162427"/>
            <a:ext cx="1668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b="0" spc="-125" dirty="0">
                <a:latin typeface="Lato Medium"/>
                <a:cs typeface="Lato Medium"/>
              </a:rPr>
              <a:t>Cov</a:t>
            </a:r>
            <a:r>
              <a:rPr sz="1800" b="0" spc="-187" baseline="-20833" dirty="0">
                <a:latin typeface="Lato Medium"/>
                <a:cs typeface="Lato Medium"/>
              </a:rPr>
              <a:t>B </a:t>
            </a:r>
            <a:r>
              <a:rPr sz="1800" spc="-155" dirty="0">
                <a:latin typeface="Arimo"/>
                <a:cs typeface="Arimo"/>
              </a:rPr>
              <a:t>=</a:t>
            </a:r>
            <a:r>
              <a:rPr sz="1800" spc="-90" dirty="0">
                <a:latin typeface="Arimo"/>
                <a:cs typeface="Arimo"/>
              </a:rPr>
              <a:t> </a:t>
            </a:r>
            <a:r>
              <a:rPr sz="1800" spc="-50" dirty="0">
                <a:latin typeface="Arimo"/>
                <a:cs typeface="Arimo"/>
              </a:rPr>
              <a:t>1.02/87.5</a:t>
            </a:r>
            <a:endParaRPr sz="1800">
              <a:latin typeface="Arimo"/>
              <a:cs typeface="Arimo"/>
            </a:endParaRPr>
          </a:p>
          <a:p>
            <a:pPr marL="939800">
              <a:lnSpc>
                <a:spcPct val="100000"/>
              </a:lnSpc>
            </a:pPr>
            <a:r>
              <a:rPr sz="1800" b="0" spc="-150" dirty="0">
                <a:latin typeface="Lato Medium"/>
                <a:cs typeface="Lato Medium"/>
              </a:rPr>
              <a:t>=</a:t>
            </a:r>
            <a:r>
              <a:rPr sz="1800" b="0" spc="-105" dirty="0">
                <a:latin typeface="Lato Medium"/>
                <a:cs typeface="Lato Medium"/>
              </a:rPr>
              <a:t> </a:t>
            </a:r>
            <a:r>
              <a:rPr sz="1800" b="0" spc="-95" dirty="0">
                <a:latin typeface="Lato Medium"/>
                <a:cs typeface="Lato Medium"/>
              </a:rPr>
              <a:t>0.011</a:t>
            </a:r>
            <a:endParaRPr sz="1800">
              <a:latin typeface="Lato Medium"/>
              <a:cs typeface="Lato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7C8FF-EA60-0016-727F-23DF2DF01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3494"/>
            <a:ext cx="10515600" cy="1024732"/>
          </a:xfrm>
        </p:spPr>
        <p:txBody>
          <a:bodyPr/>
          <a:lstStyle/>
          <a:p>
            <a:r>
              <a:rPr lang="en-US" dirty="0"/>
              <a:t>Sum of Squares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A075F-1B28-5CA5-88FE-012FD7C8E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8100"/>
            <a:ext cx="10515600" cy="48736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Total sum of squares is used to denote the amount of variation in the dependent variable. </a:t>
            </a:r>
            <a:endParaRPr lang="en-IN" sz="2400" dirty="0"/>
          </a:p>
          <a:p>
            <a:pPr marL="0" indent="0" algn="l">
              <a:buNone/>
            </a:pPr>
            <a:r>
              <a:rPr lang="en-US" sz="2400" b="0" i="0" dirty="0">
                <a:effectLst/>
                <a:highlight>
                  <a:srgbClr val="FFFFFF"/>
                </a:highlight>
                <a:latin typeface="Mazzard"/>
              </a:rPr>
              <a:t>Mathematically, the difference between variance and SST is that we adjust for the degree of freedom by dividing by n–1 in the variance formula.</a:t>
            </a:r>
          </a:p>
          <a:p>
            <a:pPr marL="0" indent="0" algn="l">
              <a:buNone/>
            </a:pPr>
            <a:r>
              <a:rPr lang="en-US" sz="2400" dirty="0">
                <a:highlight>
                  <a:srgbClr val="FFFFFF"/>
                </a:highlight>
                <a:latin typeface="MJXc-TeX-math-I"/>
              </a:rPr>
              <a:t>                      </a:t>
            </a:r>
          </a:p>
          <a:p>
            <a:pPr marL="0" indent="0" algn="l">
              <a:buNone/>
            </a:pPr>
            <a:r>
              <a:rPr lang="en-US" sz="2400" b="0" i="0" dirty="0">
                <a:effectLst/>
                <a:highlight>
                  <a:srgbClr val="FFFFFF"/>
                </a:highlight>
                <a:latin typeface="MJXc-TeX-math-I"/>
              </a:rPr>
              <a:t>                          SST</a:t>
            </a:r>
            <a:r>
              <a:rPr lang="en-US" sz="2400" b="0" i="0" dirty="0">
                <a:effectLst/>
                <a:highlight>
                  <a:srgbClr val="FFFFFF"/>
                </a:highlight>
                <a:latin typeface="MJXc-TeX-main-R"/>
              </a:rPr>
              <a:t>=</a:t>
            </a:r>
            <a:r>
              <a:rPr lang="en-US" sz="2400" b="0" i="0" dirty="0">
                <a:effectLst/>
                <a:highlight>
                  <a:srgbClr val="FFFFFF"/>
                </a:highlight>
                <a:latin typeface="MJXc-TeX-size2-R"/>
              </a:rPr>
              <a:t>∑</a:t>
            </a:r>
            <a:r>
              <a:rPr lang="en-US" sz="2400" b="0" i="0" dirty="0">
                <a:effectLst/>
                <a:highlight>
                  <a:srgbClr val="FFFFFF"/>
                </a:highlight>
                <a:latin typeface="MJXc-TeX-main-R"/>
              </a:rPr>
              <a:t>(</a:t>
            </a:r>
            <a:r>
              <a:rPr lang="en-US" sz="2400" b="0" i="0" dirty="0" err="1">
                <a:effectLst/>
                <a:highlight>
                  <a:srgbClr val="FFFFFF"/>
                </a:highlight>
                <a:latin typeface="MJXc-TeX-math-I"/>
              </a:rPr>
              <a:t>yi</a:t>
            </a:r>
            <a:r>
              <a:rPr lang="en-US" sz="2400" b="0" i="0" dirty="0">
                <a:effectLst/>
                <a:highlight>
                  <a:srgbClr val="FFFFFF"/>
                </a:highlight>
                <a:latin typeface="MJXc-TeX-main-R"/>
              </a:rPr>
              <a:t>−¯</a:t>
            </a:r>
            <a:r>
              <a:rPr lang="en-US" sz="2400" b="0" i="0" dirty="0">
                <a:effectLst/>
                <a:highlight>
                  <a:srgbClr val="FFFFFF"/>
                </a:highlight>
                <a:latin typeface="MJXc-TeX-math-I"/>
              </a:rPr>
              <a:t>y</a:t>
            </a:r>
            <a:r>
              <a:rPr lang="en-US" sz="2400" b="0" i="0" dirty="0">
                <a:effectLst/>
                <a:highlight>
                  <a:srgbClr val="FFFFFF"/>
                </a:highlight>
                <a:latin typeface="MJXc-TeX-main-R"/>
              </a:rPr>
              <a:t>) exp</a:t>
            </a:r>
            <a:r>
              <a:rPr lang="en-US" sz="2400" b="0" i="0" dirty="0">
                <a:effectLst/>
                <a:highlight>
                  <a:srgbClr val="FFFFFF"/>
                </a:highlight>
                <a:latin typeface="Mazzard"/>
              </a:rPr>
              <a:t>2</a:t>
            </a:r>
          </a:p>
          <a:p>
            <a:pPr marL="0" indent="0" algn="l">
              <a:buNone/>
            </a:pPr>
            <a:r>
              <a:rPr lang="en-US" sz="2400" b="0" i="0" dirty="0">
                <a:effectLst/>
                <a:highlight>
                  <a:srgbClr val="FFFFFF"/>
                </a:highlight>
                <a:latin typeface="Mazzard"/>
              </a:rPr>
              <a:t>Where:</a:t>
            </a:r>
          </a:p>
          <a:p>
            <a:pPr algn="l"/>
            <a:r>
              <a:rPr lang="en-US" sz="2400" b="0" i="0" dirty="0" err="1">
                <a:effectLst/>
                <a:highlight>
                  <a:srgbClr val="FFFFFF"/>
                </a:highlight>
                <a:latin typeface="MJXc-TeX-math-I"/>
              </a:rPr>
              <a:t>yi</a:t>
            </a:r>
            <a:r>
              <a:rPr lang="en-US" sz="2400" b="0" i="0" dirty="0">
                <a:effectLst/>
                <a:highlight>
                  <a:srgbClr val="FFFFFF"/>
                </a:highlight>
                <a:latin typeface="MJXc-TeX-main-R"/>
              </a:rPr>
              <a:t> </a:t>
            </a:r>
            <a:r>
              <a:rPr lang="en-US" sz="2400" b="0" i="0" dirty="0">
                <a:effectLst/>
                <a:highlight>
                  <a:srgbClr val="FFFFFF"/>
                </a:highlight>
                <a:latin typeface="Mazzard"/>
              </a:rPr>
              <a:t> – observed dependent variable</a:t>
            </a:r>
          </a:p>
          <a:p>
            <a:pPr algn="l"/>
            <a:r>
              <a:rPr lang="en-US" sz="2400" b="0" i="0" dirty="0">
                <a:effectLst/>
                <a:highlight>
                  <a:srgbClr val="FFFFFF"/>
                </a:highlight>
                <a:latin typeface="MJXc-TeX-main-R"/>
              </a:rPr>
              <a:t>¯</a:t>
            </a:r>
            <a:r>
              <a:rPr lang="en-US" sz="2400" b="0" i="0" dirty="0">
                <a:effectLst/>
                <a:highlight>
                  <a:srgbClr val="FFFFFF"/>
                </a:highlight>
                <a:latin typeface="MJXc-TeX-math-I"/>
              </a:rPr>
              <a:t>y</a:t>
            </a:r>
            <a:r>
              <a:rPr lang="en-US" sz="2400" b="0" i="0" dirty="0">
                <a:effectLst/>
                <a:highlight>
                  <a:srgbClr val="FFFFFF"/>
                </a:highlight>
                <a:latin typeface="MJXc-TeX-main-R"/>
              </a:rPr>
              <a:t> </a:t>
            </a:r>
            <a:r>
              <a:rPr lang="en-US" sz="2400" b="0" i="0" dirty="0">
                <a:effectLst/>
                <a:highlight>
                  <a:srgbClr val="FFFFFF"/>
                </a:highlight>
                <a:latin typeface="Mazzard"/>
              </a:rPr>
              <a:t> – mean of the dependent variable</a:t>
            </a:r>
          </a:p>
          <a:p>
            <a:pPr marL="0" indent="0" algn="l">
              <a:buNone/>
            </a:pPr>
            <a:endParaRPr lang="en-US" sz="2400" b="0" i="0" dirty="0">
              <a:solidFill>
                <a:srgbClr val="555555"/>
              </a:solidFill>
              <a:effectLst/>
              <a:latin typeface="Open Sans" panose="020B0606030504020204" pitchFamily="34" charset="0"/>
            </a:endParaRP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The SST tells us how close sample values are to the mean. As the SST increases, so does the variability of the data.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35850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BFC83-DF29-FDA8-95CF-65672833A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24505C"/>
                </a:solidFill>
                <a:effectLst/>
                <a:latin typeface="Open Sans" panose="020B0606030504020204" pitchFamily="34" charset="0"/>
              </a:rPr>
              <a:t>Example of Calculating the SST for a Sample with Low Variability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F346C-B49F-12B8-CC0C-90C2A9243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Calculate the SST for the following data: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		{1, 2, 3}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Step 1:</a:t>
            </a:r>
            <a:r>
              <a:rPr lang="en-US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 The mean of the sample can be calculated by adding up the values in the sample (1 + 2 + 3) and dividing this sum by the number of values (3). Thus, the mean of this sample is: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	</a:t>
            </a:r>
            <a:r>
              <a:rPr lang="en-US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y¯=(1+2+3)/</a:t>
            </a:r>
            <a:r>
              <a:rPr lang="en-US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3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	=6/3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555555"/>
                </a:solidFill>
                <a:latin typeface="Open Sans" panose="020B0606030504020204" pitchFamily="34" charset="0"/>
              </a:rPr>
              <a:t>	</a:t>
            </a:r>
            <a:r>
              <a:rPr lang="en-US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=2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Step 2:</a:t>
            </a:r>
            <a:r>
              <a:rPr lang="en-US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 Subtract the calculated mean from each value, and square each difference.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	1−2 =−1(−1) =1   	=1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	2−2 =0-0      =0      =0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	3−2 =1-1      =1     =1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Step 3:</a:t>
            </a:r>
            <a:r>
              <a:rPr lang="en-US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 Sum the differences.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	SST =1+0+1 =2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Thus, </a:t>
            </a:r>
            <a:r>
              <a:rPr lang="en-US" b="1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the total sum of squares for the data {1, 2, 3} is 2.</a:t>
            </a:r>
            <a:endParaRPr lang="en-US" b="0" i="0" dirty="0">
              <a:solidFill>
                <a:srgbClr val="555555"/>
              </a:solidFill>
              <a:effectLst/>
              <a:latin typeface="Open Sans" panose="020B0606030504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3384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6632-C3B7-6F42-D3CA-49ACACC57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What is the Absolute Deviation Formula?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1BB3FF8-7899-FC83-5046-5C84372550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76375" y="2493823"/>
            <a:ext cx="8020050" cy="35086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 = Σ (x</a:t>
            </a:r>
            <a:r>
              <a:rPr kumimoji="0" lang="en-US" altLang="en-US" sz="18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– x̄)/n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where,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 is the </a:t>
            </a:r>
            <a:r>
              <a:rPr kumimoji="0" lang="en-US" altLang="en-US" sz="32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average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absolute deviation,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x̄ is the mean of data set,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Σ (x</a:t>
            </a:r>
            <a:r>
              <a:rPr kumimoji="0" lang="en-US" altLang="en-US" sz="18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– x̄) is the summation of deviations from mean,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 is the number of values in data set.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271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5BA40-24A2-0B0D-3667-CF33E6E25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What Is Average Deviation Formula?</a:t>
            </a:r>
            <a:b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591F5-6A31-6031-C0BA-5E69A6533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 rtl="0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The formula for average deviation is utilized to determine how much individual observations differ from the </a:t>
            </a:r>
            <a:r>
              <a:rPr lang="en-US" b="0" i="0" u="sng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hlinkClick r:id="rId2"/>
              </a:rPr>
              <a:t>mean 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of a data set. Presented below is the formula for computing the average deviation across n observations: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	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Average Deviation = 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Google Sans"/>
              </a:rPr>
              <a:t>Σ|xi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 – x̅|</a:t>
            </a:r>
            <a:r>
              <a:rPr lang="en-US" dirty="0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/n</a:t>
            </a:r>
            <a:endParaRPr lang="en-US" b="0" i="0" dirty="0">
              <a:solidFill>
                <a:srgbClr val="1F1F1F"/>
              </a:solidFill>
              <a:effectLst/>
              <a:highlight>
                <a:srgbClr val="FFFFFF"/>
              </a:highlight>
              <a:latin typeface="Google Sans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		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		where xi are the data points,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		x̅ is the mean, and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		n is the number of data points.</a:t>
            </a:r>
            <a:endParaRPr lang="en-IN" dirty="0"/>
          </a:p>
        </p:txBody>
      </p:sp>
      <p:sp>
        <p:nvSpPr>
          <p:cNvPr id="5" name="AutoShape 2" descr="Average-Deviation-Formula">
            <a:extLst>
              <a:ext uri="{FF2B5EF4-FFF2-40B4-BE49-F238E27FC236}">
                <a16:creationId xmlns:a16="http://schemas.microsoft.com/office/drawing/2014/main" id="{9BA7F0AE-1381-C3C2-835A-06F0E5556C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725" y="-1866900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042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6A46B-FB5F-1B8A-AE74-29B34904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Question :</a:t>
            </a:r>
            <a:r>
              <a:rPr lang="en-US" sz="32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</a:t>
            </a:r>
            <a:r>
              <a:rPr lang="en-US" sz="32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Find the Average Deviation for the data 10,25,30,14,39,18,17. (Use median to find central point)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ABA20-70F8-CDA8-17CC-6185FCDC0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 rtl="0" fontAlgn="base">
              <a:buNone/>
            </a:pPr>
            <a:r>
              <a:rPr lang="en-US" b="1" i="1" dirty="0">
                <a:solidFill>
                  <a:srgbClr val="273239"/>
                </a:solidFill>
                <a:effectLst/>
                <a:latin typeface="Nunito" pitchFamily="2" charset="0"/>
              </a:rPr>
              <a:t>Step 1: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 Find median for the given data.</a:t>
            </a:r>
          </a:p>
          <a:p>
            <a:pPr marL="0" indent="0" fontAlgn="base">
              <a:buNone/>
            </a:pP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To find median first we need to sort the given data either in ascending order or descending order.</a:t>
            </a:r>
          </a:p>
          <a:p>
            <a:pPr marL="0" indent="0" algn="l" rtl="0" fontAlgn="base">
              <a:buNone/>
            </a:pP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Sorted data- 10,14,17,18,25,30,39</a:t>
            </a:r>
          </a:p>
          <a:p>
            <a:pPr marL="0" indent="0" algn="l" rtl="0" fontAlgn="base">
              <a:buNone/>
            </a:pP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Here the size of data set is odd i.e., count=7.</a:t>
            </a:r>
          </a:p>
          <a:p>
            <a:pPr marL="0" indent="0" algn="l" rtl="0" fontAlgn="base">
              <a:buNone/>
            </a:pP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So we have only one middle value18 which is median.</a:t>
            </a:r>
          </a:p>
          <a:p>
            <a:pPr marL="0" indent="0" algn="l" rtl="0" fontAlgn="base">
              <a:buNone/>
            </a:pPr>
            <a:r>
              <a:rPr lang="en-US" b="1" i="1" dirty="0">
                <a:solidFill>
                  <a:srgbClr val="273239"/>
                </a:solidFill>
                <a:effectLst/>
                <a:latin typeface="Nunito" pitchFamily="2" charset="0"/>
              </a:rPr>
              <a:t>Step 2: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 Find absolute deviations from data using median.</a:t>
            </a:r>
          </a:p>
          <a:p>
            <a:pPr marL="0" indent="0" algn="l" rtl="0" fontAlgn="base">
              <a:buNone/>
            </a:pP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	abs(10-18) = 8</a:t>
            </a:r>
          </a:p>
          <a:p>
            <a:pPr marL="0" indent="0" algn="l" rtl="0" fontAlgn="base">
              <a:buNone/>
            </a:pP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	abs(14-18) = 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182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9EA98-3D3A-6833-822F-F0D53EB87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016000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 algn="l" rtl="0" fontAlgn="base">
              <a:buNone/>
            </a:pP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	abs(17-18) = 1</a:t>
            </a:r>
          </a:p>
          <a:p>
            <a:pPr marL="0" indent="0" algn="l" rtl="0" fontAlgn="base">
              <a:buNone/>
            </a:pP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	abs(18-18) = 0</a:t>
            </a:r>
          </a:p>
          <a:p>
            <a:pPr marL="0" indent="0" algn="l" rtl="0" fontAlgn="base">
              <a:buNone/>
            </a:pP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	abs(25-18) = 7</a:t>
            </a:r>
          </a:p>
          <a:p>
            <a:pPr marL="0" indent="0" algn="l" rtl="0" fontAlgn="base">
              <a:buNone/>
            </a:pP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	abs(30-18) = 12</a:t>
            </a:r>
          </a:p>
          <a:p>
            <a:pPr marL="0" indent="0" algn="l" rtl="0" fontAlgn="base">
              <a:buNone/>
            </a:pP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	abs(39-18) = 21</a:t>
            </a:r>
          </a:p>
          <a:p>
            <a:pPr marL="0" indent="0" algn="l" rtl="0" fontAlgn="base">
              <a:buNone/>
            </a:pPr>
            <a:r>
              <a:rPr lang="en-US" b="1" i="1" dirty="0">
                <a:solidFill>
                  <a:srgbClr val="273239"/>
                </a:solidFill>
                <a:effectLst/>
                <a:latin typeface="Nunito" pitchFamily="2" charset="0"/>
              </a:rPr>
              <a:t>Step 3: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 Sum of all deviations = 8+4+1+0+7+12+21</a:t>
            </a:r>
          </a:p>
          <a:p>
            <a:pPr marL="0" indent="0" algn="l" rtl="0" fontAlgn="base">
              <a:buNone/>
            </a:pP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					=53</a:t>
            </a:r>
          </a:p>
          <a:p>
            <a:pPr marL="0" indent="0" algn="l" rtl="0" fontAlgn="base">
              <a:buNone/>
            </a:pPr>
            <a:r>
              <a:rPr lang="en-US" b="1" i="1" dirty="0">
                <a:solidFill>
                  <a:srgbClr val="273239"/>
                </a:solidFill>
                <a:effectLst/>
                <a:latin typeface="Nunito" pitchFamily="2" charset="0"/>
              </a:rPr>
              <a:t>Step 4: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 Find Average Deviation=sum of all deviations/count of values in data</a:t>
            </a:r>
          </a:p>
          <a:p>
            <a:pPr marL="0" indent="0" algn="l" fontAlgn="base">
              <a:buNone/>
            </a:pP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                                                 =53/7</a:t>
            </a:r>
          </a:p>
          <a:p>
            <a:pPr marL="0" indent="0" algn="l" fontAlgn="base">
              <a:buNone/>
            </a:pP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				=&gt; 7.57</a:t>
            </a:r>
          </a:p>
          <a:p>
            <a:pPr marL="0" indent="0" algn="l" rtl="0" fontAlgn="base">
              <a:buNone/>
            </a:pP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So </a:t>
            </a:r>
            <a:r>
              <a:rPr lang="en-US" b="0" i="1" u="sng" dirty="0">
                <a:solidFill>
                  <a:srgbClr val="273239"/>
                </a:solidFill>
                <a:effectLst/>
                <a:latin typeface="Nunito" pitchFamily="2" charset="0"/>
                <a:hlinkClick r:id="rId2"/>
              </a:rPr>
              <a:t>Average 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Deviation within the given data is 7.57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5991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1240" y="-43148"/>
            <a:ext cx="384999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1.</a:t>
            </a:r>
            <a:r>
              <a:rPr spc="-70" dirty="0"/>
              <a:t> </a:t>
            </a:r>
            <a:r>
              <a:rPr spc="-10" dirty="0"/>
              <a:t>Range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6622" y="808177"/>
            <a:ext cx="9676130" cy="2842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90" dirty="0">
                <a:latin typeface="Arimo"/>
                <a:cs typeface="Arimo"/>
              </a:rPr>
              <a:t>Difference</a:t>
            </a:r>
            <a:r>
              <a:rPr sz="2400" spc="-125" dirty="0">
                <a:latin typeface="Arimo"/>
                <a:cs typeface="Arimo"/>
              </a:rPr>
              <a:t> </a:t>
            </a:r>
            <a:r>
              <a:rPr sz="2400" spc="-70" dirty="0">
                <a:latin typeface="Arimo"/>
                <a:cs typeface="Arimo"/>
              </a:rPr>
              <a:t>between</a:t>
            </a:r>
            <a:r>
              <a:rPr sz="2400" spc="-130" dirty="0">
                <a:latin typeface="Arimo"/>
                <a:cs typeface="Arimo"/>
              </a:rPr>
              <a:t> </a:t>
            </a:r>
            <a:r>
              <a:rPr sz="2400" spc="-25" dirty="0">
                <a:latin typeface="Arimo"/>
                <a:cs typeface="Arimo"/>
              </a:rPr>
              <a:t>the</a:t>
            </a:r>
            <a:r>
              <a:rPr sz="2400" spc="-125" dirty="0">
                <a:latin typeface="Arimo"/>
                <a:cs typeface="Arimo"/>
              </a:rPr>
              <a:t> </a:t>
            </a:r>
            <a:r>
              <a:rPr sz="2400" spc="-95" dirty="0">
                <a:latin typeface="Arimo"/>
                <a:cs typeface="Arimo"/>
              </a:rPr>
              <a:t>highest</a:t>
            </a:r>
            <a:r>
              <a:rPr sz="2400" spc="-145" dirty="0">
                <a:latin typeface="Arimo"/>
                <a:cs typeface="Arimo"/>
              </a:rPr>
              <a:t> </a:t>
            </a:r>
            <a:r>
              <a:rPr sz="2400" spc="-110" dirty="0">
                <a:latin typeface="Arimo"/>
                <a:cs typeface="Arimo"/>
              </a:rPr>
              <a:t>and</a:t>
            </a:r>
            <a:r>
              <a:rPr sz="2400" spc="-125" dirty="0">
                <a:latin typeface="Arimo"/>
                <a:cs typeface="Arimo"/>
              </a:rPr>
              <a:t> </a:t>
            </a:r>
            <a:r>
              <a:rPr sz="2400" spc="-25" dirty="0">
                <a:latin typeface="Arimo"/>
                <a:cs typeface="Arimo"/>
              </a:rPr>
              <a:t>the</a:t>
            </a:r>
            <a:r>
              <a:rPr sz="2400" spc="-125" dirty="0">
                <a:latin typeface="Arimo"/>
                <a:cs typeface="Arimo"/>
              </a:rPr>
              <a:t> </a:t>
            </a:r>
            <a:r>
              <a:rPr sz="2400" spc="-70" dirty="0">
                <a:latin typeface="Arimo"/>
                <a:cs typeface="Arimo"/>
              </a:rPr>
              <a:t>lowest</a:t>
            </a:r>
            <a:r>
              <a:rPr sz="2400" spc="-145" dirty="0">
                <a:latin typeface="Arimo"/>
                <a:cs typeface="Arimo"/>
              </a:rPr>
              <a:t> </a:t>
            </a:r>
            <a:r>
              <a:rPr sz="2400" spc="-110" dirty="0">
                <a:latin typeface="Arimo"/>
                <a:cs typeface="Arimo"/>
              </a:rPr>
              <a:t>observed</a:t>
            </a:r>
            <a:r>
              <a:rPr sz="2400" spc="-114" dirty="0">
                <a:latin typeface="Arimo"/>
                <a:cs typeface="Arimo"/>
              </a:rPr>
              <a:t> </a:t>
            </a:r>
            <a:r>
              <a:rPr sz="2400" spc="-135" dirty="0">
                <a:latin typeface="Arimo"/>
                <a:cs typeface="Arimo"/>
              </a:rPr>
              <a:t>values</a:t>
            </a:r>
            <a:r>
              <a:rPr sz="2400" spc="-120" dirty="0">
                <a:latin typeface="Arimo"/>
                <a:cs typeface="Arimo"/>
              </a:rPr>
              <a:t> </a:t>
            </a:r>
            <a:r>
              <a:rPr sz="2400" spc="-30" dirty="0">
                <a:latin typeface="Arimo"/>
                <a:cs typeface="Arimo"/>
              </a:rPr>
              <a:t>in</a:t>
            </a:r>
            <a:r>
              <a:rPr sz="2400" spc="-125" dirty="0">
                <a:latin typeface="Arimo"/>
                <a:cs typeface="Arimo"/>
              </a:rPr>
              <a:t> </a:t>
            </a:r>
            <a:r>
              <a:rPr sz="2400" spc="-185" dirty="0">
                <a:latin typeface="Arimo"/>
                <a:cs typeface="Arimo"/>
              </a:rPr>
              <a:t>a</a:t>
            </a:r>
            <a:r>
              <a:rPr sz="2400" spc="-145" dirty="0">
                <a:latin typeface="Arimo"/>
                <a:cs typeface="Arimo"/>
              </a:rPr>
              <a:t> </a:t>
            </a:r>
            <a:r>
              <a:rPr sz="2400" spc="-90" dirty="0">
                <a:latin typeface="Arimo"/>
                <a:cs typeface="Arimo"/>
              </a:rPr>
              <a:t>dataset</a:t>
            </a:r>
            <a:endParaRPr sz="2400">
              <a:latin typeface="Arimo"/>
              <a:cs typeface="Arimo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270" dirty="0">
                <a:latin typeface="Arimo"/>
                <a:cs typeface="Arimo"/>
              </a:rPr>
              <a:t>Easy </a:t>
            </a:r>
            <a:r>
              <a:rPr sz="2400" spc="20" dirty="0">
                <a:latin typeface="Arimo"/>
                <a:cs typeface="Arimo"/>
              </a:rPr>
              <a:t>to </a:t>
            </a:r>
            <a:r>
              <a:rPr sz="2400" spc="-90" dirty="0">
                <a:latin typeface="Arimo"/>
                <a:cs typeface="Arimo"/>
              </a:rPr>
              <a:t>understand </a:t>
            </a:r>
            <a:r>
              <a:rPr sz="2400" spc="-114" dirty="0">
                <a:latin typeface="Arimo"/>
                <a:cs typeface="Arimo"/>
              </a:rPr>
              <a:t>and</a:t>
            </a:r>
            <a:r>
              <a:rPr sz="2400" spc="-200" dirty="0">
                <a:latin typeface="Arimo"/>
                <a:cs typeface="Arimo"/>
              </a:rPr>
              <a:t> </a:t>
            </a:r>
            <a:r>
              <a:rPr sz="2400" spc="-25" dirty="0">
                <a:latin typeface="Arimo"/>
                <a:cs typeface="Arimo"/>
              </a:rPr>
              <a:t>find</a:t>
            </a:r>
            <a:endParaRPr sz="2400">
              <a:latin typeface="Arimo"/>
              <a:cs typeface="Arim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140" dirty="0">
                <a:latin typeface="Arimo"/>
                <a:cs typeface="Arimo"/>
              </a:rPr>
              <a:t>Usefulness </a:t>
            </a:r>
            <a:r>
              <a:rPr sz="2400" spc="-225" dirty="0">
                <a:latin typeface="Arimo"/>
                <a:cs typeface="Arimo"/>
              </a:rPr>
              <a:t>as </a:t>
            </a:r>
            <a:r>
              <a:rPr sz="2400" spc="-190" dirty="0">
                <a:latin typeface="Arimo"/>
                <a:cs typeface="Arimo"/>
              </a:rPr>
              <a:t>a </a:t>
            </a:r>
            <a:r>
              <a:rPr sz="2400" spc="-100" dirty="0">
                <a:latin typeface="Arimo"/>
                <a:cs typeface="Arimo"/>
              </a:rPr>
              <a:t>dispersion </a:t>
            </a:r>
            <a:r>
              <a:rPr sz="2400" spc="-130" dirty="0">
                <a:latin typeface="Arimo"/>
                <a:cs typeface="Arimo"/>
              </a:rPr>
              <a:t>measure </a:t>
            </a:r>
            <a:r>
              <a:rPr sz="2400" spc="-125" dirty="0">
                <a:latin typeface="Arimo"/>
                <a:cs typeface="Arimo"/>
              </a:rPr>
              <a:t>is </a:t>
            </a:r>
            <a:r>
              <a:rPr sz="2400" spc="-20" dirty="0">
                <a:latin typeface="Arimo"/>
                <a:cs typeface="Arimo"/>
              </a:rPr>
              <a:t>limited </a:t>
            </a:r>
            <a:r>
              <a:rPr sz="2400" spc="-140" dirty="0">
                <a:latin typeface="Arimo"/>
                <a:cs typeface="Arimo"/>
              </a:rPr>
              <a:t>– </a:t>
            </a:r>
            <a:r>
              <a:rPr sz="2400" spc="-65" dirty="0">
                <a:latin typeface="Arimo"/>
                <a:cs typeface="Arimo"/>
              </a:rPr>
              <a:t>only </a:t>
            </a:r>
            <a:r>
              <a:rPr sz="2400" spc="-120" dirty="0">
                <a:latin typeface="Arimo"/>
                <a:cs typeface="Arimo"/>
              </a:rPr>
              <a:t>2 </a:t>
            </a:r>
            <a:r>
              <a:rPr sz="2400" spc="-135" dirty="0">
                <a:latin typeface="Arimo"/>
                <a:cs typeface="Arimo"/>
              </a:rPr>
              <a:t>values </a:t>
            </a:r>
            <a:r>
              <a:rPr sz="2400" spc="-110" dirty="0">
                <a:latin typeface="Arimo"/>
                <a:cs typeface="Arimo"/>
              </a:rPr>
              <a:t>are</a:t>
            </a:r>
            <a:r>
              <a:rPr sz="2400" spc="-120" dirty="0">
                <a:latin typeface="Arimo"/>
                <a:cs typeface="Arimo"/>
              </a:rPr>
              <a:t> </a:t>
            </a:r>
            <a:r>
              <a:rPr sz="2400" spc="-105" dirty="0">
                <a:latin typeface="Arimo"/>
                <a:cs typeface="Arimo"/>
              </a:rPr>
              <a:t>considered</a:t>
            </a:r>
            <a:endParaRPr sz="2400">
              <a:latin typeface="Arimo"/>
              <a:cs typeface="Arim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114" dirty="0">
                <a:latin typeface="Arimo"/>
                <a:cs typeface="Arimo"/>
              </a:rPr>
              <a:t>Heavily </a:t>
            </a:r>
            <a:r>
              <a:rPr sz="2400" spc="-70" dirty="0">
                <a:latin typeface="Arimo"/>
                <a:cs typeface="Arimo"/>
              </a:rPr>
              <a:t>influenced </a:t>
            </a:r>
            <a:r>
              <a:rPr sz="2400" spc="-105" dirty="0">
                <a:latin typeface="Arimo"/>
                <a:cs typeface="Arimo"/>
              </a:rPr>
              <a:t>by </a:t>
            </a:r>
            <a:r>
              <a:rPr sz="2400" spc="-80" dirty="0">
                <a:latin typeface="Arimo"/>
                <a:cs typeface="Arimo"/>
              </a:rPr>
              <a:t>extreme</a:t>
            </a:r>
            <a:r>
              <a:rPr sz="2400" spc="-250" dirty="0">
                <a:latin typeface="Arimo"/>
                <a:cs typeface="Arimo"/>
              </a:rPr>
              <a:t> </a:t>
            </a:r>
            <a:r>
              <a:rPr sz="2400" spc="-135" dirty="0">
                <a:latin typeface="Arimo"/>
                <a:cs typeface="Arimo"/>
              </a:rPr>
              <a:t>values</a:t>
            </a:r>
            <a:endParaRPr sz="2400">
              <a:latin typeface="Arimo"/>
              <a:cs typeface="Arim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215" dirty="0">
                <a:latin typeface="Arimo"/>
                <a:cs typeface="Arimo"/>
              </a:rPr>
              <a:t>Range </a:t>
            </a:r>
            <a:r>
              <a:rPr sz="2400" spc="-135" dirty="0">
                <a:latin typeface="Arimo"/>
                <a:cs typeface="Arimo"/>
              </a:rPr>
              <a:t>values </a:t>
            </a:r>
            <a:r>
              <a:rPr sz="2400" spc="-145" dirty="0">
                <a:latin typeface="Arimo"/>
                <a:cs typeface="Arimo"/>
              </a:rPr>
              <a:t>may </a:t>
            </a:r>
            <a:r>
              <a:rPr sz="2400" spc="-150" dirty="0">
                <a:latin typeface="Arimo"/>
                <a:cs typeface="Arimo"/>
              </a:rPr>
              <a:t>change </a:t>
            </a:r>
            <a:r>
              <a:rPr sz="2400" spc="-25" dirty="0">
                <a:latin typeface="Arimo"/>
                <a:cs typeface="Arimo"/>
              </a:rPr>
              <a:t>from </a:t>
            </a:r>
            <a:r>
              <a:rPr sz="2400" spc="-100" dirty="0">
                <a:latin typeface="Arimo"/>
                <a:cs typeface="Arimo"/>
              </a:rPr>
              <a:t>one </a:t>
            </a:r>
            <a:r>
              <a:rPr sz="2400" spc="-125" dirty="0">
                <a:latin typeface="Arimo"/>
                <a:cs typeface="Arimo"/>
              </a:rPr>
              <a:t>sample </a:t>
            </a:r>
            <a:r>
              <a:rPr sz="2400" spc="20" dirty="0">
                <a:latin typeface="Arimo"/>
                <a:cs typeface="Arimo"/>
              </a:rPr>
              <a:t>to</a:t>
            </a:r>
            <a:r>
              <a:rPr sz="2400" spc="-175" dirty="0">
                <a:latin typeface="Arimo"/>
                <a:cs typeface="Arimo"/>
              </a:rPr>
              <a:t> </a:t>
            </a:r>
            <a:r>
              <a:rPr sz="2400" spc="-55" dirty="0">
                <a:latin typeface="Arimo"/>
                <a:cs typeface="Arimo"/>
              </a:rPr>
              <a:t>another</a:t>
            </a:r>
            <a:endParaRPr sz="2400">
              <a:latin typeface="Arimo"/>
              <a:cs typeface="Arim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145" dirty="0">
                <a:latin typeface="Arimo"/>
                <a:cs typeface="Arimo"/>
              </a:rPr>
              <a:t>For </a:t>
            </a:r>
            <a:r>
              <a:rPr sz="2400" spc="-95" dirty="0">
                <a:latin typeface="Arimo"/>
                <a:cs typeface="Arimo"/>
              </a:rPr>
              <a:t>open-ended </a:t>
            </a:r>
            <a:r>
              <a:rPr sz="2400" spc="-160" dirty="0">
                <a:latin typeface="Arimo"/>
                <a:cs typeface="Arimo"/>
              </a:rPr>
              <a:t>class, </a:t>
            </a:r>
            <a:r>
              <a:rPr sz="2400" spc="-45" dirty="0">
                <a:latin typeface="Arimo"/>
                <a:cs typeface="Arimo"/>
              </a:rPr>
              <a:t>there </a:t>
            </a:r>
            <a:r>
              <a:rPr sz="2400" spc="-125" dirty="0">
                <a:latin typeface="Arimo"/>
                <a:cs typeface="Arimo"/>
              </a:rPr>
              <a:t>is </a:t>
            </a:r>
            <a:r>
              <a:rPr sz="2400" spc="-75" dirty="0">
                <a:latin typeface="Arimo"/>
                <a:cs typeface="Arimo"/>
              </a:rPr>
              <a:t>no</a:t>
            </a:r>
            <a:r>
              <a:rPr sz="2400" spc="-215" dirty="0">
                <a:latin typeface="Arimo"/>
                <a:cs typeface="Arimo"/>
              </a:rPr>
              <a:t> </a:t>
            </a:r>
            <a:r>
              <a:rPr sz="2400" i="1" spc="-5" dirty="0">
                <a:latin typeface="Carlito"/>
                <a:cs typeface="Carlito"/>
              </a:rPr>
              <a:t>range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0" spc="-55" dirty="0">
                <a:latin typeface="Lato Medium"/>
                <a:cs typeface="Lato Medium"/>
              </a:rPr>
              <a:t>Example</a:t>
            </a:r>
            <a:endParaRPr sz="1800">
              <a:latin typeface="Lato Medium"/>
              <a:cs typeface="Lato Medium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92149" y="3694557"/>
          <a:ext cx="1714499" cy="25013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b="0" spc="-50" dirty="0">
                          <a:latin typeface="Lato Medium"/>
                          <a:cs typeface="Lato Medium"/>
                        </a:rPr>
                        <a:t>Values</a:t>
                      </a:r>
                      <a:endParaRPr sz="1200">
                        <a:latin typeface="Lato Medium"/>
                        <a:cs typeface="Lato Medium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b="0" spc="-55" dirty="0">
                          <a:latin typeface="Lato Medium"/>
                          <a:cs typeface="Lato Medium"/>
                        </a:rPr>
                        <a:t>Max</a:t>
                      </a:r>
                      <a:endParaRPr sz="1200">
                        <a:latin typeface="Lato Medium"/>
                        <a:cs typeface="Lato Medium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b="0" spc="-35" dirty="0">
                          <a:latin typeface="Lato Medium"/>
                          <a:cs typeface="Lato Medium"/>
                        </a:rPr>
                        <a:t>Min</a:t>
                      </a:r>
                      <a:endParaRPr sz="1200">
                        <a:latin typeface="Lato Medium"/>
                        <a:cs typeface="Lato Medium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b="0" spc="-40" dirty="0">
                          <a:latin typeface="Lato Medium"/>
                          <a:cs typeface="Lato Medium"/>
                        </a:rPr>
                        <a:t>range</a:t>
                      </a:r>
                      <a:endParaRPr sz="1200">
                        <a:latin typeface="Lato Medium"/>
                        <a:cs typeface="Lato Medium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635" algn="ctr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60" dirty="0">
                          <a:latin typeface="Arimo"/>
                          <a:cs typeface="Arimo"/>
                        </a:rPr>
                        <a:t>22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60" dirty="0">
                          <a:latin typeface="Arimo"/>
                          <a:cs typeface="Arimo"/>
                        </a:rPr>
                        <a:t>90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mo"/>
                          <a:cs typeface="Arimo"/>
                        </a:rPr>
                        <a:t>6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b="0" spc="-90" dirty="0">
                          <a:solidFill>
                            <a:srgbClr val="FF0000"/>
                          </a:solidFill>
                          <a:latin typeface="Lato Medium"/>
                          <a:cs typeface="Lato Medium"/>
                        </a:rPr>
                        <a:t>84</a:t>
                      </a:r>
                      <a:endParaRPr sz="1200">
                        <a:latin typeface="Lato Medium"/>
                        <a:cs typeface="Lato Medium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635" algn="ctr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60" dirty="0">
                          <a:latin typeface="Arimo"/>
                          <a:cs typeface="Arimo"/>
                        </a:rPr>
                        <a:t>49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marL="635" algn="ctr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60" dirty="0">
                          <a:latin typeface="Arimo"/>
                          <a:cs typeface="Arimo"/>
                        </a:rPr>
                        <a:t>78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dirty="0">
                          <a:latin typeface="Arimo"/>
                          <a:cs typeface="Arimo"/>
                        </a:rPr>
                        <a:t>6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635" algn="ctr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60" dirty="0">
                          <a:latin typeface="Arimo"/>
                          <a:cs typeface="Arimo"/>
                        </a:rPr>
                        <a:t>78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635" algn="ctr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60" dirty="0">
                          <a:latin typeface="Arimo"/>
                          <a:cs typeface="Arimo"/>
                        </a:rPr>
                        <a:t>76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marL="635" algn="ctr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60" dirty="0">
                          <a:latin typeface="Arimo"/>
                          <a:cs typeface="Arimo"/>
                        </a:rPr>
                        <a:t>44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635" algn="ctr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60" dirty="0">
                          <a:latin typeface="Arimo"/>
                          <a:cs typeface="Arimo"/>
                        </a:rPr>
                        <a:t>90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455">
                <a:tc>
                  <a:txBody>
                    <a:bodyPr/>
                    <a:lstStyle/>
                    <a:p>
                      <a:pPr marL="635" algn="ctr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60" dirty="0">
                          <a:latin typeface="Arimo"/>
                          <a:cs typeface="Arimo"/>
                        </a:rPr>
                        <a:t>18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marL="635" algn="ctr">
                        <a:lnSpc>
                          <a:spcPts val="1400"/>
                        </a:lnSpc>
                        <a:spcBef>
                          <a:spcPts val="10"/>
                        </a:spcBef>
                      </a:pPr>
                      <a:r>
                        <a:rPr sz="1200" spc="-60" dirty="0">
                          <a:latin typeface="Arimo"/>
                          <a:cs typeface="Arimo"/>
                        </a:rPr>
                        <a:t>63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635" algn="ctr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60" dirty="0">
                          <a:latin typeface="Arimo"/>
                          <a:cs typeface="Arimo"/>
                        </a:rPr>
                        <a:t>49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marL="635" algn="ctr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60" dirty="0">
                          <a:latin typeface="Arimo"/>
                          <a:cs typeface="Arimo"/>
                        </a:rPr>
                        <a:t>62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001D3-0F0B-F9BF-A59A-B37021FF5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Question :</a:t>
            </a:r>
            <a:r>
              <a:rPr lang="en-US" sz="32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</a:t>
            </a:r>
            <a:r>
              <a:rPr lang="en-US" sz="32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Find the Average Deviation for the data 10,20,30,40,50 (Use mean/median to find central point)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7BF80-A9F3-94D1-457C-8B4ADA4D4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 rtl="0" fontAlgn="base">
              <a:buNone/>
            </a:pPr>
            <a:r>
              <a:rPr lang="en-US" b="1" i="1" dirty="0">
                <a:solidFill>
                  <a:srgbClr val="273239"/>
                </a:solidFill>
                <a:effectLst/>
                <a:latin typeface="Nunito" pitchFamily="2" charset="0"/>
              </a:rPr>
              <a:t>Step 1: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 Find the center point for the given data. </a:t>
            </a:r>
          </a:p>
          <a:p>
            <a:pPr marL="0" indent="0" algn="l" rtl="0" fontAlgn="base">
              <a:buNone/>
            </a:pP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As data is already in sorted order it is preferred to use the median to find the central point.</a:t>
            </a:r>
          </a:p>
          <a:p>
            <a:pPr marL="0" indent="0" algn="l" rtl="0" fontAlgn="base">
              <a:buNone/>
            </a:pP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Here the size of the data set is odd i.e., count=5.</a:t>
            </a:r>
          </a:p>
          <a:p>
            <a:pPr marL="0" indent="0" algn="l" rtl="0" fontAlgn="base">
              <a:buNone/>
            </a:pP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So we have only one middle value 30 which is the median.</a:t>
            </a:r>
          </a:p>
          <a:p>
            <a:pPr marL="0" indent="0" algn="l" rtl="0" fontAlgn="base">
              <a:buNone/>
            </a:pPr>
            <a:r>
              <a:rPr lang="en-US" b="1" i="1" dirty="0">
                <a:solidFill>
                  <a:srgbClr val="273239"/>
                </a:solidFill>
                <a:effectLst/>
                <a:latin typeface="Nunito" pitchFamily="2" charset="0"/>
              </a:rPr>
              <a:t>Step 2: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 Find absolute deviations from data using the median.</a:t>
            </a:r>
          </a:p>
          <a:p>
            <a:pPr marL="0" indent="0" algn="l" rtl="0" fontAlgn="base">
              <a:buNone/>
            </a:pP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	abs(10-30)=20</a:t>
            </a:r>
          </a:p>
          <a:p>
            <a:pPr marL="0" indent="0" algn="l" rtl="0" fontAlgn="base">
              <a:buNone/>
            </a:pP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	abs(20-30)=10</a:t>
            </a:r>
          </a:p>
          <a:p>
            <a:pPr marL="0" indent="0" algn="l" rtl="0" fontAlgn="base">
              <a:buNone/>
            </a:pP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	abs(30-30)=0</a:t>
            </a:r>
          </a:p>
          <a:p>
            <a:pPr marL="0" indent="0" algn="l" rtl="0" fontAlgn="base">
              <a:buNone/>
            </a:pP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	abs(40-30)=10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3945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70927-5497-9D37-77B2-0BD243D60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 fontAlgn="base">
              <a:buNone/>
            </a:pP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	abs(50-30)=20</a:t>
            </a:r>
          </a:p>
          <a:p>
            <a:pPr marL="0" indent="0" algn="l" rtl="0" fontAlgn="base">
              <a:buNone/>
            </a:pPr>
            <a:r>
              <a:rPr lang="en-US" b="1" i="1" dirty="0">
                <a:solidFill>
                  <a:srgbClr val="273239"/>
                </a:solidFill>
                <a:effectLst/>
                <a:latin typeface="Nunito" pitchFamily="2" charset="0"/>
              </a:rPr>
              <a:t>Step 3: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 Sum of all deviations=20+10+0+10+20 =60</a:t>
            </a:r>
          </a:p>
          <a:p>
            <a:pPr marL="0" indent="0" fontAlgn="base">
              <a:buNone/>
            </a:pPr>
            <a:r>
              <a:rPr lang="en-US" b="1" i="1" dirty="0">
                <a:solidFill>
                  <a:srgbClr val="273239"/>
                </a:solidFill>
                <a:effectLst/>
                <a:latin typeface="Nunito" pitchFamily="2" charset="0"/>
              </a:rPr>
              <a:t>Step 4: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 Find Average Deviation=sum of all deviations/count of values in data</a:t>
            </a:r>
          </a:p>
          <a:p>
            <a:pPr marL="0" indent="0" algn="l" fontAlgn="base">
              <a:buNone/>
            </a:pP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                                                 =60/5</a:t>
            </a:r>
          </a:p>
          <a:p>
            <a:pPr marL="0" indent="0" algn="l" fontAlgn="base">
              <a:buNone/>
            </a:pPr>
            <a:r>
              <a:rPr lang="en-US" i="1" dirty="0">
                <a:solidFill>
                  <a:srgbClr val="273239"/>
                </a:solidFill>
                <a:latin typeface="Nunito" pitchFamily="2" charset="0"/>
              </a:rPr>
              <a:t>					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=&gt;12</a:t>
            </a:r>
          </a:p>
          <a:p>
            <a:pPr marL="0" indent="0" algn="l" rtl="0" fontAlgn="base">
              <a:buNone/>
            </a:pP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So Average Deviation within the given data is 12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8798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98CB-A9AB-E37F-2343-17E8B4508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Problem 1. Calculate the average absolute deviation of the data set, 2, 6, 7, 4, 1.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FCFFCA9-74FF-9033-0C0E-D808DF4CE6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47775" y="1548720"/>
            <a:ext cx="8991600" cy="50521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Solution: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 set is 2, 6, 7, 4, 1.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Here, n = 5.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 of the data, x̄ = (2 + 6 + 7 + 4 + 1)/5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		= 20/5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		= 4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the formula we get,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M = Σ (x</a:t>
            </a:r>
            <a:r>
              <a:rPr kumimoji="0" lang="en-US" altLang="en-US" sz="16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– x̄)/n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= [|4 – 2| + |4 – 6| + |4 – 7| + |4 – 4| + |4 – 1|]/5</a:t>
            </a:r>
          </a:p>
          <a:p>
            <a:pPr marL="0" indent="0" algn="l" fontAlgn="base">
              <a:buNone/>
            </a:pPr>
            <a:r>
              <a:rPr lang="en-IN" b="0" i="1" dirty="0">
                <a:solidFill>
                  <a:srgbClr val="273239"/>
                </a:solidFill>
                <a:effectLst/>
                <a:latin typeface="Nunito" pitchFamily="2" charset="0"/>
              </a:rPr>
              <a:t>	= (2 + 2 + 3 + 0 + 3)/5</a:t>
            </a:r>
          </a:p>
          <a:p>
            <a:pPr marL="0" indent="0" algn="l" fontAlgn="base">
              <a:buNone/>
            </a:pPr>
            <a:r>
              <a:rPr lang="en-IN" b="0" i="1" dirty="0">
                <a:solidFill>
                  <a:srgbClr val="273239"/>
                </a:solidFill>
                <a:effectLst/>
                <a:latin typeface="Nunito" pitchFamily="2" charset="0"/>
              </a:rPr>
              <a:t>	= 10/5</a:t>
            </a:r>
          </a:p>
          <a:p>
            <a:pPr marL="0" indent="0" algn="l" fontAlgn="base">
              <a:buNone/>
            </a:pPr>
            <a:r>
              <a:rPr lang="en-IN" b="0" i="1" dirty="0">
                <a:solidFill>
                  <a:srgbClr val="273239"/>
                </a:solidFill>
                <a:effectLst/>
                <a:latin typeface="Nunito" pitchFamily="2" charset="0"/>
              </a:rPr>
              <a:t>	= 2</a:t>
            </a:r>
          </a:p>
        </p:txBody>
      </p:sp>
    </p:spTree>
    <p:extLst>
      <p:ext uri="{BB962C8B-B14F-4D97-AF65-F5344CB8AC3E}">
        <p14:creationId xmlns:p14="http://schemas.microsoft.com/office/powerpoint/2010/main" val="2607937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6933" y="-87089"/>
            <a:ext cx="468267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2.</a:t>
            </a:r>
            <a:r>
              <a:rPr spc="-40" dirty="0"/>
              <a:t> </a:t>
            </a:r>
            <a:r>
              <a:rPr spc="-10" dirty="0"/>
              <a:t>Quartiles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6622" y="716026"/>
            <a:ext cx="757428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80" dirty="0">
                <a:latin typeface="Arimo"/>
                <a:cs typeface="Arimo"/>
              </a:rPr>
              <a:t>Division</a:t>
            </a:r>
            <a:r>
              <a:rPr sz="2000" spc="-100" dirty="0">
                <a:latin typeface="Arimo"/>
                <a:cs typeface="Arimo"/>
              </a:rPr>
              <a:t> </a:t>
            </a:r>
            <a:r>
              <a:rPr sz="2000" spc="-5" dirty="0">
                <a:latin typeface="Arimo"/>
                <a:cs typeface="Arimo"/>
              </a:rPr>
              <a:t>of</a:t>
            </a:r>
            <a:r>
              <a:rPr sz="2000" spc="-110" dirty="0">
                <a:latin typeface="Arimo"/>
                <a:cs typeface="Arimo"/>
              </a:rPr>
              <a:t> </a:t>
            </a:r>
            <a:r>
              <a:rPr sz="2000" spc="-80" dirty="0">
                <a:latin typeface="Arimo"/>
                <a:cs typeface="Arimo"/>
              </a:rPr>
              <a:t>data</a:t>
            </a:r>
            <a:r>
              <a:rPr sz="2000" spc="-100" dirty="0">
                <a:latin typeface="Arimo"/>
                <a:cs typeface="Arimo"/>
              </a:rPr>
              <a:t> </a:t>
            </a:r>
            <a:r>
              <a:rPr sz="2000" spc="-10" dirty="0">
                <a:latin typeface="Arimo"/>
                <a:cs typeface="Arimo"/>
              </a:rPr>
              <a:t>into</a:t>
            </a:r>
            <a:r>
              <a:rPr sz="2000" spc="-100" dirty="0">
                <a:latin typeface="Arimo"/>
                <a:cs typeface="Arimo"/>
              </a:rPr>
              <a:t> 4</a:t>
            </a:r>
            <a:r>
              <a:rPr sz="2000" spc="-105" dirty="0">
                <a:latin typeface="Arimo"/>
                <a:cs typeface="Arimo"/>
              </a:rPr>
              <a:t> </a:t>
            </a:r>
            <a:r>
              <a:rPr sz="2000" spc="-114" dirty="0">
                <a:latin typeface="Arimo"/>
                <a:cs typeface="Arimo"/>
              </a:rPr>
              <a:t>segments</a:t>
            </a:r>
            <a:r>
              <a:rPr sz="2000" spc="-90" dirty="0">
                <a:latin typeface="Arimo"/>
                <a:cs typeface="Arimo"/>
              </a:rPr>
              <a:t> according</a:t>
            </a:r>
            <a:r>
              <a:rPr sz="2000" spc="-130" dirty="0">
                <a:latin typeface="Arimo"/>
                <a:cs typeface="Arimo"/>
              </a:rPr>
              <a:t> </a:t>
            </a:r>
            <a:r>
              <a:rPr sz="2000" spc="15" dirty="0">
                <a:latin typeface="Arimo"/>
                <a:cs typeface="Arimo"/>
              </a:rPr>
              <a:t>to</a:t>
            </a:r>
            <a:r>
              <a:rPr sz="2000" spc="-100" dirty="0">
                <a:latin typeface="Arimo"/>
                <a:cs typeface="Arimo"/>
              </a:rPr>
              <a:t> </a:t>
            </a:r>
            <a:r>
              <a:rPr sz="2000" spc="-20" dirty="0">
                <a:latin typeface="Arimo"/>
                <a:cs typeface="Arimo"/>
              </a:rPr>
              <a:t>the</a:t>
            </a:r>
            <a:r>
              <a:rPr sz="2000" spc="-110" dirty="0">
                <a:latin typeface="Arimo"/>
                <a:cs typeface="Arimo"/>
              </a:rPr>
              <a:t> </a:t>
            </a:r>
            <a:r>
              <a:rPr sz="2000" spc="-25" dirty="0">
                <a:latin typeface="Arimo"/>
                <a:cs typeface="Arimo"/>
              </a:rPr>
              <a:t>distribution</a:t>
            </a:r>
            <a:r>
              <a:rPr sz="2000" spc="-90" dirty="0">
                <a:latin typeface="Arimo"/>
                <a:cs typeface="Arimo"/>
              </a:rPr>
              <a:t> </a:t>
            </a:r>
            <a:r>
              <a:rPr sz="2000" spc="-5" dirty="0">
                <a:latin typeface="Arimo"/>
                <a:cs typeface="Arimo"/>
              </a:rPr>
              <a:t>of</a:t>
            </a:r>
            <a:r>
              <a:rPr sz="2000" spc="-110" dirty="0">
                <a:latin typeface="Arimo"/>
                <a:cs typeface="Arimo"/>
              </a:rPr>
              <a:t> values</a:t>
            </a:r>
            <a:endParaRPr sz="2000">
              <a:latin typeface="Arimo"/>
              <a:cs typeface="Arim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45" dirty="0">
                <a:latin typeface="Arimo"/>
                <a:cs typeface="Arimo"/>
              </a:rPr>
              <a:t>The</a:t>
            </a:r>
            <a:r>
              <a:rPr sz="2000" spc="-110" dirty="0">
                <a:latin typeface="Arimo"/>
                <a:cs typeface="Arimo"/>
              </a:rPr>
              <a:t> </a:t>
            </a:r>
            <a:r>
              <a:rPr sz="2000" spc="-5" dirty="0">
                <a:latin typeface="Arimo"/>
                <a:cs typeface="Arimo"/>
              </a:rPr>
              <a:t>width</a:t>
            </a:r>
            <a:r>
              <a:rPr sz="2000" spc="-110" dirty="0">
                <a:latin typeface="Arimo"/>
                <a:cs typeface="Arimo"/>
              </a:rPr>
              <a:t> </a:t>
            </a:r>
            <a:r>
              <a:rPr sz="2000" spc="-5" dirty="0">
                <a:latin typeface="Arimo"/>
                <a:cs typeface="Arimo"/>
              </a:rPr>
              <a:t>of</a:t>
            </a:r>
            <a:r>
              <a:rPr sz="2000" spc="-114" dirty="0">
                <a:latin typeface="Arimo"/>
                <a:cs typeface="Arimo"/>
              </a:rPr>
              <a:t> </a:t>
            </a:r>
            <a:r>
              <a:rPr sz="2000" spc="-20" dirty="0">
                <a:latin typeface="Arimo"/>
                <a:cs typeface="Arimo"/>
              </a:rPr>
              <a:t>the</a:t>
            </a:r>
            <a:r>
              <a:rPr sz="2000" spc="-110" dirty="0">
                <a:latin typeface="Arimo"/>
                <a:cs typeface="Arimo"/>
              </a:rPr>
              <a:t> </a:t>
            </a:r>
            <a:r>
              <a:rPr sz="2000" spc="-20" dirty="0">
                <a:latin typeface="Arimo"/>
                <a:cs typeface="Arimo"/>
              </a:rPr>
              <a:t>four</a:t>
            </a:r>
            <a:r>
              <a:rPr sz="2000" spc="-114" dirty="0">
                <a:latin typeface="Arimo"/>
                <a:cs typeface="Arimo"/>
              </a:rPr>
              <a:t> </a:t>
            </a:r>
            <a:r>
              <a:rPr sz="2000" spc="-50" dirty="0">
                <a:latin typeface="Arimo"/>
                <a:cs typeface="Arimo"/>
              </a:rPr>
              <a:t>quartiles</a:t>
            </a:r>
            <a:r>
              <a:rPr sz="2000" spc="-95" dirty="0">
                <a:latin typeface="Arimo"/>
                <a:cs typeface="Arimo"/>
              </a:rPr>
              <a:t> need</a:t>
            </a:r>
            <a:r>
              <a:rPr sz="2000" spc="-110" dirty="0">
                <a:latin typeface="Arimo"/>
                <a:cs typeface="Arimo"/>
              </a:rPr>
              <a:t> </a:t>
            </a:r>
            <a:r>
              <a:rPr sz="2000" spc="-5" dirty="0">
                <a:latin typeface="Arimo"/>
                <a:cs typeface="Arimo"/>
              </a:rPr>
              <a:t>not</a:t>
            </a:r>
            <a:r>
              <a:rPr sz="2000" spc="-114" dirty="0">
                <a:latin typeface="Arimo"/>
                <a:cs typeface="Arimo"/>
              </a:rPr>
              <a:t> </a:t>
            </a:r>
            <a:r>
              <a:rPr sz="2000" spc="-90" dirty="0">
                <a:latin typeface="Arimo"/>
                <a:cs typeface="Arimo"/>
              </a:rPr>
              <a:t>be</a:t>
            </a:r>
            <a:r>
              <a:rPr sz="2000" spc="-114" dirty="0">
                <a:latin typeface="Arimo"/>
                <a:cs typeface="Arimo"/>
              </a:rPr>
              <a:t> </a:t>
            </a:r>
            <a:r>
              <a:rPr sz="2000" spc="-20" dirty="0">
                <a:latin typeface="Arimo"/>
                <a:cs typeface="Arimo"/>
              </a:rPr>
              <a:t>the</a:t>
            </a:r>
            <a:r>
              <a:rPr sz="2000" spc="-105" dirty="0">
                <a:latin typeface="Arimo"/>
                <a:cs typeface="Arimo"/>
              </a:rPr>
              <a:t> </a:t>
            </a:r>
            <a:r>
              <a:rPr sz="2000" spc="-145" dirty="0">
                <a:latin typeface="Arimo"/>
                <a:cs typeface="Arimo"/>
              </a:rPr>
              <a:t>same</a:t>
            </a:r>
            <a:endParaRPr sz="2000">
              <a:latin typeface="Arimo"/>
              <a:cs typeface="Arim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90" dirty="0">
                <a:latin typeface="Arimo"/>
                <a:cs typeface="Arimo"/>
              </a:rPr>
              <a:t>Each </a:t>
            </a:r>
            <a:r>
              <a:rPr sz="2000" spc="-20" dirty="0">
                <a:latin typeface="Arimo"/>
                <a:cs typeface="Arimo"/>
              </a:rPr>
              <a:t>part </a:t>
            </a:r>
            <a:r>
              <a:rPr sz="2000" spc="-80" dirty="0">
                <a:latin typeface="Arimo"/>
                <a:cs typeface="Arimo"/>
              </a:rPr>
              <a:t>contains </a:t>
            </a:r>
            <a:r>
              <a:rPr sz="2000" spc="-180" dirty="0">
                <a:latin typeface="Arimo"/>
                <a:cs typeface="Arimo"/>
              </a:rPr>
              <a:t>25%</a:t>
            </a:r>
            <a:r>
              <a:rPr sz="2000" spc="-170" dirty="0">
                <a:latin typeface="Arimo"/>
                <a:cs typeface="Arimo"/>
              </a:rPr>
              <a:t> </a:t>
            </a:r>
            <a:r>
              <a:rPr sz="2000" spc="-80" dirty="0">
                <a:latin typeface="Arimo"/>
                <a:cs typeface="Arimo"/>
              </a:rPr>
              <a:t>data</a:t>
            </a:r>
            <a:endParaRPr sz="2000">
              <a:latin typeface="Arimo"/>
              <a:cs typeface="Arim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70" dirty="0">
                <a:latin typeface="Arimo"/>
                <a:cs typeface="Arimo"/>
              </a:rPr>
              <a:t>Quartiles </a:t>
            </a:r>
            <a:r>
              <a:rPr sz="2000" spc="-90" dirty="0">
                <a:latin typeface="Arimo"/>
                <a:cs typeface="Arimo"/>
              </a:rPr>
              <a:t>are </a:t>
            </a:r>
            <a:r>
              <a:rPr sz="2000" spc="-20" dirty="0">
                <a:latin typeface="Arimo"/>
                <a:cs typeface="Arimo"/>
              </a:rPr>
              <a:t>the </a:t>
            </a:r>
            <a:r>
              <a:rPr sz="2000" spc="-80" dirty="0">
                <a:latin typeface="Arimo"/>
                <a:cs typeface="Arimo"/>
              </a:rPr>
              <a:t>highest </a:t>
            </a:r>
            <a:r>
              <a:rPr sz="2000" spc="-110" dirty="0">
                <a:latin typeface="Arimo"/>
                <a:cs typeface="Arimo"/>
              </a:rPr>
              <a:t>values </a:t>
            </a:r>
            <a:r>
              <a:rPr sz="2000" spc="-25" dirty="0">
                <a:latin typeface="Arimo"/>
                <a:cs typeface="Arimo"/>
              </a:rPr>
              <a:t>in </a:t>
            </a:r>
            <a:r>
              <a:rPr sz="2000" spc="-120" dirty="0">
                <a:latin typeface="Arimo"/>
                <a:cs typeface="Arimo"/>
              </a:rPr>
              <a:t>each </a:t>
            </a:r>
            <a:r>
              <a:rPr sz="2000" spc="-5" dirty="0">
                <a:latin typeface="Arimo"/>
                <a:cs typeface="Arimo"/>
              </a:rPr>
              <a:t>of </a:t>
            </a:r>
            <a:r>
              <a:rPr sz="2000" spc="-20" dirty="0">
                <a:latin typeface="Arimo"/>
                <a:cs typeface="Arimo"/>
              </a:rPr>
              <a:t>the</a:t>
            </a:r>
            <a:r>
              <a:rPr sz="2000" spc="-415" dirty="0">
                <a:latin typeface="Arimo"/>
                <a:cs typeface="Arimo"/>
              </a:rPr>
              <a:t> </a:t>
            </a:r>
            <a:r>
              <a:rPr sz="2000" spc="-100" dirty="0">
                <a:latin typeface="Arimo"/>
                <a:cs typeface="Arimo"/>
              </a:rPr>
              <a:t>4 </a:t>
            </a:r>
            <a:r>
              <a:rPr sz="2000" spc="-65" dirty="0">
                <a:latin typeface="Arimo"/>
                <a:cs typeface="Arimo"/>
              </a:rPr>
              <a:t>parts</a:t>
            </a:r>
            <a:endParaRPr sz="2000">
              <a:latin typeface="Arimo"/>
              <a:cs typeface="Arim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95" dirty="0">
                <a:latin typeface="Arimo"/>
                <a:cs typeface="Arimo"/>
              </a:rPr>
              <a:t>Formula </a:t>
            </a:r>
            <a:r>
              <a:rPr sz="2000" spc="15" dirty="0">
                <a:latin typeface="Arimo"/>
                <a:cs typeface="Arimo"/>
              </a:rPr>
              <a:t>to </a:t>
            </a:r>
            <a:r>
              <a:rPr sz="2000" spc="-80" dirty="0">
                <a:latin typeface="Arimo"/>
                <a:cs typeface="Arimo"/>
              </a:rPr>
              <a:t>calculate </a:t>
            </a:r>
            <a:r>
              <a:rPr sz="2000" spc="-20" dirty="0">
                <a:latin typeface="Arimo"/>
                <a:cs typeface="Arimo"/>
              </a:rPr>
              <a:t>the</a:t>
            </a:r>
            <a:r>
              <a:rPr sz="2000" spc="-260" dirty="0">
                <a:latin typeface="Arimo"/>
                <a:cs typeface="Arimo"/>
              </a:rPr>
              <a:t> </a:t>
            </a:r>
            <a:r>
              <a:rPr sz="2000" spc="-50" dirty="0">
                <a:latin typeface="Arimo"/>
                <a:cs typeface="Arimo"/>
              </a:rPr>
              <a:t>quartiles:</a:t>
            </a:r>
            <a:endParaRPr sz="2000">
              <a:latin typeface="Arimo"/>
              <a:cs typeface="Arim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8776" y="2240407"/>
            <a:ext cx="4262744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81000" algn="l"/>
              </a:tabLst>
            </a:pPr>
            <a:r>
              <a:rPr sz="2000" spc="-155" dirty="0">
                <a:solidFill>
                  <a:srgbClr val="006FC0"/>
                </a:solidFill>
                <a:latin typeface="Arimo"/>
                <a:cs typeface="Arimo"/>
              </a:rPr>
              <a:t>Q1 </a:t>
            </a:r>
            <a:r>
              <a:rPr sz="2000" spc="-170" dirty="0">
                <a:solidFill>
                  <a:srgbClr val="006FC0"/>
                </a:solidFill>
                <a:latin typeface="Arimo"/>
                <a:cs typeface="Arimo"/>
              </a:rPr>
              <a:t>= </a:t>
            </a:r>
            <a:r>
              <a:rPr sz="2000" spc="-15" dirty="0">
                <a:solidFill>
                  <a:srgbClr val="006FC0"/>
                </a:solidFill>
                <a:latin typeface="Arimo"/>
                <a:cs typeface="Arimo"/>
              </a:rPr>
              <a:t>[(n+1)/4]</a:t>
            </a:r>
            <a:r>
              <a:rPr sz="1950" spc="-22" baseline="25641" dirty="0" err="1">
                <a:solidFill>
                  <a:srgbClr val="006FC0"/>
                </a:solidFill>
                <a:latin typeface="Arimo"/>
                <a:cs typeface="Arimo"/>
              </a:rPr>
              <a:t>th</a:t>
            </a:r>
            <a:r>
              <a:rPr sz="1950" spc="172" baseline="25641" dirty="0">
                <a:solidFill>
                  <a:srgbClr val="006FC0"/>
                </a:solidFill>
                <a:latin typeface="Arimo"/>
                <a:cs typeface="Arimo"/>
              </a:rPr>
              <a:t> </a:t>
            </a:r>
            <a:r>
              <a:rPr sz="2000" spc="-90" dirty="0">
                <a:solidFill>
                  <a:srgbClr val="006FC0"/>
                </a:solidFill>
                <a:latin typeface="Arimo"/>
                <a:cs typeface="Arimo"/>
              </a:rPr>
              <a:t>value</a:t>
            </a:r>
            <a:r>
              <a:rPr lang="en-US" sz="2000" spc="-90" dirty="0">
                <a:solidFill>
                  <a:srgbClr val="006FC0"/>
                </a:solidFill>
                <a:latin typeface="Arimo"/>
                <a:cs typeface="Arimo"/>
              </a:rPr>
              <a:t>, lower quartile</a:t>
            </a:r>
            <a:endParaRPr sz="2000" dirty="0">
              <a:latin typeface="Arimo"/>
              <a:cs typeface="Arimo"/>
            </a:endParaRPr>
          </a:p>
          <a:p>
            <a:pPr marL="381000" indent="-342900">
              <a:lnSpc>
                <a:spcPct val="100000"/>
              </a:lnSpc>
              <a:buFont typeface="Wingdings"/>
              <a:buChar char=""/>
              <a:tabLst>
                <a:tab pos="381000" algn="l"/>
              </a:tabLst>
            </a:pPr>
            <a:r>
              <a:rPr sz="2000" spc="-155" dirty="0">
                <a:solidFill>
                  <a:srgbClr val="006FC0"/>
                </a:solidFill>
                <a:latin typeface="Arimo"/>
                <a:cs typeface="Arimo"/>
              </a:rPr>
              <a:t>Q2 </a:t>
            </a:r>
            <a:r>
              <a:rPr sz="2000" spc="-170" dirty="0">
                <a:solidFill>
                  <a:srgbClr val="006FC0"/>
                </a:solidFill>
                <a:latin typeface="Arimo"/>
                <a:cs typeface="Arimo"/>
              </a:rPr>
              <a:t>= </a:t>
            </a:r>
            <a:r>
              <a:rPr sz="2000" spc="-25" dirty="0">
                <a:solidFill>
                  <a:srgbClr val="006FC0"/>
                </a:solidFill>
                <a:latin typeface="Arimo"/>
                <a:cs typeface="Arimo"/>
              </a:rPr>
              <a:t>[(n+1)/2]</a:t>
            </a:r>
            <a:r>
              <a:rPr sz="1950" spc="-37" baseline="25641" dirty="0" err="1">
                <a:solidFill>
                  <a:srgbClr val="006FC0"/>
                </a:solidFill>
                <a:latin typeface="Arimo"/>
                <a:cs typeface="Arimo"/>
              </a:rPr>
              <a:t>nd</a:t>
            </a:r>
            <a:r>
              <a:rPr sz="1950" spc="-37" baseline="25641" dirty="0">
                <a:solidFill>
                  <a:srgbClr val="006FC0"/>
                </a:solidFill>
                <a:latin typeface="Arimo"/>
                <a:cs typeface="Arimo"/>
              </a:rPr>
              <a:t> </a:t>
            </a:r>
            <a:r>
              <a:rPr sz="1950" spc="359" baseline="25641" dirty="0">
                <a:solidFill>
                  <a:srgbClr val="006FC0"/>
                </a:solidFill>
                <a:latin typeface="Arimo"/>
                <a:cs typeface="Arimo"/>
              </a:rPr>
              <a:t> </a:t>
            </a:r>
            <a:r>
              <a:rPr sz="2000" spc="-90" dirty="0">
                <a:solidFill>
                  <a:srgbClr val="006FC0"/>
                </a:solidFill>
                <a:latin typeface="Arimo"/>
                <a:cs typeface="Arimo"/>
              </a:rPr>
              <a:t>value</a:t>
            </a:r>
            <a:r>
              <a:rPr lang="en-US" sz="2000" spc="-90" dirty="0">
                <a:solidFill>
                  <a:srgbClr val="006FC0"/>
                </a:solidFill>
                <a:latin typeface="Arimo"/>
                <a:cs typeface="Arimo"/>
              </a:rPr>
              <a:t>, middle quartile</a:t>
            </a:r>
            <a:endParaRPr sz="2000" dirty="0">
              <a:latin typeface="Arimo"/>
              <a:cs typeface="Arimo"/>
            </a:endParaRPr>
          </a:p>
          <a:p>
            <a:pPr marL="381000" indent="-342900">
              <a:lnSpc>
                <a:spcPct val="100000"/>
              </a:lnSpc>
              <a:buFont typeface="Wingdings"/>
              <a:buChar char=""/>
              <a:tabLst>
                <a:tab pos="381000" algn="l"/>
              </a:tabLst>
            </a:pPr>
            <a:r>
              <a:rPr sz="2000" spc="-155" dirty="0">
                <a:solidFill>
                  <a:srgbClr val="006FC0"/>
                </a:solidFill>
                <a:latin typeface="Arimo"/>
                <a:cs typeface="Arimo"/>
              </a:rPr>
              <a:t>Q3 </a:t>
            </a:r>
            <a:r>
              <a:rPr sz="2000" spc="-170" dirty="0">
                <a:solidFill>
                  <a:srgbClr val="006FC0"/>
                </a:solidFill>
                <a:latin typeface="Arimo"/>
                <a:cs typeface="Arimo"/>
              </a:rPr>
              <a:t>= </a:t>
            </a:r>
            <a:r>
              <a:rPr sz="2000" spc="-25" dirty="0">
                <a:solidFill>
                  <a:srgbClr val="006FC0"/>
                </a:solidFill>
                <a:latin typeface="Arimo"/>
                <a:cs typeface="Arimo"/>
              </a:rPr>
              <a:t>[3(n+1)/4]</a:t>
            </a:r>
            <a:r>
              <a:rPr sz="1950" spc="-37" baseline="25641" dirty="0" err="1">
                <a:solidFill>
                  <a:srgbClr val="006FC0"/>
                </a:solidFill>
                <a:latin typeface="Arimo"/>
                <a:cs typeface="Arimo"/>
              </a:rPr>
              <a:t>th</a:t>
            </a:r>
            <a:r>
              <a:rPr sz="1950" spc="217" baseline="25641" dirty="0">
                <a:solidFill>
                  <a:srgbClr val="006FC0"/>
                </a:solidFill>
                <a:latin typeface="Arimo"/>
                <a:cs typeface="Arimo"/>
              </a:rPr>
              <a:t> </a:t>
            </a:r>
            <a:r>
              <a:rPr sz="2000" spc="-90" dirty="0">
                <a:solidFill>
                  <a:srgbClr val="006FC0"/>
                </a:solidFill>
                <a:latin typeface="Arimo"/>
                <a:cs typeface="Arimo"/>
              </a:rPr>
              <a:t>value</a:t>
            </a:r>
            <a:r>
              <a:rPr lang="en-US" sz="2000" spc="-90" dirty="0">
                <a:solidFill>
                  <a:srgbClr val="006FC0"/>
                </a:solidFill>
                <a:latin typeface="Arimo"/>
                <a:cs typeface="Arimo"/>
              </a:rPr>
              <a:t>, </a:t>
            </a:r>
            <a:r>
              <a:rPr lang="en-US" sz="2000" spc="-90">
                <a:solidFill>
                  <a:srgbClr val="006FC0"/>
                </a:solidFill>
                <a:latin typeface="Arimo"/>
                <a:cs typeface="Arimo"/>
              </a:rPr>
              <a:t>upper quartile</a:t>
            </a:r>
            <a:endParaRPr sz="2000" dirty="0">
              <a:latin typeface="Arimo"/>
              <a:cs typeface="Arim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738104" y="989075"/>
            <a:ext cx="276225" cy="1957070"/>
            <a:chOff x="10738104" y="989075"/>
            <a:chExt cx="276225" cy="1957070"/>
          </a:xfrm>
        </p:grpSpPr>
        <p:sp>
          <p:nvSpPr>
            <p:cNvPr id="6" name="object 6"/>
            <p:cNvSpPr/>
            <p:nvPr/>
          </p:nvSpPr>
          <p:spPr>
            <a:xfrm>
              <a:off x="10827893" y="1225295"/>
              <a:ext cx="76200" cy="1489075"/>
            </a:xfrm>
            <a:custGeom>
              <a:avLst/>
              <a:gdLst/>
              <a:ahLst/>
              <a:cxnLst/>
              <a:rect l="l" t="t" r="r" b="b"/>
              <a:pathLst>
                <a:path w="76200" h="1489075">
                  <a:moveTo>
                    <a:pt x="31795" y="1412790"/>
                  </a:moveTo>
                  <a:lnTo>
                    <a:pt x="0" y="1413002"/>
                  </a:lnTo>
                  <a:lnTo>
                    <a:pt x="38607" y="1488948"/>
                  </a:lnTo>
                  <a:lnTo>
                    <a:pt x="69830" y="1425448"/>
                  </a:lnTo>
                  <a:lnTo>
                    <a:pt x="31876" y="1425448"/>
                  </a:lnTo>
                  <a:lnTo>
                    <a:pt x="31795" y="1412790"/>
                  </a:lnTo>
                  <a:close/>
                </a:path>
                <a:path w="76200" h="1489075">
                  <a:moveTo>
                    <a:pt x="44495" y="1412705"/>
                  </a:moveTo>
                  <a:lnTo>
                    <a:pt x="31795" y="1412790"/>
                  </a:lnTo>
                  <a:lnTo>
                    <a:pt x="31876" y="1425448"/>
                  </a:lnTo>
                  <a:lnTo>
                    <a:pt x="44576" y="1425448"/>
                  </a:lnTo>
                  <a:lnTo>
                    <a:pt x="44495" y="1412705"/>
                  </a:lnTo>
                  <a:close/>
                </a:path>
                <a:path w="76200" h="1489075">
                  <a:moveTo>
                    <a:pt x="76200" y="1412493"/>
                  </a:moveTo>
                  <a:lnTo>
                    <a:pt x="44495" y="1412705"/>
                  </a:lnTo>
                  <a:lnTo>
                    <a:pt x="44576" y="1425448"/>
                  </a:lnTo>
                  <a:lnTo>
                    <a:pt x="69830" y="1425448"/>
                  </a:lnTo>
                  <a:lnTo>
                    <a:pt x="76200" y="1412493"/>
                  </a:lnTo>
                  <a:close/>
                </a:path>
                <a:path w="76200" h="1489075">
                  <a:moveTo>
                    <a:pt x="35432" y="0"/>
                  </a:moveTo>
                  <a:lnTo>
                    <a:pt x="22732" y="0"/>
                  </a:lnTo>
                  <a:lnTo>
                    <a:pt x="31795" y="1412790"/>
                  </a:lnTo>
                  <a:lnTo>
                    <a:pt x="44495" y="1412705"/>
                  </a:lnTo>
                  <a:lnTo>
                    <a:pt x="3543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745724" y="989075"/>
              <a:ext cx="225551" cy="2255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738104" y="1557527"/>
              <a:ext cx="237744" cy="2377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739628" y="2136647"/>
              <a:ext cx="236220" cy="2362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776204" y="2708147"/>
              <a:ext cx="237744" cy="2377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163047" y="657097"/>
            <a:ext cx="1264920" cy="52324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200" b="0" spc="-55" dirty="0">
                <a:solidFill>
                  <a:srgbClr val="006FC0"/>
                </a:solidFill>
                <a:latin typeface="Lato Medium"/>
                <a:cs typeface="Lato Medium"/>
              </a:rPr>
              <a:t>Lowest</a:t>
            </a:r>
            <a:r>
              <a:rPr sz="1200" b="0" spc="-70" dirty="0">
                <a:solidFill>
                  <a:srgbClr val="006FC0"/>
                </a:solidFill>
                <a:latin typeface="Lato Medium"/>
                <a:cs typeface="Lato Medium"/>
              </a:rPr>
              <a:t> </a:t>
            </a:r>
            <a:r>
              <a:rPr sz="1200" b="0" spc="-30" dirty="0">
                <a:solidFill>
                  <a:srgbClr val="006FC0"/>
                </a:solidFill>
                <a:latin typeface="Lato Medium"/>
                <a:cs typeface="Lato Medium"/>
              </a:rPr>
              <a:t>observation</a:t>
            </a:r>
            <a:endParaRPr sz="1200">
              <a:latin typeface="Lato Medium"/>
              <a:cs typeface="Lato Medium"/>
            </a:endParaRPr>
          </a:p>
          <a:p>
            <a:pPr marR="156845" algn="r">
              <a:lnSpc>
                <a:spcPct val="100000"/>
              </a:lnSpc>
              <a:spcBef>
                <a:spcPts val="520"/>
              </a:spcBef>
            </a:pPr>
            <a:r>
              <a:rPr sz="1200" b="0" spc="-114" dirty="0">
                <a:solidFill>
                  <a:srgbClr val="006FC0"/>
                </a:solidFill>
                <a:latin typeface="Lato Medium"/>
                <a:cs typeface="Lato Medium"/>
              </a:rPr>
              <a:t>Q1</a:t>
            </a:r>
            <a:endParaRPr sz="1200">
              <a:latin typeface="Lato Medium"/>
              <a:cs typeface="Lato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11561" y="2674873"/>
            <a:ext cx="1293495" cy="46672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R="234315" algn="r">
              <a:lnSpc>
                <a:spcPct val="100000"/>
              </a:lnSpc>
              <a:spcBef>
                <a:spcPts val="395"/>
              </a:spcBef>
            </a:pPr>
            <a:r>
              <a:rPr sz="1200" b="0" spc="-114" dirty="0">
                <a:solidFill>
                  <a:srgbClr val="006FC0"/>
                </a:solidFill>
                <a:latin typeface="Lato Medium"/>
                <a:cs typeface="Lato Medium"/>
              </a:rPr>
              <a:t>Q4</a:t>
            </a:r>
            <a:endParaRPr sz="1200">
              <a:latin typeface="Lato Medium"/>
              <a:cs typeface="Lato Medium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200" b="0" spc="-55" dirty="0">
                <a:solidFill>
                  <a:srgbClr val="006FC0"/>
                </a:solidFill>
                <a:latin typeface="Lato Medium"/>
                <a:cs typeface="Lato Medium"/>
              </a:rPr>
              <a:t>Highest</a:t>
            </a:r>
            <a:r>
              <a:rPr sz="1200" b="0" spc="-60" dirty="0">
                <a:solidFill>
                  <a:srgbClr val="006FC0"/>
                </a:solidFill>
                <a:latin typeface="Lato Medium"/>
                <a:cs typeface="Lato Medium"/>
              </a:rPr>
              <a:t> </a:t>
            </a:r>
            <a:r>
              <a:rPr sz="1200" b="0" spc="-30" dirty="0">
                <a:solidFill>
                  <a:srgbClr val="006FC0"/>
                </a:solidFill>
                <a:latin typeface="Lato Medium"/>
                <a:cs typeface="Lato Medium"/>
              </a:rPr>
              <a:t>observation</a:t>
            </a:r>
            <a:endParaRPr sz="1200">
              <a:latin typeface="Lato Medium"/>
              <a:cs typeface="Lato Medi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067415" y="1575638"/>
            <a:ext cx="2089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-114" dirty="0">
                <a:solidFill>
                  <a:srgbClr val="006FC0"/>
                </a:solidFill>
                <a:latin typeface="Lato Medium"/>
                <a:cs typeface="Lato Medium"/>
              </a:rPr>
              <a:t>Q2</a:t>
            </a:r>
            <a:endParaRPr sz="1200">
              <a:latin typeface="Lato Medium"/>
              <a:cs typeface="Lato Medi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067415" y="2152903"/>
            <a:ext cx="2089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-114" dirty="0">
                <a:solidFill>
                  <a:srgbClr val="006FC0"/>
                </a:solidFill>
                <a:latin typeface="Lato Medium"/>
                <a:cs typeface="Lato Medium"/>
              </a:rPr>
              <a:t>Q3</a:t>
            </a:r>
            <a:endParaRPr sz="1200">
              <a:latin typeface="Lato Medium"/>
              <a:cs typeface="Lato Medium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7567548" y="1782952"/>
          <a:ext cx="1082040" cy="4810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1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marL="3175" algn="ctr">
                        <a:lnSpc>
                          <a:spcPts val="1335"/>
                        </a:lnSpc>
                        <a:spcBef>
                          <a:spcPts val="75"/>
                        </a:spcBef>
                      </a:pPr>
                      <a:r>
                        <a:rPr sz="1200" spc="-5" dirty="0">
                          <a:latin typeface="Tahoma"/>
                          <a:cs typeface="Tahoma"/>
                        </a:rPr>
                        <a:t>S.No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35"/>
                        </a:lnSpc>
                        <a:spcBef>
                          <a:spcPts val="75"/>
                        </a:spcBef>
                      </a:pPr>
                      <a:r>
                        <a:rPr sz="1200" spc="-5" dirty="0">
                          <a:latin typeface="Tahoma"/>
                          <a:cs typeface="Tahoma"/>
                        </a:rPr>
                        <a:t>Data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algn="ctr">
                        <a:lnSpc>
                          <a:spcPts val="1335"/>
                        </a:lnSpc>
                        <a:spcBef>
                          <a:spcPts val="7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1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335"/>
                        </a:lnSpc>
                        <a:spcBef>
                          <a:spcPts val="7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10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algn="ctr">
                        <a:lnSpc>
                          <a:spcPts val="1335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2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335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11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algn="ctr">
                        <a:lnSpc>
                          <a:spcPts val="1335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3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335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14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algn="ctr">
                        <a:lnSpc>
                          <a:spcPts val="1335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4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335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16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algn="ctr">
                        <a:lnSpc>
                          <a:spcPts val="1335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5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335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17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algn="ctr">
                        <a:lnSpc>
                          <a:spcPts val="1335"/>
                        </a:lnSpc>
                        <a:spcBef>
                          <a:spcPts val="7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6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335"/>
                        </a:lnSpc>
                        <a:spcBef>
                          <a:spcPts val="7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18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algn="ctr">
                        <a:lnSpc>
                          <a:spcPts val="1335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7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335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19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algn="ctr">
                        <a:lnSpc>
                          <a:spcPts val="1335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8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335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21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algn="ctr">
                        <a:lnSpc>
                          <a:spcPts val="1335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9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335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21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1905" algn="ctr">
                        <a:lnSpc>
                          <a:spcPts val="1335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10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335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23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1905" algn="ctr">
                        <a:lnSpc>
                          <a:spcPts val="1335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11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335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24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1905" algn="ctr">
                        <a:lnSpc>
                          <a:spcPts val="1330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12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330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26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1905" algn="ctr">
                        <a:lnSpc>
                          <a:spcPts val="1335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13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8496A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335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29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8496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marL="1905" algn="ctr">
                        <a:lnSpc>
                          <a:spcPts val="1335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14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8496A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335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30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8496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1905" algn="ctr">
                        <a:lnSpc>
                          <a:spcPts val="1330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15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8496A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330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32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8496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1905" algn="ctr">
                        <a:lnSpc>
                          <a:spcPts val="1330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16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8496A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330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33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8496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1905" algn="ctr">
                        <a:lnSpc>
                          <a:spcPts val="1335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17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8496A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335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34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8496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marL="1905" algn="ctr">
                        <a:lnSpc>
                          <a:spcPts val="1330"/>
                        </a:lnSpc>
                        <a:spcBef>
                          <a:spcPts val="8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18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8496A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330"/>
                        </a:lnSpc>
                        <a:spcBef>
                          <a:spcPts val="8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35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8496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2430">
                <a:tc>
                  <a:txBody>
                    <a:bodyPr/>
                    <a:lstStyle/>
                    <a:p>
                      <a:pPr marL="1905" algn="ctr">
                        <a:lnSpc>
                          <a:spcPts val="1330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19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330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36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1905" algn="ctr">
                        <a:lnSpc>
                          <a:spcPts val="1330"/>
                        </a:lnSpc>
                        <a:spcBef>
                          <a:spcPts val="8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20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330"/>
                        </a:lnSpc>
                        <a:spcBef>
                          <a:spcPts val="8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37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marL="1905" algn="ctr">
                        <a:lnSpc>
                          <a:spcPts val="1330"/>
                        </a:lnSpc>
                        <a:spcBef>
                          <a:spcPts val="8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21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330"/>
                        </a:lnSpc>
                        <a:spcBef>
                          <a:spcPts val="8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39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1905" algn="ctr">
                        <a:lnSpc>
                          <a:spcPts val="1330"/>
                        </a:lnSpc>
                        <a:spcBef>
                          <a:spcPts val="8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22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330"/>
                        </a:lnSpc>
                        <a:spcBef>
                          <a:spcPts val="8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40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marL="1905" algn="ctr">
                        <a:lnSpc>
                          <a:spcPts val="1330"/>
                        </a:lnSpc>
                        <a:spcBef>
                          <a:spcPts val="8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23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330"/>
                        </a:lnSpc>
                        <a:spcBef>
                          <a:spcPts val="8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42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1905" algn="ctr">
                        <a:lnSpc>
                          <a:spcPts val="1330"/>
                        </a:lnSpc>
                        <a:spcBef>
                          <a:spcPts val="8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24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330"/>
                        </a:lnSpc>
                        <a:spcBef>
                          <a:spcPts val="8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45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976363" y="3468751"/>
          <a:ext cx="4120514" cy="11144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6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  <a:spcBef>
                          <a:spcPts val="70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quartile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  <a:spcBef>
                          <a:spcPts val="70"/>
                        </a:spcBef>
                      </a:pPr>
                      <a:r>
                        <a:rPr sz="1400" spc="-10" dirty="0">
                          <a:latin typeface="Tahoma"/>
                          <a:cs typeface="Tahoma"/>
                        </a:rPr>
                        <a:t>value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580"/>
                        </a:lnSpc>
                        <a:spcBef>
                          <a:spcPts val="70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interpretation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84"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  <a:spcBef>
                          <a:spcPts val="70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1st</a:t>
                      </a:r>
                      <a:r>
                        <a:rPr sz="14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quartile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  <a:spcBef>
                          <a:spcPts val="70"/>
                        </a:spcBef>
                      </a:pPr>
                      <a:r>
                        <a:rPr sz="1400" spc="-10" dirty="0">
                          <a:latin typeface="Tahoma"/>
                          <a:cs typeface="Tahoma"/>
                        </a:rPr>
                        <a:t>18.75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  <a:spcBef>
                          <a:spcPts val="70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25%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values </a:t>
                      </a:r>
                      <a:r>
                        <a:rPr sz="1400" spc="-10" dirty="0">
                          <a:latin typeface="Tahoma"/>
                          <a:cs typeface="Tahoma"/>
                        </a:rPr>
                        <a:t>are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&lt;=</a:t>
                      </a:r>
                      <a:r>
                        <a:rPr sz="14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latin typeface="Tahoma"/>
                          <a:cs typeface="Tahoma"/>
                        </a:rPr>
                        <a:t>18.75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  <a:spcBef>
                          <a:spcPts val="70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2nd</a:t>
                      </a:r>
                      <a:r>
                        <a:rPr sz="14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quartile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  <a:spcBef>
                          <a:spcPts val="70"/>
                        </a:spcBef>
                      </a:pPr>
                      <a:r>
                        <a:rPr sz="1400" spc="-30" dirty="0">
                          <a:latin typeface="Tahoma"/>
                          <a:cs typeface="Tahoma"/>
                        </a:rPr>
                        <a:t>27.5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  <a:spcBef>
                          <a:spcPts val="70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50%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values are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&lt;=</a:t>
                      </a:r>
                      <a:r>
                        <a:rPr sz="140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30" dirty="0">
                          <a:latin typeface="Tahoma"/>
                          <a:cs typeface="Tahoma"/>
                        </a:rPr>
                        <a:t>27.5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  <a:spcBef>
                          <a:spcPts val="75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3rd</a:t>
                      </a:r>
                      <a:r>
                        <a:rPr sz="14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quartile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  <a:spcBef>
                          <a:spcPts val="75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35.25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80"/>
                        </a:lnSpc>
                        <a:spcBef>
                          <a:spcPts val="75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75%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values </a:t>
                      </a:r>
                      <a:r>
                        <a:rPr sz="1400" spc="-10" dirty="0">
                          <a:latin typeface="Tahoma"/>
                          <a:cs typeface="Tahoma"/>
                        </a:rPr>
                        <a:t>are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&lt;=</a:t>
                      </a:r>
                      <a:r>
                        <a:rPr sz="140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35.25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884"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  <a:spcBef>
                          <a:spcPts val="70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4th</a:t>
                      </a:r>
                      <a:r>
                        <a:rPr sz="14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quartile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  <a:spcBef>
                          <a:spcPts val="70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45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  <a:spcBef>
                          <a:spcPts val="70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100%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values </a:t>
                      </a:r>
                      <a:r>
                        <a:rPr sz="1400" spc="-10" dirty="0">
                          <a:latin typeface="Tahoma"/>
                          <a:cs typeface="Tahoma"/>
                        </a:rPr>
                        <a:t>are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&lt;=</a:t>
                      </a:r>
                      <a:r>
                        <a:rPr sz="14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45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7005955" y="2447290"/>
            <a:ext cx="2089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-114" dirty="0">
                <a:solidFill>
                  <a:srgbClr val="006FC0"/>
                </a:solidFill>
                <a:latin typeface="Lato Medium"/>
                <a:cs typeface="Lato Medium"/>
              </a:rPr>
              <a:t>Q1</a:t>
            </a:r>
            <a:endParaRPr sz="1200">
              <a:latin typeface="Lato Medium"/>
              <a:cs typeface="Lato Medi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05955" y="3717797"/>
            <a:ext cx="2089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-114" dirty="0">
                <a:solidFill>
                  <a:srgbClr val="006FC0"/>
                </a:solidFill>
                <a:latin typeface="Lato Medium"/>
                <a:cs typeface="Lato Medium"/>
              </a:rPr>
              <a:t>Q2</a:t>
            </a:r>
            <a:endParaRPr sz="1200">
              <a:latin typeface="Lato Medium"/>
              <a:cs typeface="Lato Mediu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71106" y="4988179"/>
            <a:ext cx="2089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-114" dirty="0">
                <a:solidFill>
                  <a:srgbClr val="006FC0"/>
                </a:solidFill>
                <a:latin typeface="Lato Medium"/>
                <a:cs typeface="Lato Medium"/>
              </a:rPr>
              <a:t>Q3</a:t>
            </a:r>
            <a:endParaRPr sz="1200">
              <a:latin typeface="Lato Medium"/>
              <a:cs typeface="Lato Mediu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02526" y="6030874"/>
            <a:ext cx="2089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-114" dirty="0">
                <a:solidFill>
                  <a:srgbClr val="006FC0"/>
                </a:solidFill>
                <a:latin typeface="Lato Medium"/>
                <a:cs typeface="Lato Medium"/>
              </a:rPr>
              <a:t>Q4</a:t>
            </a:r>
            <a:endParaRPr sz="1200">
              <a:latin typeface="Lato Medium"/>
              <a:cs typeface="Lato Medium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920889" y="5321427"/>
          <a:ext cx="3658870" cy="11144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2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6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884"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  <a:spcBef>
                          <a:spcPts val="75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quartile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  <a:spcBef>
                          <a:spcPts val="75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formula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97"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  <a:spcBef>
                          <a:spcPts val="75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1st</a:t>
                      </a:r>
                      <a:r>
                        <a:rPr sz="14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quartile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  <a:spcBef>
                          <a:spcPts val="75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1400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QUARTILES(&lt;range&gt;,1)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884"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  <a:spcBef>
                          <a:spcPts val="75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2nd</a:t>
                      </a:r>
                      <a:r>
                        <a:rPr sz="14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quartile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  <a:spcBef>
                          <a:spcPts val="75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1400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QUARTILES(&lt;range&gt;,2)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884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Bef>
                          <a:spcPts val="75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3rd</a:t>
                      </a:r>
                      <a:r>
                        <a:rPr sz="14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quartile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Bef>
                          <a:spcPts val="75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1400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QUARTILES(&lt;range&gt;,3)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  <a:spcBef>
                          <a:spcPts val="75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4th</a:t>
                      </a:r>
                      <a:r>
                        <a:rPr sz="14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quartile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  <a:spcBef>
                          <a:spcPts val="75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1400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QUARTILES(&lt;range&gt;,4)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966622" y="4992370"/>
            <a:ext cx="17316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Tahoma"/>
                <a:cs typeface="Tahoma"/>
              </a:rPr>
              <a:t>Excel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calculation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691626" y="822960"/>
            <a:ext cx="1391285" cy="1296035"/>
          </a:xfrm>
          <a:custGeom>
            <a:avLst/>
            <a:gdLst/>
            <a:ahLst/>
            <a:cxnLst/>
            <a:rect l="l" t="t" r="r" b="b"/>
            <a:pathLst>
              <a:path w="1391284" h="1296035">
                <a:moveTo>
                  <a:pt x="74295" y="1216914"/>
                </a:moveTo>
                <a:lnTo>
                  <a:pt x="0" y="1286255"/>
                </a:lnTo>
                <a:lnTo>
                  <a:pt x="8635" y="1295527"/>
                </a:lnTo>
                <a:lnTo>
                  <a:pt x="83057" y="1226312"/>
                </a:lnTo>
                <a:lnTo>
                  <a:pt x="74295" y="1216914"/>
                </a:lnTo>
                <a:close/>
              </a:path>
              <a:path w="1391284" h="1296035">
                <a:moveTo>
                  <a:pt x="111505" y="1182369"/>
                </a:moveTo>
                <a:lnTo>
                  <a:pt x="102234" y="1191005"/>
                </a:lnTo>
                <a:lnTo>
                  <a:pt x="110871" y="1200277"/>
                </a:lnTo>
                <a:lnTo>
                  <a:pt x="120142" y="1191640"/>
                </a:lnTo>
                <a:lnTo>
                  <a:pt x="111505" y="1182369"/>
                </a:lnTo>
                <a:close/>
              </a:path>
              <a:path w="1391284" h="1296035">
                <a:moveTo>
                  <a:pt x="213741" y="1087119"/>
                </a:moveTo>
                <a:lnTo>
                  <a:pt x="139446" y="1156462"/>
                </a:lnTo>
                <a:lnTo>
                  <a:pt x="148081" y="1165732"/>
                </a:lnTo>
                <a:lnTo>
                  <a:pt x="222503" y="1096517"/>
                </a:lnTo>
                <a:lnTo>
                  <a:pt x="213741" y="1087119"/>
                </a:lnTo>
                <a:close/>
              </a:path>
              <a:path w="1391284" h="1296035">
                <a:moveTo>
                  <a:pt x="250951" y="1052576"/>
                </a:moveTo>
                <a:lnTo>
                  <a:pt x="241680" y="1061212"/>
                </a:lnTo>
                <a:lnTo>
                  <a:pt x="250317" y="1070482"/>
                </a:lnTo>
                <a:lnTo>
                  <a:pt x="259588" y="1061847"/>
                </a:lnTo>
                <a:lnTo>
                  <a:pt x="250951" y="1052576"/>
                </a:lnTo>
                <a:close/>
              </a:path>
              <a:path w="1391284" h="1296035">
                <a:moveTo>
                  <a:pt x="353187" y="957326"/>
                </a:moveTo>
                <a:lnTo>
                  <a:pt x="278892" y="1026667"/>
                </a:lnTo>
                <a:lnTo>
                  <a:pt x="287527" y="1035938"/>
                </a:lnTo>
                <a:lnTo>
                  <a:pt x="361950" y="966724"/>
                </a:lnTo>
                <a:lnTo>
                  <a:pt x="353187" y="957326"/>
                </a:lnTo>
                <a:close/>
              </a:path>
              <a:path w="1391284" h="1296035">
                <a:moveTo>
                  <a:pt x="390398" y="922781"/>
                </a:moveTo>
                <a:lnTo>
                  <a:pt x="381126" y="931417"/>
                </a:lnTo>
                <a:lnTo>
                  <a:pt x="389763" y="940688"/>
                </a:lnTo>
                <a:lnTo>
                  <a:pt x="399033" y="932052"/>
                </a:lnTo>
                <a:lnTo>
                  <a:pt x="390398" y="922781"/>
                </a:lnTo>
                <a:close/>
              </a:path>
              <a:path w="1391284" h="1296035">
                <a:moveTo>
                  <a:pt x="492632" y="827531"/>
                </a:moveTo>
                <a:lnTo>
                  <a:pt x="418338" y="896874"/>
                </a:lnTo>
                <a:lnTo>
                  <a:pt x="426974" y="906144"/>
                </a:lnTo>
                <a:lnTo>
                  <a:pt x="501269" y="836929"/>
                </a:lnTo>
                <a:lnTo>
                  <a:pt x="492632" y="827531"/>
                </a:lnTo>
                <a:close/>
              </a:path>
              <a:path w="1391284" h="1296035">
                <a:moveTo>
                  <a:pt x="529844" y="792988"/>
                </a:moveTo>
                <a:lnTo>
                  <a:pt x="520573" y="801624"/>
                </a:lnTo>
                <a:lnTo>
                  <a:pt x="529208" y="810894"/>
                </a:lnTo>
                <a:lnTo>
                  <a:pt x="538479" y="802259"/>
                </a:lnTo>
                <a:lnTo>
                  <a:pt x="529844" y="792988"/>
                </a:lnTo>
                <a:close/>
              </a:path>
              <a:path w="1391284" h="1296035">
                <a:moveTo>
                  <a:pt x="632078" y="697738"/>
                </a:moveTo>
                <a:lnTo>
                  <a:pt x="557783" y="767079"/>
                </a:lnTo>
                <a:lnTo>
                  <a:pt x="566420" y="776351"/>
                </a:lnTo>
                <a:lnTo>
                  <a:pt x="640715" y="707136"/>
                </a:lnTo>
                <a:lnTo>
                  <a:pt x="632078" y="697738"/>
                </a:lnTo>
                <a:close/>
              </a:path>
              <a:path w="1391284" h="1296035">
                <a:moveTo>
                  <a:pt x="669290" y="663193"/>
                </a:moveTo>
                <a:lnTo>
                  <a:pt x="660019" y="671829"/>
                </a:lnTo>
                <a:lnTo>
                  <a:pt x="668654" y="681101"/>
                </a:lnTo>
                <a:lnTo>
                  <a:pt x="677926" y="672464"/>
                </a:lnTo>
                <a:lnTo>
                  <a:pt x="669290" y="663193"/>
                </a:lnTo>
                <a:close/>
              </a:path>
              <a:path w="1391284" h="1296035">
                <a:moveTo>
                  <a:pt x="771525" y="567943"/>
                </a:moveTo>
                <a:lnTo>
                  <a:pt x="697229" y="637159"/>
                </a:lnTo>
                <a:lnTo>
                  <a:pt x="705866" y="646556"/>
                </a:lnTo>
                <a:lnTo>
                  <a:pt x="780160" y="577341"/>
                </a:lnTo>
                <a:lnTo>
                  <a:pt x="771525" y="567943"/>
                </a:lnTo>
                <a:close/>
              </a:path>
              <a:path w="1391284" h="1296035">
                <a:moveTo>
                  <a:pt x="808735" y="533400"/>
                </a:moveTo>
                <a:lnTo>
                  <a:pt x="799465" y="542036"/>
                </a:lnTo>
                <a:lnTo>
                  <a:pt x="808101" y="551306"/>
                </a:lnTo>
                <a:lnTo>
                  <a:pt x="817372" y="542670"/>
                </a:lnTo>
                <a:lnTo>
                  <a:pt x="808735" y="533400"/>
                </a:lnTo>
                <a:close/>
              </a:path>
              <a:path w="1391284" h="1296035">
                <a:moveTo>
                  <a:pt x="910971" y="438150"/>
                </a:moveTo>
                <a:lnTo>
                  <a:pt x="836676" y="507364"/>
                </a:lnTo>
                <a:lnTo>
                  <a:pt x="845312" y="516763"/>
                </a:lnTo>
                <a:lnTo>
                  <a:pt x="919606" y="447548"/>
                </a:lnTo>
                <a:lnTo>
                  <a:pt x="910971" y="438150"/>
                </a:lnTo>
                <a:close/>
              </a:path>
              <a:path w="1391284" h="1296035">
                <a:moveTo>
                  <a:pt x="948181" y="403605"/>
                </a:moveTo>
                <a:lnTo>
                  <a:pt x="938910" y="412241"/>
                </a:lnTo>
                <a:lnTo>
                  <a:pt x="947547" y="421513"/>
                </a:lnTo>
                <a:lnTo>
                  <a:pt x="956818" y="412876"/>
                </a:lnTo>
                <a:lnTo>
                  <a:pt x="948181" y="403605"/>
                </a:lnTo>
                <a:close/>
              </a:path>
              <a:path w="1391284" h="1296035">
                <a:moveTo>
                  <a:pt x="1050417" y="308355"/>
                </a:moveTo>
                <a:lnTo>
                  <a:pt x="976122" y="377570"/>
                </a:lnTo>
                <a:lnTo>
                  <a:pt x="984757" y="386968"/>
                </a:lnTo>
                <a:lnTo>
                  <a:pt x="1059052" y="317753"/>
                </a:lnTo>
                <a:lnTo>
                  <a:pt x="1050417" y="308355"/>
                </a:lnTo>
                <a:close/>
              </a:path>
              <a:path w="1391284" h="1296035">
                <a:moveTo>
                  <a:pt x="1087627" y="273812"/>
                </a:moveTo>
                <a:lnTo>
                  <a:pt x="1078356" y="282448"/>
                </a:lnTo>
                <a:lnTo>
                  <a:pt x="1086993" y="291718"/>
                </a:lnTo>
                <a:lnTo>
                  <a:pt x="1096264" y="283082"/>
                </a:lnTo>
                <a:lnTo>
                  <a:pt x="1087627" y="273812"/>
                </a:lnTo>
                <a:close/>
              </a:path>
              <a:path w="1391284" h="1296035">
                <a:moveTo>
                  <a:pt x="1189863" y="178562"/>
                </a:moveTo>
                <a:lnTo>
                  <a:pt x="1115441" y="247776"/>
                </a:lnTo>
                <a:lnTo>
                  <a:pt x="1124203" y="257175"/>
                </a:lnTo>
                <a:lnTo>
                  <a:pt x="1198499" y="187960"/>
                </a:lnTo>
                <a:lnTo>
                  <a:pt x="1189863" y="178562"/>
                </a:lnTo>
                <a:close/>
              </a:path>
              <a:path w="1391284" h="1296035">
                <a:moveTo>
                  <a:pt x="1227074" y="144017"/>
                </a:moveTo>
                <a:lnTo>
                  <a:pt x="1217802" y="152653"/>
                </a:lnTo>
                <a:lnTo>
                  <a:pt x="1226439" y="161925"/>
                </a:lnTo>
                <a:lnTo>
                  <a:pt x="1235709" y="153288"/>
                </a:lnTo>
                <a:lnTo>
                  <a:pt x="1227074" y="144017"/>
                </a:lnTo>
                <a:close/>
              </a:path>
              <a:path w="1391284" h="1296035">
                <a:moveTo>
                  <a:pt x="1329308" y="48767"/>
                </a:moveTo>
                <a:lnTo>
                  <a:pt x="1254887" y="117982"/>
                </a:lnTo>
                <a:lnTo>
                  <a:pt x="1263650" y="127380"/>
                </a:lnTo>
                <a:lnTo>
                  <a:pt x="1337945" y="58165"/>
                </a:lnTo>
                <a:lnTo>
                  <a:pt x="1329308" y="48767"/>
                </a:lnTo>
                <a:close/>
              </a:path>
              <a:path w="1391284" h="1296035">
                <a:moveTo>
                  <a:pt x="1391030" y="0"/>
                </a:moveTo>
                <a:lnTo>
                  <a:pt x="1309370" y="24002"/>
                </a:lnTo>
                <a:lnTo>
                  <a:pt x="1361313" y="79755"/>
                </a:lnTo>
                <a:lnTo>
                  <a:pt x="139103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722741" y="3185160"/>
            <a:ext cx="2223770" cy="3260725"/>
          </a:xfrm>
          <a:custGeom>
            <a:avLst/>
            <a:gdLst/>
            <a:ahLst/>
            <a:cxnLst/>
            <a:rect l="l" t="t" r="r" b="b"/>
            <a:pathLst>
              <a:path w="2223770" h="3260725">
                <a:moveTo>
                  <a:pt x="57150" y="3169208"/>
                </a:moveTo>
                <a:lnTo>
                  <a:pt x="0" y="3253193"/>
                </a:lnTo>
                <a:lnTo>
                  <a:pt x="10413" y="3260331"/>
                </a:lnTo>
                <a:lnTo>
                  <a:pt x="67690" y="3176358"/>
                </a:lnTo>
                <a:lnTo>
                  <a:pt x="57150" y="3169208"/>
                </a:lnTo>
                <a:close/>
              </a:path>
              <a:path w="2223770" h="3260725">
                <a:moveTo>
                  <a:pt x="85725" y="3127222"/>
                </a:moveTo>
                <a:lnTo>
                  <a:pt x="78612" y="3137725"/>
                </a:lnTo>
                <a:lnTo>
                  <a:pt x="89026" y="3144875"/>
                </a:lnTo>
                <a:lnTo>
                  <a:pt x="96265" y="3134372"/>
                </a:lnTo>
                <a:lnTo>
                  <a:pt x="85725" y="3127222"/>
                </a:lnTo>
                <a:close/>
              </a:path>
              <a:path w="2223770" h="3260725">
                <a:moveTo>
                  <a:pt x="164337" y="3011766"/>
                </a:moveTo>
                <a:lnTo>
                  <a:pt x="107187" y="3095739"/>
                </a:lnTo>
                <a:lnTo>
                  <a:pt x="117728" y="3102889"/>
                </a:lnTo>
                <a:lnTo>
                  <a:pt x="174878" y="3018916"/>
                </a:lnTo>
                <a:lnTo>
                  <a:pt x="164337" y="3011766"/>
                </a:lnTo>
                <a:close/>
              </a:path>
              <a:path w="2223770" h="3260725">
                <a:moveTo>
                  <a:pt x="193039" y="2969780"/>
                </a:moveTo>
                <a:lnTo>
                  <a:pt x="185800" y="2980270"/>
                </a:lnTo>
                <a:lnTo>
                  <a:pt x="196341" y="2987421"/>
                </a:lnTo>
                <a:lnTo>
                  <a:pt x="203453" y="2976930"/>
                </a:lnTo>
                <a:lnTo>
                  <a:pt x="193039" y="2969780"/>
                </a:lnTo>
                <a:close/>
              </a:path>
              <a:path w="2223770" h="3260725">
                <a:moveTo>
                  <a:pt x="271652" y="2854312"/>
                </a:moveTo>
                <a:lnTo>
                  <a:pt x="214375" y="2938284"/>
                </a:lnTo>
                <a:lnTo>
                  <a:pt x="224916" y="2945434"/>
                </a:lnTo>
                <a:lnTo>
                  <a:pt x="282066" y="2861462"/>
                </a:lnTo>
                <a:lnTo>
                  <a:pt x="271652" y="2854312"/>
                </a:lnTo>
                <a:close/>
              </a:path>
              <a:path w="2223770" h="3260725">
                <a:moveTo>
                  <a:pt x="300227" y="2812326"/>
                </a:moveTo>
                <a:lnTo>
                  <a:pt x="293115" y="2822816"/>
                </a:lnTo>
                <a:lnTo>
                  <a:pt x="303529" y="2829966"/>
                </a:lnTo>
                <a:lnTo>
                  <a:pt x="310768" y="2819476"/>
                </a:lnTo>
                <a:lnTo>
                  <a:pt x="300227" y="2812326"/>
                </a:lnTo>
                <a:close/>
              </a:path>
              <a:path w="2223770" h="3260725">
                <a:moveTo>
                  <a:pt x="378840" y="2696857"/>
                </a:moveTo>
                <a:lnTo>
                  <a:pt x="321690" y="2780830"/>
                </a:lnTo>
                <a:lnTo>
                  <a:pt x="332104" y="2787980"/>
                </a:lnTo>
                <a:lnTo>
                  <a:pt x="389381" y="2704007"/>
                </a:lnTo>
                <a:lnTo>
                  <a:pt x="378840" y="2696857"/>
                </a:lnTo>
                <a:close/>
              </a:path>
              <a:path w="2223770" h="3260725">
                <a:moveTo>
                  <a:pt x="407415" y="2654871"/>
                </a:moveTo>
                <a:lnTo>
                  <a:pt x="400303" y="2665374"/>
                </a:lnTo>
                <a:lnTo>
                  <a:pt x="410844" y="2672524"/>
                </a:lnTo>
                <a:lnTo>
                  <a:pt x="417956" y="2662021"/>
                </a:lnTo>
                <a:lnTo>
                  <a:pt x="407415" y="2654871"/>
                </a:lnTo>
                <a:close/>
              </a:path>
              <a:path w="2223770" h="3260725">
                <a:moveTo>
                  <a:pt x="486028" y="2539403"/>
                </a:moveTo>
                <a:lnTo>
                  <a:pt x="428878" y="2623388"/>
                </a:lnTo>
                <a:lnTo>
                  <a:pt x="439419" y="2630525"/>
                </a:lnTo>
                <a:lnTo>
                  <a:pt x="496569" y="2546553"/>
                </a:lnTo>
                <a:lnTo>
                  <a:pt x="486028" y="2539403"/>
                </a:lnTo>
                <a:close/>
              </a:path>
              <a:path w="2223770" h="3260725">
                <a:moveTo>
                  <a:pt x="514730" y="2497416"/>
                </a:moveTo>
                <a:lnTo>
                  <a:pt x="507491" y="2507919"/>
                </a:lnTo>
                <a:lnTo>
                  <a:pt x="518032" y="2515069"/>
                </a:lnTo>
                <a:lnTo>
                  <a:pt x="525144" y="2504566"/>
                </a:lnTo>
                <a:lnTo>
                  <a:pt x="514730" y="2497416"/>
                </a:lnTo>
                <a:close/>
              </a:path>
              <a:path w="2223770" h="3260725">
                <a:moveTo>
                  <a:pt x="593343" y="2382012"/>
                </a:moveTo>
                <a:lnTo>
                  <a:pt x="536066" y="2465933"/>
                </a:lnTo>
                <a:lnTo>
                  <a:pt x="546607" y="2473083"/>
                </a:lnTo>
                <a:lnTo>
                  <a:pt x="603757" y="2389124"/>
                </a:lnTo>
                <a:lnTo>
                  <a:pt x="593343" y="2382012"/>
                </a:lnTo>
                <a:close/>
              </a:path>
              <a:path w="2223770" h="3260725">
                <a:moveTo>
                  <a:pt x="621918" y="2339975"/>
                </a:moveTo>
                <a:lnTo>
                  <a:pt x="614806" y="2350516"/>
                </a:lnTo>
                <a:lnTo>
                  <a:pt x="625220" y="2357628"/>
                </a:lnTo>
                <a:lnTo>
                  <a:pt x="632459" y="2347087"/>
                </a:lnTo>
                <a:lnTo>
                  <a:pt x="621918" y="2339975"/>
                </a:lnTo>
                <a:close/>
              </a:path>
              <a:path w="2223770" h="3260725">
                <a:moveTo>
                  <a:pt x="700531" y="2224531"/>
                </a:moveTo>
                <a:lnTo>
                  <a:pt x="643381" y="2308479"/>
                </a:lnTo>
                <a:lnTo>
                  <a:pt x="653923" y="2315591"/>
                </a:lnTo>
                <a:lnTo>
                  <a:pt x="711073" y="2231643"/>
                </a:lnTo>
                <a:lnTo>
                  <a:pt x="700531" y="2224531"/>
                </a:lnTo>
                <a:close/>
              </a:path>
              <a:path w="2223770" h="3260725">
                <a:moveTo>
                  <a:pt x="729106" y="2182495"/>
                </a:moveTo>
                <a:lnTo>
                  <a:pt x="721994" y="2193036"/>
                </a:lnTo>
                <a:lnTo>
                  <a:pt x="732535" y="2200148"/>
                </a:lnTo>
                <a:lnTo>
                  <a:pt x="739648" y="2189606"/>
                </a:lnTo>
                <a:lnTo>
                  <a:pt x="729106" y="2182495"/>
                </a:lnTo>
                <a:close/>
              </a:path>
              <a:path w="2223770" h="3260725">
                <a:moveTo>
                  <a:pt x="807847" y="2067052"/>
                </a:moveTo>
                <a:lnTo>
                  <a:pt x="750569" y="2150999"/>
                </a:lnTo>
                <a:lnTo>
                  <a:pt x="761110" y="2158238"/>
                </a:lnTo>
                <a:lnTo>
                  <a:pt x="818260" y="2074164"/>
                </a:lnTo>
                <a:lnTo>
                  <a:pt x="807847" y="2067052"/>
                </a:lnTo>
                <a:close/>
              </a:path>
              <a:path w="2223770" h="3260725">
                <a:moveTo>
                  <a:pt x="836422" y="2025014"/>
                </a:moveTo>
                <a:lnTo>
                  <a:pt x="829182" y="2035556"/>
                </a:lnTo>
                <a:lnTo>
                  <a:pt x="839724" y="2042667"/>
                </a:lnTo>
                <a:lnTo>
                  <a:pt x="846835" y="2032253"/>
                </a:lnTo>
                <a:lnTo>
                  <a:pt x="836422" y="2025014"/>
                </a:lnTo>
                <a:close/>
              </a:path>
              <a:path w="2223770" h="3260725">
                <a:moveTo>
                  <a:pt x="915034" y="1909571"/>
                </a:moveTo>
                <a:lnTo>
                  <a:pt x="857884" y="1993519"/>
                </a:lnTo>
                <a:lnTo>
                  <a:pt x="868299" y="2000758"/>
                </a:lnTo>
                <a:lnTo>
                  <a:pt x="925576" y="1916810"/>
                </a:lnTo>
                <a:lnTo>
                  <a:pt x="915034" y="1909571"/>
                </a:lnTo>
                <a:close/>
              </a:path>
              <a:path w="2223770" h="3260725">
                <a:moveTo>
                  <a:pt x="943609" y="1867662"/>
                </a:moveTo>
                <a:lnTo>
                  <a:pt x="936498" y="1878076"/>
                </a:lnTo>
                <a:lnTo>
                  <a:pt x="946911" y="1885314"/>
                </a:lnTo>
                <a:lnTo>
                  <a:pt x="954151" y="1874773"/>
                </a:lnTo>
                <a:lnTo>
                  <a:pt x="943609" y="1867662"/>
                </a:lnTo>
                <a:close/>
              </a:path>
              <a:path w="2223770" h="3260725">
                <a:moveTo>
                  <a:pt x="1022223" y="1752091"/>
                </a:moveTo>
                <a:lnTo>
                  <a:pt x="965073" y="1836165"/>
                </a:lnTo>
                <a:lnTo>
                  <a:pt x="975613" y="1843277"/>
                </a:lnTo>
                <a:lnTo>
                  <a:pt x="1032763" y="1759331"/>
                </a:lnTo>
                <a:lnTo>
                  <a:pt x="1022223" y="1752091"/>
                </a:lnTo>
                <a:close/>
              </a:path>
              <a:path w="2223770" h="3260725">
                <a:moveTo>
                  <a:pt x="1050798" y="1710182"/>
                </a:moveTo>
                <a:lnTo>
                  <a:pt x="1043685" y="1720722"/>
                </a:lnTo>
                <a:lnTo>
                  <a:pt x="1054227" y="1727834"/>
                </a:lnTo>
                <a:lnTo>
                  <a:pt x="1061338" y="1717294"/>
                </a:lnTo>
                <a:lnTo>
                  <a:pt x="1050798" y="1710182"/>
                </a:lnTo>
                <a:close/>
              </a:path>
              <a:path w="2223770" h="3260725">
                <a:moveTo>
                  <a:pt x="1129537" y="1594739"/>
                </a:moveTo>
                <a:lnTo>
                  <a:pt x="1072260" y="1678685"/>
                </a:lnTo>
                <a:lnTo>
                  <a:pt x="1082802" y="1685797"/>
                </a:lnTo>
                <a:lnTo>
                  <a:pt x="1139952" y="1601851"/>
                </a:lnTo>
                <a:lnTo>
                  <a:pt x="1129537" y="1594739"/>
                </a:lnTo>
                <a:close/>
              </a:path>
              <a:path w="2223770" h="3260725">
                <a:moveTo>
                  <a:pt x="1158112" y="1552702"/>
                </a:moveTo>
                <a:lnTo>
                  <a:pt x="1151001" y="1563242"/>
                </a:lnTo>
                <a:lnTo>
                  <a:pt x="1161414" y="1570354"/>
                </a:lnTo>
                <a:lnTo>
                  <a:pt x="1168527" y="1559814"/>
                </a:lnTo>
                <a:lnTo>
                  <a:pt x="1158112" y="1552702"/>
                </a:lnTo>
                <a:close/>
              </a:path>
              <a:path w="2223770" h="3260725">
                <a:moveTo>
                  <a:pt x="1236726" y="1437258"/>
                </a:moveTo>
                <a:lnTo>
                  <a:pt x="1179576" y="1521206"/>
                </a:lnTo>
                <a:lnTo>
                  <a:pt x="1189989" y="1528317"/>
                </a:lnTo>
                <a:lnTo>
                  <a:pt x="1247266" y="1444370"/>
                </a:lnTo>
                <a:lnTo>
                  <a:pt x="1236726" y="1437258"/>
                </a:lnTo>
                <a:close/>
              </a:path>
              <a:path w="2223770" h="3260725">
                <a:moveTo>
                  <a:pt x="1265301" y="1395221"/>
                </a:moveTo>
                <a:lnTo>
                  <a:pt x="1258188" y="1405763"/>
                </a:lnTo>
                <a:lnTo>
                  <a:pt x="1268729" y="1412875"/>
                </a:lnTo>
                <a:lnTo>
                  <a:pt x="1275841" y="1402460"/>
                </a:lnTo>
                <a:lnTo>
                  <a:pt x="1265301" y="1395221"/>
                </a:lnTo>
                <a:close/>
              </a:path>
              <a:path w="2223770" h="3260725">
                <a:moveTo>
                  <a:pt x="1343913" y="1279778"/>
                </a:moveTo>
                <a:lnTo>
                  <a:pt x="1286763" y="1363726"/>
                </a:lnTo>
                <a:lnTo>
                  <a:pt x="1297304" y="1370964"/>
                </a:lnTo>
                <a:lnTo>
                  <a:pt x="1354454" y="1286890"/>
                </a:lnTo>
                <a:lnTo>
                  <a:pt x="1343913" y="1279778"/>
                </a:lnTo>
                <a:close/>
              </a:path>
              <a:path w="2223770" h="3260725">
                <a:moveTo>
                  <a:pt x="1372615" y="1237869"/>
                </a:moveTo>
                <a:lnTo>
                  <a:pt x="1365377" y="1248283"/>
                </a:lnTo>
                <a:lnTo>
                  <a:pt x="1375917" y="1255395"/>
                </a:lnTo>
                <a:lnTo>
                  <a:pt x="1383029" y="1244981"/>
                </a:lnTo>
                <a:lnTo>
                  <a:pt x="1372615" y="1237869"/>
                </a:lnTo>
                <a:close/>
              </a:path>
              <a:path w="2223770" h="3260725">
                <a:moveTo>
                  <a:pt x="1451228" y="1122298"/>
                </a:moveTo>
                <a:lnTo>
                  <a:pt x="1393952" y="1206372"/>
                </a:lnTo>
                <a:lnTo>
                  <a:pt x="1404492" y="1213484"/>
                </a:lnTo>
                <a:lnTo>
                  <a:pt x="1461642" y="1129538"/>
                </a:lnTo>
                <a:lnTo>
                  <a:pt x="1451228" y="1122298"/>
                </a:lnTo>
                <a:close/>
              </a:path>
              <a:path w="2223770" h="3260725">
                <a:moveTo>
                  <a:pt x="1479803" y="1080389"/>
                </a:moveTo>
                <a:lnTo>
                  <a:pt x="1472691" y="1090802"/>
                </a:lnTo>
                <a:lnTo>
                  <a:pt x="1483105" y="1098041"/>
                </a:lnTo>
                <a:lnTo>
                  <a:pt x="1490344" y="1087501"/>
                </a:lnTo>
                <a:lnTo>
                  <a:pt x="1479803" y="1080389"/>
                </a:lnTo>
                <a:close/>
              </a:path>
              <a:path w="2223770" h="3260725">
                <a:moveTo>
                  <a:pt x="1558416" y="964945"/>
                </a:moveTo>
                <a:lnTo>
                  <a:pt x="1501266" y="1048892"/>
                </a:lnTo>
                <a:lnTo>
                  <a:pt x="1511680" y="1056004"/>
                </a:lnTo>
                <a:lnTo>
                  <a:pt x="1568957" y="972057"/>
                </a:lnTo>
                <a:lnTo>
                  <a:pt x="1558416" y="964945"/>
                </a:lnTo>
                <a:close/>
              </a:path>
              <a:path w="2223770" h="3260725">
                <a:moveTo>
                  <a:pt x="1586991" y="922908"/>
                </a:moveTo>
                <a:lnTo>
                  <a:pt x="1579879" y="933450"/>
                </a:lnTo>
                <a:lnTo>
                  <a:pt x="1590420" y="940562"/>
                </a:lnTo>
                <a:lnTo>
                  <a:pt x="1597532" y="930020"/>
                </a:lnTo>
                <a:lnTo>
                  <a:pt x="1586991" y="922908"/>
                </a:lnTo>
                <a:close/>
              </a:path>
              <a:path w="2223770" h="3260725">
                <a:moveTo>
                  <a:pt x="1665731" y="807465"/>
                </a:moveTo>
                <a:lnTo>
                  <a:pt x="1608454" y="891413"/>
                </a:lnTo>
                <a:lnTo>
                  <a:pt x="1618995" y="898525"/>
                </a:lnTo>
                <a:lnTo>
                  <a:pt x="1676145" y="814577"/>
                </a:lnTo>
                <a:lnTo>
                  <a:pt x="1665731" y="807465"/>
                </a:lnTo>
                <a:close/>
              </a:path>
              <a:path w="2223770" h="3260725">
                <a:moveTo>
                  <a:pt x="1694306" y="765428"/>
                </a:moveTo>
                <a:lnTo>
                  <a:pt x="1687067" y="775969"/>
                </a:lnTo>
                <a:lnTo>
                  <a:pt x="1697608" y="783082"/>
                </a:lnTo>
                <a:lnTo>
                  <a:pt x="1704720" y="772667"/>
                </a:lnTo>
                <a:lnTo>
                  <a:pt x="1694306" y="765428"/>
                </a:lnTo>
                <a:close/>
              </a:path>
              <a:path w="2223770" h="3260725">
                <a:moveTo>
                  <a:pt x="1772919" y="649985"/>
                </a:moveTo>
                <a:lnTo>
                  <a:pt x="1715769" y="733932"/>
                </a:lnTo>
                <a:lnTo>
                  <a:pt x="1726183" y="741171"/>
                </a:lnTo>
                <a:lnTo>
                  <a:pt x="1783460" y="657097"/>
                </a:lnTo>
                <a:lnTo>
                  <a:pt x="1772919" y="649985"/>
                </a:lnTo>
                <a:close/>
              </a:path>
              <a:path w="2223770" h="3260725">
                <a:moveTo>
                  <a:pt x="1801494" y="607948"/>
                </a:moveTo>
                <a:lnTo>
                  <a:pt x="1794382" y="618489"/>
                </a:lnTo>
                <a:lnTo>
                  <a:pt x="1804797" y="625601"/>
                </a:lnTo>
                <a:lnTo>
                  <a:pt x="1812035" y="615188"/>
                </a:lnTo>
                <a:lnTo>
                  <a:pt x="1801494" y="607948"/>
                </a:lnTo>
                <a:close/>
              </a:path>
              <a:path w="2223770" h="3260725">
                <a:moveTo>
                  <a:pt x="1880107" y="492506"/>
                </a:moveTo>
                <a:lnTo>
                  <a:pt x="1822957" y="576579"/>
                </a:lnTo>
                <a:lnTo>
                  <a:pt x="1833499" y="583691"/>
                </a:lnTo>
                <a:lnTo>
                  <a:pt x="1890649" y="499744"/>
                </a:lnTo>
                <a:lnTo>
                  <a:pt x="1880107" y="492506"/>
                </a:lnTo>
                <a:close/>
              </a:path>
              <a:path w="2223770" h="3260725">
                <a:moveTo>
                  <a:pt x="1908682" y="450595"/>
                </a:moveTo>
                <a:lnTo>
                  <a:pt x="1901570" y="461009"/>
                </a:lnTo>
                <a:lnTo>
                  <a:pt x="1912111" y="468248"/>
                </a:lnTo>
                <a:lnTo>
                  <a:pt x="1919224" y="457707"/>
                </a:lnTo>
                <a:lnTo>
                  <a:pt x="1908682" y="450595"/>
                </a:lnTo>
                <a:close/>
              </a:path>
              <a:path w="2223770" h="3260725">
                <a:moveTo>
                  <a:pt x="1987423" y="335152"/>
                </a:moveTo>
                <a:lnTo>
                  <a:pt x="1930145" y="419100"/>
                </a:lnTo>
                <a:lnTo>
                  <a:pt x="1940686" y="426212"/>
                </a:lnTo>
                <a:lnTo>
                  <a:pt x="1997836" y="342264"/>
                </a:lnTo>
                <a:lnTo>
                  <a:pt x="1987423" y="335152"/>
                </a:lnTo>
                <a:close/>
              </a:path>
              <a:path w="2223770" h="3260725">
                <a:moveTo>
                  <a:pt x="2015998" y="293115"/>
                </a:moveTo>
                <a:lnTo>
                  <a:pt x="2008758" y="303656"/>
                </a:lnTo>
                <a:lnTo>
                  <a:pt x="2019300" y="310768"/>
                </a:lnTo>
                <a:lnTo>
                  <a:pt x="2026411" y="300227"/>
                </a:lnTo>
                <a:lnTo>
                  <a:pt x="2015998" y="293115"/>
                </a:lnTo>
                <a:close/>
              </a:path>
              <a:path w="2223770" h="3260725">
                <a:moveTo>
                  <a:pt x="2094610" y="177673"/>
                </a:moveTo>
                <a:lnTo>
                  <a:pt x="2037460" y="261619"/>
                </a:lnTo>
                <a:lnTo>
                  <a:pt x="2047875" y="268731"/>
                </a:lnTo>
                <a:lnTo>
                  <a:pt x="2105152" y="184785"/>
                </a:lnTo>
                <a:lnTo>
                  <a:pt x="2094610" y="177673"/>
                </a:lnTo>
                <a:close/>
              </a:path>
              <a:path w="2223770" h="3260725">
                <a:moveTo>
                  <a:pt x="2123185" y="135636"/>
                </a:moveTo>
                <a:lnTo>
                  <a:pt x="2116074" y="146176"/>
                </a:lnTo>
                <a:lnTo>
                  <a:pt x="2126614" y="153288"/>
                </a:lnTo>
                <a:lnTo>
                  <a:pt x="2133727" y="142748"/>
                </a:lnTo>
                <a:lnTo>
                  <a:pt x="2123185" y="135636"/>
                </a:lnTo>
                <a:close/>
              </a:path>
              <a:path w="2223770" h="3260725">
                <a:moveTo>
                  <a:pt x="2175083" y="59412"/>
                </a:moveTo>
                <a:lnTo>
                  <a:pt x="2144649" y="104139"/>
                </a:lnTo>
                <a:lnTo>
                  <a:pt x="2155189" y="111251"/>
                </a:lnTo>
                <a:lnTo>
                  <a:pt x="2185591" y="66573"/>
                </a:lnTo>
                <a:lnTo>
                  <a:pt x="2175083" y="59412"/>
                </a:lnTo>
                <a:close/>
              </a:path>
              <a:path w="2223770" h="3260725">
                <a:moveTo>
                  <a:pt x="2216644" y="48894"/>
                </a:moveTo>
                <a:lnTo>
                  <a:pt x="2182240" y="48894"/>
                </a:lnTo>
                <a:lnTo>
                  <a:pt x="2192781" y="56006"/>
                </a:lnTo>
                <a:lnTo>
                  <a:pt x="2185591" y="66573"/>
                </a:lnTo>
                <a:lnTo>
                  <a:pt x="2211831" y="84454"/>
                </a:lnTo>
                <a:lnTo>
                  <a:pt x="2216644" y="48894"/>
                </a:lnTo>
                <a:close/>
              </a:path>
              <a:path w="2223770" h="3260725">
                <a:moveTo>
                  <a:pt x="2182240" y="48894"/>
                </a:moveTo>
                <a:lnTo>
                  <a:pt x="2175083" y="59412"/>
                </a:lnTo>
                <a:lnTo>
                  <a:pt x="2185591" y="66573"/>
                </a:lnTo>
                <a:lnTo>
                  <a:pt x="2192781" y="56006"/>
                </a:lnTo>
                <a:lnTo>
                  <a:pt x="2182240" y="48894"/>
                </a:lnTo>
                <a:close/>
              </a:path>
              <a:path w="2223770" h="3260725">
                <a:moveTo>
                  <a:pt x="2223261" y="0"/>
                </a:moveTo>
                <a:lnTo>
                  <a:pt x="2148839" y="41528"/>
                </a:lnTo>
                <a:lnTo>
                  <a:pt x="2175083" y="59412"/>
                </a:lnTo>
                <a:lnTo>
                  <a:pt x="2182240" y="48894"/>
                </a:lnTo>
                <a:lnTo>
                  <a:pt x="2216644" y="48894"/>
                </a:lnTo>
                <a:lnTo>
                  <a:pt x="222326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53229" y="-73374"/>
            <a:ext cx="6630036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3. </a:t>
            </a:r>
            <a:r>
              <a:rPr spc="-10" dirty="0"/>
              <a:t>Interquartile</a:t>
            </a:r>
            <a:r>
              <a:rPr spc="-5" dirty="0"/>
              <a:t> </a:t>
            </a:r>
            <a:r>
              <a:rPr spc="-10" dirty="0"/>
              <a:t>Range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6622" y="811225"/>
            <a:ext cx="977328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70" dirty="0">
                <a:latin typeface="Arimo"/>
                <a:cs typeface="Arimo"/>
              </a:rPr>
              <a:t>Approximately</a:t>
            </a:r>
            <a:r>
              <a:rPr sz="2000" spc="-100" dirty="0">
                <a:latin typeface="Arimo"/>
                <a:cs typeface="Arimo"/>
              </a:rPr>
              <a:t> </a:t>
            </a:r>
            <a:r>
              <a:rPr sz="2000" spc="-120" dirty="0">
                <a:latin typeface="Arimo"/>
                <a:cs typeface="Arimo"/>
              </a:rPr>
              <a:t>measures</a:t>
            </a:r>
            <a:r>
              <a:rPr sz="2000" spc="-85" dirty="0">
                <a:latin typeface="Arimo"/>
                <a:cs typeface="Arimo"/>
              </a:rPr>
              <a:t> </a:t>
            </a:r>
            <a:r>
              <a:rPr sz="2000" spc="-50" dirty="0">
                <a:latin typeface="Arimo"/>
                <a:cs typeface="Arimo"/>
              </a:rPr>
              <a:t>how</a:t>
            </a:r>
            <a:r>
              <a:rPr sz="2000" spc="-125" dirty="0">
                <a:latin typeface="Arimo"/>
                <a:cs typeface="Arimo"/>
              </a:rPr>
              <a:t> </a:t>
            </a:r>
            <a:r>
              <a:rPr sz="2000" spc="-35" dirty="0">
                <a:latin typeface="Arimo"/>
                <a:cs typeface="Arimo"/>
              </a:rPr>
              <a:t>far</a:t>
            </a:r>
            <a:r>
              <a:rPr sz="2000" spc="-100" dirty="0">
                <a:latin typeface="Arimo"/>
                <a:cs typeface="Arimo"/>
              </a:rPr>
              <a:t> </a:t>
            </a:r>
            <a:r>
              <a:rPr sz="2000" spc="-25" dirty="0">
                <a:latin typeface="Arimo"/>
                <a:cs typeface="Arimo"/>
              </a:rPr>
              <a:t>from</a:t>
            </a:r>
            <a:r>
              <a:rPr sz="2000" spc="-110" dirty="0">
                <a:latin typeface="Arimo"/>
                <a:cs typeface="Arimo"/>
              </a:rPr>
              <a:t> </a:t>
            </a:r>
            <a:r>
              <a:rPr sz="2000" spc="-20" dirty="0">
                <a:latin typeface="Arimo"/>
                <a:cs typeface="Arimo"/>
              </a:rPr>
              <a:t>the</a:t>
            </a:r>
            <a:r>
              <a:rPr sz="2000" spc="-100" dirty="0">
                <a:latin typeface="Arimo"/>
                <a:cs typeface="Arimo"/>
              </a:rPr>
              <a:t> </a:t>
            </a:r>
            <a:r>
              <a:rPr sz="2000" spc="-75" dirty="0">
                <a:latin typeface="Arimo"/>
                <a:cs typeface="Arimo"/>
              </a:rPr>
              <a:t>median</a:t>
            </a:r>
            <a:r>
              <a:rPr sz="2000" spc="-100" dirty="0">
                <a:latin typeface="Arimo"/>
                <a:cs typeface="Arimo"/>
              </a:rPr>
              <a:t> </a:t>
            </a:r>
            <a:r>
              <a:rPr sz="2000" spc="-60" dirty="0">
                <a:latin typeface="Arimo"/>
                <a:cs typeface="Arimo"/>
              </a:rPr>
              <a:t>on</a:t>
            </a:r>
            <a:r>
              <a:rPr sz="2000" spc="-110" dirty="0">
                <a:latin typeface="Arimo"/>
                <a:cs typeface="Arimo"/>
              </a:rPr>
              <a:t> </a:t>
            </a:r>
            <a:r>
              <a:rPr sz="2000" spc="-25" dirty="0">
                <a:latin typeface="Arimo"/>
                <a:cs typeface="Arimo"/>
              </a:rPr>
              <a:t>either</a:t>
            </a:r>
            <a:r>
              <a:rPr sz="2000" spc="-90" dirty="0">
                <a:latin typeface="Arimo"/>
                <a:cs typeface="Arimo"/>
              </a:rPr>
              <a:t> </a:t>
            </a:r>
            <a:r>
              <a:rPr sz="2000" spc="-100" dirty="0">
                <a:latin typeface="Arimo"/>
                <a:cs typeface="Arimo"/>
              </a:rPr>
              <a:t>side </a:t>
            </a:r>
            <a:r>
              <a:rPr sz="2000" spc="15" dirty="0">
                <a:latin typeface="Arimo"/>
                <a:cs typeface="Arimo"/>
              </a:rPr>
              <a:t>to</a:t>
            </a:r>
            <a:r>
              <a:rPr sz="2000" spc="-100" dirty="0">
                <a:latin typeface="Arimo"/>
                <a:cs typeface="Arimo"/>
              </a:rPr>
              <a:t> </a:t>
            </a:r>
            <a:r>
              <a:rPr sz="2000" spc="-60" dirty="0">
                <a:latin typeface="Arimo"/>
                <a:cs typeface="Arimo"/>
              </a:rPr>
              <a:t>include</a:t>
            </a:r>
            <a:r>
              <a:rPr sz="2000" spc="-110" dirty="0">
                <a:latin typeface="Arimo"/>
                <a:cs typeface="Arimo"/>
              </a:rPr>
              <a:t> </a:t>
            </a:r>
            <a:r>
              <a:rPr sz="2000" spc="-60" dirty="0">
                <a:latin typeface="Arimo"/>
                <a:cs typeface="Arimo"/>
              </a:rPr>
              <a:t>one-half</a:t>
            </a:r>
            <a:r>
              <a:rPr sz="2000" spc="-114" dirty="0">
                <a:latin typeface="Arimo"/>
                <a:cs typeface="Arimo"/>
              </a:rPr>
              <a:t> </a:t>
            </a:r>
            <a:r>
              <a:rPr sz="2000" spc="-5" dirty="0">
                <a:latin typeface="Arimo"/>
                <a:cs typeface="Arimo"/>
              </a:rPr>
              <a:t>of</a:t>
            </a:r>
            <a:r>
              <a:rPr sz="2000" spc="-110" dirty="0">
                <a:latin typeface="Arimo"/>
                <a:cs typeface="Arimo"/>
              </a:rPr>
              <a:t> </a:t>
            </a:r>
            <a:r>
              <a:rPr sz="2000" spc="-75" dirty="0">
                <a:latin typeface="Arimo"/>
                <a:cs typeface="Arimo"/>
              </a:rPr>
              <a:t>data</a:t>
            </a:r>
            <a:endParaRPr sz="2000">
              <a:latin typeface="Arimo"/>
              <a:cs typeface="Arim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204" dirty="0">
                <a:latin typeface="Arimo"/>
                <a:cs typeface="Arimo"/>
              </a:rPr>
              <a:t>IQR</a:t>
            </a:r>
            <a:r>
              <a:rPr sz="2000" spc="-114" dirty="0">
                <a:latin typeface="Arimo"/>
                <a:cs typeface="Arimo"/>
              </a:rPr>
              <a:t> </a:t>
            </a:r>
            <a:r>
              <a:rPr sz="2000" spc="-105" dirty="0">
                <a:latin typeface="Arimo"/>
                <a:cs typeface="Arimo"/>
              </a:rPr>
              <a:t>is</a:t>
            </a:r>
            <a:r>
              <a:rPr sz="2000" spc="-100" dirty="0">
                <a:latin typeface="Arimo"/>
                <a:cs typeface="Arimo"/>
              </a:rPr>
              <a:t> </a:t>
            </a:r>
            <a:r>
              <a:rPr sz="2000" spc="-20" dirty="0">
                <a:latin typeface="Arimo"/>
                <a:cs typeface="Arimo"/>
              </a:rPr>
              <a:t>the</a:t>
            </a:r>
            <a:r>
              <a:rPr sz="2000" spc="-105" dirty="0">
                <a:latin typeface="Arimo"/>
                <a:cs typeface="Arimo"/>
              </a:rPr>
              <a:t> </a:t>
            </a:r>
            <a:r>
              <a:rPr sz="2000" spc="-60" dirty="0">
                <a:latin typeface="Arimo"/>
                <a:cs typeface="Arimo"/>
              </a:rPr>
              <a:t>difference</a:t>
            </a:r>
            <a:r>
              <a:rPr sz="2000" spc="-100" dirty="0">
                <a:latin typeface="Arimo"/>
                <a:cs typeface="Arimo"/>
              </a:rPr>
              <a:t> </a:t>
            </a:r>
            <a:r>
              <a:rPr sz="2000" spc="-60" dirty="0">
                <a:latin typeface="Arimo"/>
                <a:cs typeface="Arimo"/>
              </a:rPr>
              <a:t>between</a:t>
            </a:r>
            <a:r>
              <a:rPr sz="2000" spc="-110" dirty="0">
                <a:latin typeface="Arimo"/>
                <a:cs typeface="Arimo"/>
              </a:rPr>
              <a:t> </a:t>
            </a:r>
            <a:r>
              <a:rPr sz="2000" spc="-20" dirty="0">
                <a:latin typeface="Arimo"/>
                <a:cs typeface="Arimo"/>
              </a:rPr>
              <a:t>the</a:t>
            </a:r>
            <a:r>
              <a:rPr sz="2000" spc="-105" dirty="0">
                <a:latin typeface="Arimo"/>
                <a:cs typeface="Arimo"/>
              </a:rPr>
              <a:t> </a:t>
            </a:r>
            <a:r>
              <a:rPr sz="2000" spc="-110" dirty="0">
                <a:latin typeface="Arimo"/>
                <a:cs typeface="Arimo"/>
              </a:rPr>
              <a:t>values </a:t>
            </a:r>
            <a:r>
              <a:rPr sz="2000" spc="-5" dirty="0">
                <a:latin typeface="Arimo"/>
                <a:cs typeface="Arimo"/>
              </a:rPr>
              <a:t>of</a:t>
            </a:r>
            <a:r>
              <a:rPr sz="2000" spc="-100" dirty="0">
                <a:latin typeface="Arimo"/>
                <a:cs typeface="Arimo"/>
              </a:rPr>
              <a:t> </a:t>
            </a:r>
            <a:r>
              <a:rPr sz="2000" spc="-20" dirty="0">
                <a:latin typeface="Arimo"/>
                <a:cs typeface="Arimo"/>
              </a:rPr>
              <a:t>the</a:t>
            </a:r>
            <a:r>
              <a:rPr sz="2000" spc="-114" dirty="0">
                <a:latin typeface="Arimo"/>
                <a:cs typeface="Arimo"/>
              </a:rPr>
              <a:t> </a:t>
            </a:r>
            <a:r>
              <a:rPr sz="2000" spc="-20" dirty="0">
                <a:latin typeface="Arimo"/>
                <a:cs typeface="Arimo"/>
              </a:rPr>
              <a:t>first</a:t>
            </a:r>
            <a:r>
              <a:rPr sz="2000" spc="-80" dirty="0">
                <a:latin typeface="Arimo"/>
                <a:cs typeface="Arimo"/>
              </a:rPr>
              <a:t> </a:t>
            </a:r>
            <a:r>
              <a:rPr sz="2000" spc="-95" dirty="0">
                <a:latin typeface="Arimo"/>
                <a:cs typeface="Arimo"/>
              </a:rPr>
              <a:t>and</a:t>
            </a:r>
            <a:r>
              <a:rPr sz="2000" spc="-105" dirty="0">
                <a:latin typeface="Arimo"/>
                <a:cs typeface="Arimo"/>
              </a:rPr>
              <a:t> </a:t>
            </a:r>
            <a:r>
              <a:rPr sz="2000" dirty="0">
                <a:latin typeface="Arimo"/>
                <a:cs typeface="Arimo"/>
              </a:rPr>
              <a:t>third</a:t>
            </a:r>
            <a:r>
              <a:rPr sz="2000" spc="-100" dirty="0">
                <a:latin typeface="Arimo"/>
                <a:cs typeface="Arimo"/>
              </a:rPr>
              <a:t> </a:t>
            </a:r>
            <a:r>
              <a:rPr sz="2000" spc="-55" dirty="0">
                <a:latin typeface="Arimo"/>
                <a:cs typeface="Arimo"/>
              </a:rPr>
              <a:t>quartiles</a:t>
            </a:r>
            <a:endParaRPr sz="2000">
              <a:latin typeface="Arimo"/>
              <a:cs typeface="Arim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72286" y="2924301"/>
            <a:ext cx="9585325" cy="1477645"/>
            <a:chOff x="1272286" y="2924301"/>
            <a:chExt cx="9585325" cy="1477645"/>
          </a:xfrm>
        </p:grpSpPr>
        <p:sp>
          <p:nvSpPr>
            <p:cNvPr id="5" name="object 5"/>
            <p:cNvSpPr/>
            <p:nvPr/>
          </p:nvSpPr>
          <p:spPr>
            <a:xfrm>
              <a:off x="3133343" y="2930651"/>
              <a:ext cx="5995670" cy="1464945"/>
            </a:xfrm>
            <a:custGeom>
              <a:avLst/>
              <a:gdLst/>
              <a:ahLst/>
              <a:cxnLst/>
              <a:rect l="l" t="t" r="r" b="b"/>
              <a:pathLst>
                <a:path w="5995670" h="1464945">
                  <a:moveTo>
                    <a:pt x="0" y="1464564"/>
                  </a:moveTo>
                  <a:lnTo>
                    <a:pt x="5995415" y="1464564"/>
                  </a:lnTo>
                  <a:lnTo>
                    <a:pt x="5995415" y="0"/>
                  </a:lnTo>
                  <a:lnTo>
                    <a:pt x="0" y="0"/>
                  </a:lnTo>
                  <a:lnTo>
                    <a:pt x="0" y="1464564"/>
                  </a:lnTo>
                  <a:close/>
                </a:path>
              </a:pathLst>
            </a:custGeom>
            <a:ln w="12192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66672" y="3721607"/>
              <a:ext cx="9288145" cy="25400"/>
            </a:xfrm>
            <a:custGeom>
              <a:avLst/>
              <a:gdLst/>
              <a:ahLst/>
              <a:cxnLst/>
              <a:rect l="l" t="t" r="r" b="b"/>
              <a:pathLst>
                <a:path w="9288145" h="25400">
                  <a:moveTo>
                    <a:pt x="0" y="25273"/>
                  </a:moveTo>
                  <a:lnTo>
                    <a:pt x="9287637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78636" y="360273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144017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8"/>
                  </a:lnTo>
                  <a:lnTo>
                    <a:pt x="7345" y="189524"/>
                  </a:lnTo>
                  <a:lnTo>
                    <a:pt x="27797" y="229057"/>
                  </a:lnTo>
                  <a:lnTo>
                    <a:pt x="58978" y="260238"/>
                  </a:lnTo>
                  <a:lnTo>
                    <a:pt x="98511" y="280690"/>
                  </a:lnTo>
                  <a:lnTo>
                    <a:pt x="144017" y="288036"/>
                  </a:lnTo>
                  <a:lnTo>
                    <a:pt x="189524" y="280690"/>
                  </a:lnTo>
                  <a:lnTo>
                    <a:pt x="229057" y="260238"/>
                  </a:lnTo>
                  <a:lnTo>
                    <a:pt x="260238" y="229057"/>
                  </a:lnTo>
                  <a:lnTo>
                    <a:pt x="280690" y="189524"/>
                  </a:lnTo>
                  <a:lnTo>
                    <a:pt x="288035" y="144018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78636" y="360273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144018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7" y="0"/>
                  </a:lnTo>
                  <a:lnTo>
                    <a:pt x="189524" y="7345"/>
                  </a:lnTo>
                  <a:lnTo>
                    <a:pt x="229057" y="27797"/>
                  </a:lnTo>
                  <a:lnTo>
                    <a:pt x="260238" y="58978"/>
                  </a:lnTo>
                  <a:lnTo>
                    <a:pt x="280690" y="98511"/>
                  </a:lnTo>
                  <a:lnTo>
                    <a:pt x="288035" y="144018"/>
                  </a:lnTo>
                  <a:lnTo>
                    <a:pt x="280690" y="189524"/>
                  </a:lnTo>
                  <a:lnTo>
                    <a:pt x="260238" y="229057"/>
                  </a:lnTo>
                  <a:lnTo>
                    <a:pt x="229057" y="260238"/>
                  </a:lnTo>
                  <a:lnTo>
                    <a:pt x="189524" y="280690"/>
                  </a:lnTo>
                  <a:lnTo>
                    <a:pt x="144017" y="288036"/>
                  </a:lnTo>
                  <a:lnTo>
                    <a:pt x="98511" y="280690"/>
                  </a:lnTo>
                  <a:lnTo>
                    <a:pt x="58978" y="260238"/>
                  </a:lnTo>
                  <a:lnTo>
                    <a:pt x="27797" y="229057"/>
                  </a:lnTo>
                  <a:lnTo>
                    <a:pt x="7345" y="189524"/>
                  </a:lnTo>
                  <a:lnTo>
                    <a:pt x="0" y="144018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99687" y="3578351"/>
              <a:ext cx="287020" cy="287020"/>
            </a:xfrm>
            <a:custGeom>
              <a:avLst/>
              <a:gdLst/>
              <a:ahLst/>
              <a:cxnLst/>
              <a:rect l="l" t="t" r="r" b="b"/>
              <a:pathLst>
                <a:path w="287020" h="287020">
                  <a:moveTo>
                    <a:pt x="143256" y="0"/>
                  </a:moveTo>
                  <a:lnTo>
                    <a:pt x="97974" y="7303"/>
                  </a:lnTo>
                  <a:lnTo>
                    <a:pt x="58649" y="27639"/>
                  </a:lnTo>
                  <a:lnTo>
                    <a:pt x="27639" y="58649"/>
                  </a:lnTo>
                  <a:lnTo>
                    <a:pt x="7303" y="97974"/>
                  </a:lnTo>
                  <a:lnTo>
                    <a:pt x="0" y="143256"/>
                  </a:lnTo>
                  <a:lnTo>
                    <a:pt x="7303" y="188537"/>
                  </a:lnTo>
                  <a:lnTo>
                    <a:pt x="27639" y="227862"/>
                  </a:lnTo>
                  <a:lnTo>
                    <a:pt x="58649" y="258872"/>
                  </a:lnTo>
                  <a:lnTo>
                    <a:pt x="97974" y="279208"/>
                  </a:lnTo>
                  <a:lnTo>
                    <a:pt x="143256" y="286512"/>
                  </a:lnTo>
                  <a:lnTo>
                    <a:pt x="188537" y="279208"/>
                  </a:lnTo>
                  <a:lnTo>
                    <a:pt x="227862" y="258872"/>
                  </a:lnTo>
                  <a:lnTo>
                    <a:pt x="258872" y="227862"/>
                  </a:lnTo>
                  <a:lnTo>
                    <a:pt x="279208" y="188537"/>
                  </a:lnTo>
                  <a:lnTo>
                    <a:pt x="286512" y="143256"/>
                  </a:lnTo>
                  <a:lnTo>
                    <a:pt x="279208" y="97974"/>
                  </a:lnTo>
                  <a:lnTo>
                    <a:pt x="258872" y="58649"/>
                  </a:lnTo>
                  <a:lnTo>
                    <a:pt x="227862" y="27639"/>
                  </a:lnTo>
                  <a:lnTo>
                    <a:pt x="188537" y="7303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99687" y="3578351"/>
              <a:ext cx="287020" cy="287020"/>
            </a:xfrm>
            <a:custGeom>
              <a:avLst/>
              <a:gdLst/>
              <a:ahLst/>
              <a:cxnLst/>
              <a:rect l="l" t="t" r="r" b="b"/>
              <a:pathLst>
                <a:path w="287020" h="287020">
                  <a:moveTo>
                    <a:pt x="0" y="143256"/>
                  </a:moveTo>
                  <a:lnTo>
                    <a:pt x="7303" y="97974"/>
                  </a:lnTo>
                  <a:lnTo>
                    <a:pt x="27639" y="58649"/>
                  </a:lnTo>
                  <a:lnTo>
                    <a:pt x="58649" y="27639"/>
                  </a:lnTo>
                  <a:lnTo>
                    <a:pt x="97974" y="7303"/>
                  </a:lnTo>
                  <a:lnTo>
                    <a:pt x="143256" y="0"/>
                  </a:lnTo>
                  <a:lnTo>
                    <a:pt x="188537" y="7303"/>
                  </a:lnTo>
                  <a:lnTo>
                    <a:pt x="227862" y="27639"/>
                  </a:lnTo>
                  <a:lnTo>
                    <a:pt x="258872" y="58649"/>
                  </a:lnTo>
                  <a:lnTo>
                    <a:pt x="279208" y="97974"/>
                  </a:lnTo>
                  <a:lnTo>
                    <a:pt x="286512" y="143256"/>
                  </a:lnTo>
                  <a:lnTo>
                    <a:pt x="279208" y="188537"/>
                  </a:lnTo>
                  <a:lnTo>
                    <a:pt x="258872" y="227862"/>
                  </a:lnTo>
                  <a:lnTo>
                    <a:pt x="227862" y="258872"/>
                  </a:lnTo>
                  <a:lnTo>
                    <a:pt x="188537" y="279208"/>
                  </a:lnTo>
                  <a:lnTo>
                    <a:pt x="143256" y="286512"/>
                  </a:lnTo>
                  <a:lnTo>
                    <a:pt x="97974" y="279208"/>
                  </a:lnTo>
                  <a:lnTo>
                    <a:pt x="58649" y="258872"/>
                  </a:lnTo>
                  <a:lnTo>
                    <a:pt x="27639" y="227862"/>
                  </a:lnTo>
                  <a:lnTo>
                    <a:pt x="7303" y="188537"/>
                  </a:lnTo>
                  <a:lnTo>
                    <a:pt x="0" y="14325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19215" y="3602735"/>
              <a:ext cx="287020" cy="288290"/>
            </a:xfrm>
            <a:custGeom>
              <a:avLst/>
              <a:gdLst/>
              <a:ahLst/>
              <a:cxnLst/>
              <a:rect l="l" t="t" r="r" b="b"/>
              <a:pathLst>
                <a:path w="287020" h="288289">
                  <a:moveTo>
                    <a:pt x="143256" y="0"/>
                  </a:moveTo>
                  <a:lnTo>
                    <a:pt x="97974" y="7345"/>
                  </a:lnTo>
                  <a:lnTo>
                    <a:pt x="58649" y="27797"/>
                  </a:lnTo>
                  <a:lnTo>
                    <a:pt x="27639" y="58978"/>
                  </a:lnTo>
                  <a:lnTo>
                    <a:pt x="7303" y="98511"/>
                  </a:lnTo>
                  <a:lnTo>
                    <a:pt x="0" y="144018"/>
                  </a:lnTo>
                  <a:lnTo>
                    <a:pt x="7303" y="189524"/>
                  </a:lnTo>
                  <a:lnTo>
                    <a:pt x="27639" y="229057"/>
                  </a:lnTo>
                  <a:lnTo>
                    <a:pt x="58649" y="260238"/>
                  </a:lnTo>
                  <a:lnTo>
                    <a:pt x="97974" y="280690"/>
                  </a:lnTo>
                  <a:lnTo>
                    <a:pt x="143256" y="288036"/>
                  </a:lnTo>
                  <a:lnTo>
                    <a:pt x="188537" y="280690"/>
                  </a:lnTo>
                  <a:lnTo>
                    <a:pt x="227862" y="260238"/>
                  </a:lnTo>
                  <a:lnTo>
                    <a:pt x="258872" y="229057"/>
                  </a:lnTo>
                  <a:lnTo>
                    <a:pt x="279208" y="189524"/>
                  </a:lnTo>
                  <a:lnTo>
                    <a:pt x="286512" y="144018"/>
                  </a:lnTo>
                  <a:lnTo>
                    <a:pt x="279208" y="98511"/>
                  </a:lnTo>
                  <a:lnTo>
                    <a:pt x="258872" y="58978"/>
                  </a:lnTo>
                  <a:lnTo>
                    <a:pt x="227862" y="27797"/>
                  </a:lnTo>
                  <a:lnTo>
                    <a:pt x="188537" y="7345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19215" y="3602735"/>
              <a:ext cx="287020" cy="288290"/>
            </a:xfrm>
            <a:custGeom>
              <a:avLst/>
              <a:gdLst/>
              <a:ahLst/>
              <a:cxnLst/>
              <a:rect l="l" t="t" r="r" b="b"/>
              <a:pathLst>
                <a:path w="287020" h="288289">
                  <a:moveTo>
                    <a:pt x="0" y="144018"/>
                  </a:moveTo>
                  <a:lnTo>
                    <a:pt x="7303" y="98511"/>
                  </a:lnTo>
                  <a:lnTo>
                    <a:pt x="27639" y="58978"/>
                  </a:lnTo>
                  <a:lnTo>
                    <a:pt x="58649" y="27797"/>
                  </a:lnTo>
                  <a:lnTo>
                    <a:pt x="97974" y="7345"/>
                  </a:lnTo>
                  <a:lnTo>
                    <a:pt x="143256" y="0"/>
                  </a:lnTo>
                  <a:lnTo>
                    <a:pt x="188537" y="7345"/>
                  </a:lnTo>
                  <a:lnTo>
                    <a:pt x="227862" y="27797"/>
                  </a:lnTo>
                  <a:lnTo>
                    <a:pt x="258872" y="58978"/>
                  </a:lnTo>
                  <a:lnTo>
                    <a:pt x="279208" y="98511"/>
                  </a:lnTo>
                  <a:lnTo>
                    <a:pt x="286512" y="144018"/>
                  </a:lnTo>
                  <a:lnTo>
                    <a:pt x="279208" y="189524"/>
                  </a:lnTo>
                  <a:lnTo>
                    <a:pt x="258872" y="229057"/>
                  </a:lnTo>
                  <a:lnTo>
                    <a:pt x="227862" y="260238"/>
                  </a:lnTo>
                  <a:lnTo>
                    <a:pt x="188537" y="280690"/>
                  </a:lnTo>
                  <a:lnTo>
                    <a:pt x="143256" y="288036"/>
                  </a:lnTo>
                  <a:lnTo>
                    <a:pt x="97974" y="280690"/>
                  </a:lnTo>
                  <a:lnTo>
                    <a:pt x="58649" y="260238"/>
                  </a:lnTo>
                  <a:lnTo>
                    <a:pt x="27639" y="229057"/>
                  </a:lnTo>
                  <a:lnTo>
                    <a:pt x="7303" y="189524"/>
                  </a:lnTo>
                  <a:lnTo>
                    <a:pt x="0" y="144018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05800" y="3578351"/>
              <a:ext cx="287020" cy="287020"/>
            </a:xfrm>
            <a:custGeom>
              <a:avLst/>
              <a:gdLst/>
              <a:ahLst/>
              <a:cxnLst/>
              <a:rect l="l" t="t" r="r" b="b"/>
              <a:pathLst>
                <a:path w="287020" h="287020">
                  <a:moveTo>
                    <a:pt x="143255" y="0"/>
                  </a:moveTo>
                  <a:lnTo>
                    <a:pt x="97974" y="7303"/>
                  </a:lnTo>
                  <a:lnTo>
                    <a:pt x="58649" y="27639"/>
                  </a:lnTo>
                  <a:lnTo>
                    <a:pt x="27639" y="58649"/>
                  </a:lnTo>
                  <a:lnTo>
                    <a:pt x="7303" y="97974"/>
                  </a:lnTo>
                  <a:lnTo>
                    <a:pt x="0" y="143256"/>
                  </a:lnTo>
                  <a:lnTo>
                    <a:pt x="7303" y="188537"/>
                  </a:lnTo>
                  <a:lnTo>
                    <a:pt x="27639" y="227862"/>
                  </a:lnTo>
                  <a:lnTo>
                    <a:pt x="58649" y="258872"/>
                  </a:lnTo>
                  <a:lnTo>
                    <a:pt x="97974" y="279208"/>
                  </a:lnTo>
                  <a:lnTo>
                    <a:pt x="143255" y="286512"/>
                  </a:lnTo>
                  <a:lnTo>
                    <a:pt x="188537" y="279208"/>
                  </a:lnTo>
                  <a:lnTo>
                    <a:pt x="227862" y="258872"/>
                  </a:lnTo>
                  <a:lnTo>
                    <a:pt x="258872" y="227862"/>
                  </a:lnTo>
                  <a:lnTo>
                    <a:pt x="279208" y="188537"/>
                  </a:lnTo>
                  <a:lnTo>
                    <a:pt x="286511" y="143256"/>
                  </a:lnTo>
                  <a:lnTo>
                    <a:pt x="279208" y="97974"/>
                  </a:lnTo>
                  <a:lnTo>
                    <a:pt x="258872" y="58649"/>
                  </a:lnTo>
                  <a:lnTo>
                    <a:pt x="227862" y="27639"/>
                  </a:lnTo>
                  <a:lnTo>
                    <a:pt x="188537" y="7303"/>
                  </a:lnTo>
                  <a:lnTo>
                    <a:pt x="14325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5800" y="3578351"/>
              <a:ext cx="287020" cy="287020"/>
            </a:xfrm>
            <a:custGeom>
              <a:avLst/>
              <a:gdLst/>
              <a:ahLst/>
              <a:cxnLst/>
              <a:rect l="l" t="t" r="r" b="b"/>
              <a:pathLst>
                <a:path w="287020" h="287020">
                  <a:moveTo>
                    <a:pt x="0" y="143256"/>
                  </a:moveTo>
                  <a:lnTo>
                    <a:pt x="7303" y="97974"/>
                  </a:lnTo>
                  <a:lnTo>
                    <a:pt x="27639" y="58649"/>
                  </a:lnTo>
                  <a:lnTo>
                    <a:pt x="58649" y="27639"/>
                  </a:lnTo>
                  <a:lnTo>
                    <a:pt x="97974" y="7303"/>
                  </a:lnTo>
                  <a:lnTo>
                    <a:pt x="143255" y="0"/>
                  </a:lnTo>
                  <a:lnTo>
                    <a:pt x="188537" y="7303"/>
                  </a:lnTo>
                  <a:lnTo>
                    <a:pt x="227862" y="27639"/>
                  </a:lnTo>
                  <a:lnTo>
                    <a:pt x="258872" y="58649"/>
                  </a:lnTo>
                  <a:lnTo>
                    <a:pt x="279208" y="97974"/>
                  </a:lnTo>
                  <a:lnTo>
                    <a:pt x="286511" y="143256"/>
                  </a:lnTo>
                  <a:lnTo>
                    <a:pt x="279208" y="188537"/>
                  </a:lnTo>
                  <a:lnTo>
                    <a:pt x="258872" y="227862"/>
                  </a:lnTo>
                  <a:lnTo>
                    <a:pt x="227862" y="258872"/>
                  </a:lnTo>
                  <a:lnTo>
                    <a:pt x="188537" y="279208"/>
                  </a:lnTo>
                  <a:lnTo>
                    <a:pt x="143255" y="286512"/>
                  </a:lnTo>
                  <a:lnTo>
                    <a:pt x="97974" y="279208"/>
                  </a:lnTo>
                  <a:lnTo>
                    <a:pt x="58649" y="258872"/>
                  </a:lnTo>
                  <a:lnTo>
                    <a:pt x="27639" y="227862"/>
                  </a:lnTo>
                  <a:lnTo>
                    <a:pt x="7303" y="188537"/>
                  </a:lnTo>
                  <a:lnTo>
                    <a:pt x="0" y="14325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89356" y="3293109"/>
            <a:ext cx="763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latin typeface="Arimo"/>
                <a:cs typeface="Arimo"/>
              </a:rPr>
              <a:t>Lowest  </a:t>
            </a:r>
            <a:r>
              <a:rPr sz="1200" spc="-45" dirty="0">
                <a:latin typeface="Arimo"/>
                <a:cs typeface="Arimo"/>
              </a:rPr>
              <a:t>o</a:t>
            </a:r>
            <a:r>
              <a:rPr sz="1200" spc="-35" dirty="0">
                <a:latin typeface="Arimo"/>
                <a:cs typeface="Arimo"/>
              </a:rPr>
              <a:t>b</a:t>
            </a:r>
            <a:r>
              <a:rPr sz="1200" spc="-75" dirty="0">
                <a:latin typeface="Arimo"/>
                <a:cs typeface="Arimo"/>
              </a:rPr>
              <a:t>se</a:t>
            </a:r>
            <a:r>
              <a:rPr sz="1200" spc="-35" dirty="0">
                <a:latin typeface="Arimo"/>
                <a:cs typeface="Arimo"/>
              </a:rPr>
              <a:t>r</a:t>
            </a:r>
            <a:r>
              <a:rPr sz="1200" spc="-75" dirty="0">
                <a:latin typeface="Arimo"/>
                <a:cs typeface="Arimo"/>
              </a:rPr>
              <a:t>v</a:t>
            </a:r>
            <a:r>
              <a:rPr sz="1200" spc="-110" dirty="0">
                <a:latin typeface="Arimo"/>
                <a:cs typeface="Arimo"/>
              </a:rPr>
              <a:t>a</a:t>
            </a:r>
            <a:r>
              <a:rPr sz="1200" spc="65" dirty="0">
                <a:latin typeface="Arimo"/>
                <a:cs typeface="Arimo"/>
              </a:rPr>
              <a:t>t</a:t>
            </a:r>
            <a:r>
              <a:rPr sz="1200" spc="-25" dirty="0">
                <a:latin typeface="Arimo"/>
                <a:cs typeface="Arimo"/>
              </a:rPr>
              <a:t>ion</a:t>
            </a:r>
            <a:endParaRPr sz="1200">
              <a:latin typeface="Arimo"/>
              <a:cs typeface="Arim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883265" y="3229102"/>
            <a:ext cx="7639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latin typeface="Arimo"/>
                <a:cs typeface="Arimo"/>
              </a:rPr>
              <a:t>Highest</a:t>
            </a:r>
            <a:endParaRPr sz="120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</a:pPr>
            <a:r>
              <a:rPr sz="1200" spc="-40" dirty="0">
                <a:latin typeface="Arimo"/>
                <a:cs typeface="Arimo"/>
              </a:rPr>
              <a:t>observation</a:t>
            </a:r>
            <a:endParaRPr sz="1200">
              <a:latin typeface="Arimo"/>
              <a:cs typeface="Arim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20973" y="3157220"/>
            <a:ext cx="7334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latin typeface="Arimo"/>
                <a:cs typeface="Arimo"/>
              </a:rPr>
              <a:t>1</a:t>
            </a:r>
            <a:r>
              <a:rPr sz="1200" spc="-60" baseline="24305" dirty="0">
                <a:latin typeface="Arimo"/>
                <a:cs typeface="Arimo"/>
              </a:rPr>
              <a:t>st</a:t>
            </a:r>
            <a:r>
              <a:rPr sz="1200" spc="22" baseline="24305" dirty="0">
                <a:latin typeface="Arimo"/>
                <a:cs typeface="Arimo"/>
              </a:rPr>
              <a:t> </a:t>
            </a:r>
            <a:r>
              <a:rPr sz="1200" spc="-20" dirty="0">
                <a:latin typeface="Arimo"/>
                <a:cs typeface="Arimo"/>
              </a:rPr>
              <a:t>quartile</a:t>
            </a:r>
            <a:endParaRPr sz="1200">
              <a:latin typeface="Arimo"/>
              <a:cs typeface="Arim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55385" y="3053334"/>
            <a:ext cx="365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spc="-60" baseline="-16203" dirty="0">
                <a:latin typeface="Arimo"/>
                <a:cs typeface="Arimo"/>
              </a:rPr>
              <a:t>2</a:t>
            </a:r>
            <a:r>
              <a:rPr sz="800" spc="-40" dirty="0">
                <a:latin typeface="Arimo"/>
                <a:cs typeface="Arimo"/>
              </a:rPr>
              <a:t>nd</a:t>
            </a:r>
            <a:r>
              <a:rPr sz="800" spc="15" dirty="0">
                <a:latin typeface="Arimo"/>
                <a:cs typeface="Arimo"/>
              </a:rPr>
              <a:t> </a:t>
            </a:r>
            <a:r>
              <a:rPr sz="1800" spc="-60" baseline="-16203" dirty="0">
                <a:latin typeface="Arimo"/>
                <a:cs typeface="Arimo"/>
              </a:rPr>
              <a:t>q</a:t>
            </a:r>
            <a:endParaRPr sz="1800" baseline="-16203">
              <a:latin typeface="Arimo"/>
              <a:cs typeface="Arim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82385" y="3099053"/>
            <a:ext cx="415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latin typeface="Arimo"/>
                <a:cs typeface="Arimo"/>
              </a:rPr>
              <a:t>u</a:t>
            </a:r>
            <a:r>
              <a:rPr sz="1200" spc="-5" dirty="0">
                <a:latin typeface="Arimo"/>
                <a:cs typeface="Arimo"/>
              </a:rPr>
              <a:t>ar</a:t>
            </a:r>
            <a:r>
              <a:rPr sz="1200" dirty="0">
                <a:latin typeface="Arimo"/>
                <a:cs typeface="Arimo"/>
              </a:rPr>
              <a:t>t</a:t>
            </a:r>
            <a:r>
              <a:rPr sz="1200" spc="-10" dirty="0">
                <a:latin typeface="Arimo"/>
                <a:cs typeface="Arimo"/>
              </a:rPr>
              <a:t>i</a:t>
            </a:r>
            <a:r>
              <a:rPr sz="1200" spc="-35" dirty="0">
                <a:latin typeface="Arimo"/>
                <a:cs typeface="Arimo"/>
              </a:rPr>
              <a:t>le</a:t>
            </a:r>
            <a:endParaRPr sz="1200">
              <a:latin typeface="Arimo"/>
              <a:cs typeface="Arim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0561066" y="3544570"/>
            <a:ext cx="299720" cy="300990"/>
            <a:chOff x="10561066" y="3544570"/>
            <a:chExt cx="299720" cy="300990"/>
          </a:xfrm>
        </p:grpSpPr>
        <p:sp>
          <p:nvSpPr>
            <p:cNvPr id="21" name="object 21"/>
            <p:cNvSpPr/>
            <p:nvPr/>
          </p:nvSpPr>
          <p:spPr>
            <a:xfrm>
              <a:off x="10567416" y="3550920"/>
              <a:ext cx="287020" cy="288290"/>
            </a:xfrm>
            <a:custGeom>
              <a:avLst/>
              <a:gdLst/>
              <a:ahLst/>
              <a:cxnLst/>
              <a:rect l="l" t="t" r="r" b="b"/>
              <a:pathLst>
                <a:path w="287020" h="288289">
                  <a:moveTo>
                    <a:pt x="143255" y="0"/>
                  </a:moveTo>
                  <a:lnTo>
                    <a:pt x="97974" y="7345"/>
                  </a:lnTo>
                  <a:lnTo>
                    <a:pt x="58649" y="27797"/>
                  </a:lnTo>
                  <a:lnTo>
                    <a:pt x="27639" y="58978"/>
                  </a:lnTo>
                  <a:lnTo>
                    <a:pt x="7303" y="98511"/>
                  </a:lnTo>
                  <a:lnTo>
                    <a:pt x="0" y="144017"/>
                  </a:lnTo>
                  <a:lnTo>
                    <a:pt x="7303" y="189524"/>
                  </a:lnTo>
                  <a:lnTo>
                    <a:pt x="27639" y="229057"/>
                  </a:lnTo>
                  <a:lnTo>
                    <a:pt x="58649" y="260238"/>
                  </a:lnTo>
                  <a:lnTo>
                    <a:pt x="97974" y="280690"/>
                  </a:lnTo>
                  <a:lnTo>
                    <a:pt x="143255" y="288035"/>
                  </a:lnTo>
                  <a:lnTo>
                    <a:pt x="188537" y="280690"/>
                  </a:lnTo>
                  <a:lnTo>
                    <a:pt x="227862" y="260238"/>
                  </a:lnTo>
                  <a:lnTo>
                    <a:pt x="258872" y="229057"/>
                  </a:lnTo>
                  <a:lnTo>
                    <a:pt x="279208" y="189524"/>
                  </a:lnTo>
                  <a:lnTo>
                    <a:pt x="286511" y="144017"/>
                  </a:lnTo>
                  <a:lnTo>
                    <a:pt x="279208" y="98511"/>
                  </a:lnTo>
                  <a:lnTo>
                    <a:pt x="258872" y="58978"/>
                  </a:lnTo>
                  <a:lnTo>
                    <a:pt x="227862" y="27797"/>
                  </a:lnTo>
                  <a:lnTo>
                    <a:pt x="188537" y="7345"/>
                  </a:lnTo>
                  <a:lnTo>
                    <a:pt x="14325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567416" y="3550920"/>
              <a:ext cx="287020" cy="288290"/>
            </a:xfrm>
            <a:custGeom>
              <a:avLst/>
              <a:gdLst/>
              <a:ahLst/>
              <a:cxnLst/>
              <a:rect l="l" t="t" r="r" b="b"/>
              <a:pathLst>
                <a:path w="287020" h="288289">
                  <a:moveTo>
                    <a:pt x="0" y="144017"/>
                  </a:moveTo>
                  <a:lnTo>
                    <a:pt x="7303" y="98511"/>
                  </a:lnTo>
                  <a:lnTo>
                    <a:pt x="27639" y="58978"/>
                  </a:lnTo>
                  <a:lnTo>
                    <a:pt x="58649" y="27797"/>
                  </a:lnTo>
                  <a:lnTo>
                    <a:pt x="97974" y="7345"/>
                  </a:lnTo>
                  <a:lnTo>
                    <a:pt x="143255" y="0"/>
                  </a:lnTo>
                  <a:lnTo>
                    <a:pt x="188537" y="7345"/>
                  </a:lnTo>
                  <a:lnTo>
                    <a:pt x="227862" y="27797"/>
                  </a:lnTo>
                  <a:lnTo>
                    <a:pt x="258872" y="58978"/>
                  </a:lnTo>
                  <a:lnTo>
                    <a:pt x="279208" y="98511"/>
                  </a:lnTo>
                  <a:lnTo>
                    <a:pt x="286511" y="144017"/>
                  </a:lnTo>
                  <a:lnTo>
                    <a:pt x="279208" y="189524"/>
                  </a:lnTo>
                  <a:lnTo>
                    <a:pt x="258872" y="229057"/>
                  </a:lnTo>
                  <a:lnTo>
                    <a:pt x="227862" y="260238"/>
                  </a:lnTo>
                  <a:lnTo>
                    <a:pt x="188537" y="280690"/>
                  </a:lnTo>
                  <a:lnTo>
                    <a:pt x="143255" y="288035"/>
                  </a:lnTo>
                  <a:lnTo>
                    <a:pt x="97974" y="280690"/>
                  </a:lnTo>
                  <a:lnTo>
                    <a:pt x="58649" y="260238"/>
                  </a:lnTo>
                  <a:lnTo>
                    <a:pt x="27639" y="229057"/>
                  </a:lnTo>
                  <a:lnTo>
                    <a:pt x="7303" y="189524"/>
                  </a:lnTo>
                  <a:lnTo>
                    <a:pt x="0" y="144017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050276" y="3099053"/>
            <a:ext cx="7486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latin typeface="Arimo"/>
                <a:cs typeface="Arimo"/>
              </a:rPr>
              <a:t>3</a:t>
            </a:r>
            <a:r>
              <a:rPr sz="1200" spc="-44" baseline="24305" dirty="0">
                <a:latin typeface="Arimo"/>
                <a:cs typeface="Arimo"/>
              </a:rPr>
              <a:t>rd</a:t>
            </a:r>
            <a:r>
              <a:rPr sz="1200" spc="30" baseline="24305" dirty="0">
                <a:latin typeface="Arimo"/>
                <a:cs typeface="Arimo"/>
              </a:rPr>
              <a:t> </a:t>
            </a:r>
            <a:r>
              <a:rPr sz="1200" spc="-20" dirty="0">
                <a:latin typeface="Arimo"/>
                <a:cs typeface="Arimo"/>
              </a:rPr>
              <a:t>quartile</a:t>
            </a:r>
            <a:endParaRPr sz="1200">
              <a:latin typeface="Arimo"/>
              <a:cs typeface="Arim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00577" y="4007357"/>
            <a:ext cx="1917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0" dirty="0">
                <a:latin typeface="Arimo"/>
                <a:cs typeface="Arimo"/>
              </a:rPr>
              <a:t>Q1</a:t>
            </a:r>
            <a:endParaRPr sz="1200">
              <a:latin typeface="Arimo"/>
              <a:cs typeface="Arim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20740" y="4032630"/>
            <a:ext cx="1917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0" dirty="0">
                <a:latin typeface="Arimo"/>
                <a:cs typeface="Arimo"/>
              </a:rPr>
              <a:t>Q2</a:t>
            </a:r>
            <a:endParaRPr sz="1200">
              <a:latin typeface="Arimo"/>
              <a:cs typeface="Arim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308213" y="4007357"/>
            <a:ext cx="1917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0" dirty="0">
                <a:latin typeface="Arimo"/>
                <a:cs typeface="Arimo"/>
              </a:rPr>
              <a:t>Q3</a:t>
            </a:r>
            <a:endParaRPr sz="1200">
              <a:latin typeface="Arimo"/>
              <a:cs typeface="Arimo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059423" y="1687067"/>
            <a:ext cx="38100" cy="3931285"/>
          </a:xfrm>
          <a:custGeom>
            <a:avLst/>
            <a:gdLst/>
            <a:ahLst/>
            <a:cxnLst/>
            <a:rect l="l" t="t" r="r" b="b"/>
            <a:pathLst>
              <a:path w="38100" h="3931285">
                <a:moveTo>
                  <a:pt x="0" y="0"/>
                </a:moveTo>
                <a:lnTo>
                  <a:pt x="37718" y="3931145"/>
                </a:lnTo>
              </a:path>
            </a:pathLst>
          </a:custGeom>
          <a:ln w="6095">
            <a:solidFill>
              <a:srgbClr val="4471C4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789803" y="5606897"/>
            <a:ext cx="501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5" dirty="0">
                <a:latin typeface="Arimo"/>
                <a:cs typeface="Arimo"/>
              </a:rPr>
              <a:t>M</a:t>
            </a:r>
            <a:r>
              <a:rPr sz="1200" spc="-55" dirty="0">
                <a:latin typeface="Arimo"/>
                <a:cs typeface="Arimo"/>
              </a:rPr>
              <a:t>e</a:t>
            </a:r>
            <a:r>
              <a:rPr sz="1200" spc="-50" dirty="0">
                <a:latin typeface="Arimo"/>
                <a:cs typeface="Arimo"/>
              </a:rPr>
              <a:t>d</a:t>
            </a:r>
            <a:r>
              <a:rPr sz="1200" spc="-45" dirty="0">
                <a:latin typeface="Arimo"/>
                <a:cs typeface="Arimo"/>
              </a:rPr>
              <a:t>ian</a:t>
            </a:r>
            <a:endParaRPr sz="1200">
              <a:latin typeface="Arimo"/>
              <a:cs typeface="Arim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63083" y="2567432"/>
            <a:ext cx="12160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Arimo"/>
                <a:cs typeface="Arimo"/>
              </a:rPr>
              <a:t>Interquartile</a:t>
            </a:r>
            <a:r>
              <a:rPr sz="1200" spc="-135" dirty="0">
                <a:latin typeface="Arimo"/>
                <a:cs typeface="Arimo"/>
              </a:rPr>
              <a:t> </a:t>
            </a:r>
            <a:r>
              <a:rPr sz="1200" spc="-110" dirty="0">
                <a:latin typeface="Arimo"/>
                <a:cs typeface="Arimo"/>
              </a:rPr>
              <a:t>Range</a:t>
            </a:r>
            <a:endParaRPr sz="1200">
              <a:latin typeface="Arimo"/>
              <a:cs typeface="Arimo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85160" y="2663062"/>
            <a:ext cx="5904230" cy="93980"/>
          </a:xfrm>
          <a:custGeom>
            <a:avLst/>
            <a:gdLst/>
            <a:ahLst/>
            <a:cxnLst/>
            <a:rect l="l" t="t" r="r" b="b"/>
            <a:pathLst>
              <a:path w="5904230" h="93980">
                <a:moveTo>
                  <a:pt x="2046478" y="49403"/>
                </a:moveTo>
                <a:lnTo>
                  <a:pt x="76200" y="49403"/>
                </a:lnTo>
                <a:lnTo>
                  <a:pt x="76200" y="17653"/>
                </a:lnTo>
                <a:lnTo>
                  <a:pt x="0" y="55753"/>
                </a:lnTo>
                <a:lnTo>
                  <a:pt x="76200" y="93853"/>
                </a:lnTo>
                <a:lnTo>
                  <a:pt x="76200" y="62103"/>
                </a:lnTo>
                <a:lnTo>
                  <a:pt x="2046478" y="62103"/>
                </a:lnTo>
                <a:lnTo>
                  <a:pt x="2046478" y="49403"/>
                </a:lnTo>
                <a:close/>
              </a:path>
              <a:path w="5904230" h="93980">
                <a:moveTo>
                  <a:pt x="5892089" y="44577"/>
                </a:moveTo>
                <a:lnTo>
                  <a:pt x="5840730" y="44577"/>
                </a:lnTo>
                <a:lnTo>
                  <a:pt x="5827979" y="44577"/>
                </a:lnTo>
                <a:lnTo>
                  <a:pt x="5827776" y="76200"/>
                </a:lnTo>
                <a:lnTo>
                  <a:pt x="5892089" y="44577"/>
                </a:lnTo>
                <a:close/>
              </a:path>
              <a:path w="5904230" h="93980">
                <a:moveTo>
                  <a:pt x="5904230" y="38608"/>
                </a:moveTo>
                <a:lnTo>
                  <a:pt x="5828284" y="0"/>
                </a:lnTo>
                <a:lnTo>
                  <a:pt x="5828068" y="31800"/>
                </a:lnTo>
                <a:lnTo>
                  <a:pt x="3805428" y="18923"/>
                </a:lnTo>
                <a:lnTo>
                  <a:pt x="3805428" y="31623"/>
                </a:lnTo>
                <a:lnTo>
                  <a:pt x="5827979" y="44500"/>
                </a:lnTo>
                <a:lnTo>
                  <a:pt x="5840730" y="44577"/>
                </a:lnTo>
                <a:lnTo>
                  <a:pt x="5892254" y="44500"/>
                </a:lnTo>
                <a:lnTo>
                  <a:pt x="5904230" y="3860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8128" y="-87089"/>
            <a:ext cx="527211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4.</a:t>
            </a:r>
            <a:r>
              <a:rPr spc="-60" dirty="0"/>
              <a:t> </a:t>
            </a:r>
            <a:r>
              <a:rPr spc="-10" dirty="0"/>
              <a:t>Variance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7372" y="811225"/>
            <a:ext cx="9236710" cy="3684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98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000" spc="-130" dirty="0">
                <a:latin typeface="Arimo"/>
                <a:cs typeface="Arimo"/>
              </a:rPr>
              <a:t>Average </a:t>
            </a:r>
            <a:r>
              <a:rPr sz="2000" spc="-55" dirty="0">
                <a:latin typeface="Arimo"/>
                <a:cs typeface="Arimo"/>
              </a:rPr>
              <a:t>deviation </a:t>
            </a:r>
            <a:r>
              <a:rPr sz="2000" spc="-25" dirty="0">
                <a:latin typeface="Arimo"/>
                <a:cs typeface="Arimo"/>
              </a:rPr>
              <a:t>from </a:t>
            </a:r>
            <a:r>
              <a:rPr sz="2000" spc="-120" dirty="0">
                <a:latin typeface="Arimo"/>
                <a:cs typeface="Arimo"/>
              </a:rPr>
              <a:t>some </a:t>
            </a:r>
            <a:r>
              <a:rPr sz="2000" spc="-105" dirty="0">
                <a:latin typeface="Arimo"/>
                <a:cs typeface="Arimo"/>
              </a:rPr>
              <a:t>measure </a:t>
            </a:r>
            <a:r>
              <a:rPr sz="2000" spc="-5" dirty="0">
                <a:latin typeface="Arimo"/>
                <a:cs typeface="Arimo"/>
              </a:rPr>
              <a:t>of </a:t>
            </a:r>
            <a:r>
              <a:rPr sz="2000" spc="-55" dirty="0">
                <a:latin typeface="Arimo"/>
                <a:cs typeface="Arimo"/>
              </a:rPr>
              <a:t>central</a:t>
            </a:r>
            <a:r>
              <a:rPr sz="2000" spc="-290" dirty="0">
                <a:latin typeface="Arimo"/>
                <a:cs typeface="Arimo"/>
              </a:rPr>
              <a:t> </a:t>
            </a:r>
            <a:r>
              <a:rPr sz="2000" spc="-70" dirty="0">
                <a:latin typeface="Arimo"/>
                <a:cs typeface="Arimo"/>
              </a:rPr>
              <a:t>tendency</a:t>
            </a:r>
            <a:endParaRPr sz="2000">
              <a:latin typeface="Arimo"/>
              <a:cs typeface="Arimo"/>
            </a:endParaRPr>
          </a:p>
          <a:p>
            <a:pPr marL="349885" indent="-287020">
              <a:lnSpc>
                <a:spcPct val="100000"/>
              </a:lnSpc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000" spc="-145" dirty="0">
                <a:latin typeface="Arimo"/>
                <a:cs typeface="Arimo"/>
              </a:rPr>
              <a:t>Every </a:t>
            </a:r>
            <a:r>
              <a:rPr sz="2000" spc="-40" dirty="0">
                <a:latin typeface="Arimo"/>
                <a:cs typeface="Arimo"/>
              </a:rPr>
              <a:t>population </a:t>
            </a:r>
            <a:r>
              <a:rPr sz="2000" spc="215" dirty="0">
                <a:latin typeface="Arimo"/>
                <a:cs typeface="Arimo"/>
              </a:rPr>
              <a:t>/</a:t>
            </a:r>
            <a:r>
              <a:rPr sz="2000" spc="-105" dirty="0">
                <a:latin typeface="Arimo"/>
                <a:cs typeface="Arimo"/>
              </a:rPr>
              <a:t> sample </a:t>
            </a:r>
            <a:r>
              <a:rPr sz="2000" spc="-150" dirty="0">
                <a:latin typeface="Arimo"/>
                <a:cs typeface="Arimo"/>
              </a:rPr>
              <a:t>has </a:t>
            </a:r>
            <a:r>
              <a:rPr sz="2000" spc="-90" dirty="0">
                <a:latin typeface="Arimo"/>
                <a:cs typeface="Arimo"/>
              </a:rPr>
              <a:t>variance</a:t>
            </a:r>
            <a:endParaRPr sz="2000">
              <a:latin typeface="Arimo"/>
              <a:cs typeface="Arimo"/>
            </a:endParaRPr>
          </a:p>
          <a:p>
            <a:pPr marL="349885" indent="-287020">
              <a:lnSpc>
                <a:spcPct val="100000"/>
              </a:lnSpc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000" spc="-110" dirty="0">
                <a:latin typeface="Arimo"/>
                <a:cs typeface="Arimo"/>
              </a:rPr>
              <a:t>Represented </a:t>
            </a:r>
            <a:r>
              <a:rPr sz="2000" spc="-85" dirty="0">
                <a:latin typeface="Arimo"/>
                <a:cs typeface="Arimo"/>
              </a:rPr>
              <a:t>by </a:t>
            </a:r>
            <a:r>
              <a:rPr sz="2000" spc="-20" dirty="0">
                <a:latin typeface="Arimo"/>
                <a:cs typeface="Arimo"/>
              </a:rPr>
              <a:t>the </a:t>
            </a:r>
            <a:r>
              <a:rPr sz="2000" spc="-90" dirty="0">
                <a:latin typeface="Arimo"/>
                <a:cs typeface="Arimo"/>
              </a:rPr>
              <a:t>symbol</a:t>
            </a:r>
            <a:r>
              <a:rPr sz="2000" spc="-229" dirty="0">
                <a:latin typeface="Arimo"/>
                <a:cs typeface="Arimo"/>
              </a:rPr>
              <a:t> </a:t>
            </a:r>
            <a:r>
              <a:rPr sz="2000" b="0" spc="-95" dirty="0">
                <a:latin typeface="Lato Medium"/>
                <a:cs typeface="Lato Medium"/>
              </a:rPr>
              <a:t>σ</a:t>
            </a:r>
            <a:r>
              <a:rPr sz="1950" b="0" spc="-142" baseline="25641" dirty="0">
                <a:latin typeface="Lato Medium"/>
                <a:cs typeface="Lato Medium"/>
              </a:rPr>
              <a:t>2</a:t>
            </a:r>
            <a:endParaRPr sz="1950" baseline="25641">
              <a:latin typeface="Lato Medium"/>
              <a:cs typeface="Lato Medium"/>
            </a:endParaRPr>
          </a:p>
          <a:p>
            <a:pPr marL="349885" indent="-287020">
              <a:lnSpc>
                <a:spcPct val="100000"/>
              </a:lnSpc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000" spc="-95" dirty="0">
                <a:latin typeface="Arimo"/>
                <a:cs typeface="Arimo"/>
              </a:rPr>
              <a:t>Formula </a:t>
            </a:r>
            <a:r>
              <a:rPr sz="2000" spc="15" dirty="0">
                <a:latin typeface="Arimo"/>
                <a:cs typeface="Arimo"/>
              </a:rPr>
              <a:t>to </a:t>
            </a:r>
            <a:r>
              <a:rPr sz="2000" spc="-80" dirty="0">
                <a:latin typeface="Arimo"/>
                <a:cs typeface="Arimo"/>
              </a:rPr>
              <a:t>calculate</a:t>
            </a:r>
            <a:r>
              <a:rPr sz="2000" spc="-235" dirty="0">
                <a:latin typeface="Arimo"/>
                <a:cs typeface="Arimo"/>
              </a:rPr>
              <a:t> </a:t>
            </a:r>
            <a:r>
              <a:rPr sz="2000" spc="-90" dirty="0">
                <a:latin typeface="Arimo"/>
                <a:cs typeface="Arimo"/>
              </a:rPr>
              <a:t>variance</a:t>
            </a:r>
            <a:endParaRPr sz="2000">
              <a:latin typeface="Arimo"/>
              <a:cs typeface="Arimo"/>
            </a:endParaRPr>
          </a:p>
          <a:p>
            <a:pPr marL="977900">
              <a:lnSpc>
                <a:spcPct val="100000"/>
              </a:lnSpc>
            </a:pPr>
            <a:r>
              <a:rPr sz="2000" b="0" spc="-95" dirty="0">
                <a:solidFill>
                  <a:srgbClr val="006FC0"/>
                </a:solidFill>
                <a:latin typeface="Lato Medium"/>
                <a:cs typeface="Lato Medium"/>
              </a:rPr>
              <a:t>σ</a:t>
            </a:r>
            <a:r>
              <a:rPr sz="1950" b="0" spc="-142" baseline="25641" dirty="0">
                <a:solidFill>
                  <a:srgbClr val="006FC0"/>
                </a:solidFill>
                <a:latin typeface="Lato Medium"/>
                <a:cs typeface="Lato Medium"/>
              </a:rPr>
              <a:t>2 = </a:t>
            </a:r>
            <a:r>
              <a:rPr sz="2000" spc="-155" dirty="0">
                <a:solidFill>
                  <a:srgbClr val="006FC0"/>
                </a:solidFill>
                <a:latin typeface="Arimo"/>
                <a:cs typeface="Arimo"/>
              </a:rPr>
              <a:t>(∑(x </a:t>
            </a:r>
            <a:r>
              <a:rPr sz="2000" spc="-55" dirty="0">
                <a:solidFill>
                  <a:srgbClr val="006FC0"/>
                </a:solidFill>
                <a:latin typeface="Arimo"/>
                <a:cs typeface="Arimo"/>
              </a:rPr>
              <a:t>- μ)</a:t>
            </a:r>
            <a:r>
              <a:rPr sz="1950" spc="-82" baseline="25641" dirty="0">
                <a:solidFill>
                  <a:srgbClr val="006FC0"/>
                </a:solidFill>
                <a:latin typeface="Arimo"/>
                <a:cs typeface="Arimo"/>
              </a:rPr>
              <a:t>2</a:t>
            </a:r>
            <a:r>
              <a:rPr sz="2000" spc="-55" dirty="0">
                <a:solidFill>
                  <a:srgbClr val="006FC0"/>
                </a:solidFill>
                <a:latin typeface="Arimo"/>
                <a:cs typeface="Arimo"/>
              </a:rPr>
              <a:t>) </a:t>
            </a:r>
            <a:r>
              <a:rPr sz="2000" spc="215" dirty="0">
                <a:solidFill>
                  <a:srgbClr val="006FC0"/>
                </a:solidFill>
                <a:latin typeface="Arimo"/>
                <a:cs typeface="Arimo"/>
              </a:rPr>
              <a:t>/</a:t>
            </a:r>
            <a:r>
              <a:rPr sz="2000" spc="-210" dirty="0">
                <a:solidFill>
                  <a:srgbClr val="006FC0"/>
                </a:solidFill>
                <a:latin typeface="Arimo"/>
                <a:cs typeface="Arimo"/>
              </a:rPr>
              <a:t> </a:t>
            </a:r>
            <a:r>
              <a:rPr sz="2000" spc="-155" dirty="0">
                <a:solidFill>
                  <a:srgbClr val="006FC0"/>
                </a:solidFill>
                <a:latin typeface="Arimo"/>
                <a:cs typeface="Arimo"/>
              </a:rPr>
              <a:t>N</a:t>
            </a:r>
            <a:endParaRPr sz="2000">
              <a:latin typeface="Arimo"/>
              <a:cs typeface="Arimo"/>
            </a:endParaRPr>
          </a:p>
          <a:p>
            <a:pPr marL="1320800" lvl="1" indent="-343535">
              <a:lnSpc>
                <a:spcPct val="100000"/>
              </a:lnSpc>
              <a:buFont typeface="Arial"/>
              <a:buChar char="•"/>
              <a:tabLst>
                <a:tab pos="1320800" algn="l"/>
                <a:tab pos="1321435" algn="l"/>
              </a:tabLst>
            </a:pPr>
            <a:r>
              <a:rPr sz="2000" spc="-110" dirty="0">
                <a:latin typeface="Arimo"/>
                <a:cs typeface="Arimo"/>
              </a:rPr>
              <a:t>σ</a:t>
            </a:r>
            <a:r>
              <a:rPr sz="1950" spc="-165" baseline="25641" dirty="0">
                <a:latin typeface="Arimo"/>
                <a:cs typeface="Arimo"/>
              </a:rPr>
              <a:t>2 </a:t>
            </a:r>
            <a:r>
              <a:rPr sz="2000" spc="-20" dirty="0">
                <a:latin typeface="Arimo"/>
                <a:cs typeface="Arimo"/>
              </a:rPr>
              <a:t>: </a:t>
            </a:r>
            <a:r>
              <a:rPr sz="2000" spc="-40" dirty="0">
                <a:latin typeface="Arimo"/>
                <a:cs typeface="Arimo"/>
              </a:rPr>
              <a:t>population</a:t>
            </a:r>
            <a:r>
              <a:rPr sz="2000" spc="-365" dirty="0">
                <a:latin typeface="Arimo"/>
                <a:cs typeface="Arimo"/>
              </a:rPr>
              <a:t> </a:t>
            </a:r>
            <a:r>
              <a:rPr sz="2000" spc="-90" dirty="0">
                <a:latin typeface="Arimo"/>
                <a:cs typeface="Arimo"/>
              </a:rPr>
              <a:t>variance</a:t>
            </a:r>
            <a:endParaRPr sz="2000">
              <a:latin typeface="Arimo"/>
              <a:cs typeface="Arimo"/>
            </a:endParaRPr>
          </a:p>
          <a:p>
            <a:pPr marL="1320800" lvl="1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320800" algn="l"/>
                <a:tab pos="1321435" algn="l"/>
              </a:tabLst>
            </a:pPr>
            <a:r>
              <a:rPr sz="2000" spc="-135" dirty="0">
                <a:latin typeface="Arimo"/>
                <a:cs typeface="Arimo"/>
              </a:rPr>
              <a:t>x </a:t>
            </a:r>
            <a:r>
              <a:rPr sz="2000" spc="-20" dirty="0">
                <a:latin typeface="Arimo"/>
                <a:cs typeface="Arimo"/>
              </a:rPr>
              <a:t>: </a:t>
            </a:r>
            <a:r>
              <a:rPr sz="2000" spc="-95" dirty="0">
                <a:latin typeface="Arimo"/>
                <a:cs typeface="Arimo"/>
              </a:rPr>
              <a:t>observed</a:t>
            </a:r>
            <a:r>
              <a:rPr sz="2000" spc="-180" dirty="0">
                <a:latin typeface="Arimo"/>
                <a:cs typeface="Arimo"/>
              </a:rPr>
              <a:t> </a:t>
            </a:r>
            <a:r>
              <a:rPr sz="2000" spc="-90" dirty="0">
                <a:latin typeface="Arimo"/>
                <a:cs typeface="Arimo"/>
              </a:rPr>
              <a:t>value</a:t>
            </a:r>
            <a:endParaRPr sz="2000">
              <a:latin typeface="Arimo"/>
              <a:cs typeface="Arimo"/>
            </a:endParaRPr>
          </a:p>
          <a:p>
            <a:pPr marL="1320800" lvl="1" indent="-343535">
              <a:lnSpc>
                <a:spcPct val="100000"/>
              </a:lnSpc>
              <a:buFont typeface="Arial"/>
              <a:buChar char="•"/>
              <a:tabLst>
                <a:tab pos="1320800" algn="l"/>
                <a:tab pos="1321435" algn="l"/>
              </a:tabLst>
            </a:pPr>
            <a:r>
              <a:rPr sz="2000" spc="-55" dirty="0">
                <a:latin typeface="Arimo"/>
                <a:cs typeface="Arimo"/>
              </a:rPr>
              <a:t>μ </a:t>
            </a:r>
            <a:r>
              <a:rPr sz="2000" spc="-20" dirty="0">
                <a:latin typeface="Arimo"/>
                <a:cs typeface="Arimo"/>
              </a:rPr>
              <a:t>: </a:t>
            </a:r>
            <a:r>
              <a:rPr sz="2000" spc="-45" dirty="0">
                <a:latin typeface="Arimo"/>
                <a:cs typeface="Arimo"/>
              </a:rPr>
              <a:t>population</a:t>
            </a:r>
            <a:r>
              <a:rPr sz="2000" spc="-260" dirty="0">
                <a:latin typeface="Arimo"/>
                <a:cs typeface="Arimo"/>
              </a:rPr>
              <a:t> </a:t>
            </a:r>
            <a:r>
              <a:rPr sz="2000" spc="-105" dirty="0">
                <a:latin typeface="Arimo"/>
                <a:cs typeface="Arimo"/>
              </a:rPr>
              <a:t>mean</a:t>
            </a:r>
            <a:endParaRPr sz="2000">
              <a:latin typeface="Arimo"/>
              <a:cs typeface="Arimo"/>
            </a:endParaRPr>
          </a:p>
          <a:p>
            <a:pPr marL="1320800" lvl="1" indent="-343535">
              <a:lnSpc>
                <a:spcPct val="100000"/>
              </a:lnSpc>
              <a:buFont typeface="Arial"/>
              <a:buChar char="•"/>
              <a:tabLst>
                <a:tab pos="1320800" algn="l"/>
                <a:tab pos="1321435" algn="l"/>
              </a:tabLst>
            </a:pPr>
            <a:r>
              <a:rPr sz="2000" spc="-155" dirty="0">
                <a:latin typeface="Arimo"/>
                <a:cs typeface="Arimo"/>
              </a:rPr>
              <a:t>N</a:t>
            </a:r>
            <a:r>
              <a:rPr sz="2000" spc="-114" dirty="0">
                <a:latin typeface="Arimo"/>
                <a:cs typeface="Arimo"/>
              </a:rPr>
              <a:t> </a:t>
            </a:r>
            <a:r>
              <a:rPr sz="2000" spc="-20" dirty="0">
                <a:latin typeface="Arimo"/>
                <a:cs typeface="Arimo"/>
              </a:rPr>
              <a:t>:</a:t>
            </a:r>
            <a:r>
              <a:rPr sz="2000" spc="-105" dirty="0">
                <a:latin typeface="Arimo"/>
                <a:cs typeface="Arimo"/>
              </a:rPr>
              <a:t> </a:t>
            </a:r>
            <a:r>
              <a:rPr sz="2000" spc="-5" dirty="0">
                <a:latin typeface="Arimo"/>
                <a:cs typeface="Arimo"/>
              </a:rPr>
              <a:t>total</a:t>
            </a:r>
            <a:r>
              <a:rPr sz="2000" spc="-95" dirty="0">
                <a:latin typeface="Arimo"/>
                <a:cs typeface="Arimo"/>
              </a:rPr>
              <a:t> </a:t>
            </a:r>
            <a:r>
              <a:rPr sz="2000" spc="-55" dirty="0">
                <a:latin typeface="Arimo"/>
                <a:cs typeface="Arimo"/>
              </a:rPr>
              <a:t>number</a:t>
            </a:r>
            <a:r>
              <a:rPr sz="2000" spc="-120" dirty="0">
                <a:latin typeface="Arimo"/>
                <a:cs typeface="Arimo"/>
              </a:rPr>
              <a:t> </a:t>
            </a:r>
            <a:r>
              <a:rPr sz="2000" spc="-5" dirty="0">
                <a:latin typeface="Arimo"/>
                <a:cs typeface="Arimo"/>
              </a:rPr>
              <a:t>of</a:t>
            </a:r>
            <a:r>
              <a:rPr sz="2000" spc="-114" dirty="0">
                <a:latin typeface="Arimo"/>
                <a:cs typeface="Arimo"/>
              </a:rPr>
              <a:t> </a:t>
            </a:r>
            <a:r>
              <a:rPr sz="2000" spc="-65" dirty="0">
                <a:latin typeface="Arimo"/>
                <a:cs typeface="Arimo"/>
              </a:rPr>
              <a:t>items</a:t>
            </a:r>
            <a:r>
              <a:rPr sz="2000" spc="-85" dirty="0">
                <a:latin typeface="Arimo"/>
                <a:cs typeface="Arimo"/>
              </a:rPr>
              <a:t> </a:t>
            </a:r>
            <a:r>
              <a:rPr sz="2000" spc="-25" dirty="0">
                <a:latin typeface="Arimo"/>
                <a:cs typeface="Arimo"/>
              </a:rPr>
              <a:t>in</a:t>
            </a:r>
            <a:r>
              <a:rPr sz="2000" spc="-114" dirty="0">
                <a:latin typeface="Arimo"/>
                <a:cs typeface="Arimo"/>
              </a:rPr>
              <a:t> </a:t>
            </a:r>
            <a:r>
              <a:rPr sz="2000" spc="-40" dirty="0">
                <a:latin typeface="Arimo"/>
                <a:cs typeface="Arimo"/>
              </a:rPr>
              <a:t>population</a:t>
            </a:r>
            <a:endParaRPr sz="2000">
              <a:latin typeface="Arimo"/>
              <a:cs typeface="Arimo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50">
              <a:latin typeface="Arimo"/>
              <a:cs typeface="Arimo"/>
            </a:endParaRPr>
          </a:p>
          <a:p>
            <a:pPr marL="406400" indent="-343535">
              <a:lnSpc>
                <a:spcPct val="100000"/>
              </a:lnSpc>
              <a:buFont typeface="Arial"/>
              <a:buChar char="•"/>
              <a:tabLst>
                <a:tab pos="406400" algn="l"/>
                <a:tab pos="407034" algn="l"/>
              </a:tabLst>
            </a:pPr>
            <a:r>
              <a:rPr sz="2000" spc="-65" dirty="0">
                <a:latin typeface="Arimo"/>
                <a:cs typeface="Arimo"/>
              </a:rPr>
              <a:t>Units </a:t>
            </a:r>
            <a:r>
              <a:rPr sz="2000" spc="-5" dirty="0">
                <a:latin typeface="Arimo"/>
                <a:cs typeface="Arimo"/>
              </a:rPr>
              <a:t>of </a:t>
            </a:r>
            <a:r>
              <a:rPr sz="2000" spc="-90" dirty="0">
                <a:latin typeface="Arimo"/>
                <a:cs typeface="Arimo"/>
              </a:rPr>
              <a:t>variance are </a:t>
            </a:r>
            <a:r>
              <a:rPr sz="2000" i="1" spc="-5" dirty="0">
                <a:latin typeface="Carlito"/>
                <a:cs typeface="Carlito"/>
              </a:rPr>
              <a:t>squares </a:t>
            </a:r>
            <a:r>
              <a:rPr sz="2000" i="1" dirty="0">
                <a:latin typeface="Carlito"/>
                <a:cs typeface="Carlito"/>
              </a:rPr>
              <a:t>of </a:t>
            </a:r>
            <a:r>
              <a:rPr sz="2000" i="1" spc="-5" dirty="0">
                <a:latin typeface="Carlito"/>
                <a:cs typeface="Carlito"/>
              </a:rPr>
              <a:t>units </a:t>
            </a:r>
            <a:r>
              <a:rPr sz="2000" spc="-5" dirty="0">
                <a:latin typeface="Arimo"/>
                <a:cs typeface="Arimo"/>
              </a:rPr>
              <a:t>of </a:t>
            </a:r>
            <a:r>
              <a:rPr sz="2000" spc="-75" dirty="0">
                <a:latin typeface="Arimo"/>
                <a:cs typeface="Arimo"/>
              </a:rPr>
              <a:t>data </a:t>
            </a:r>
            <a:r>
              <a:rPr sz="2000" spc="-114" dirty="0">
                <a:latin typeface="Arimo"/>
                <a:cs typeface="Arimo"/>
              </a:rPr>
              <a:t>– </a:t>
            </a:r>
            <a:r>
              <a:rPr sz="2000" spc="-105" dirty="0">
                <a:latin typeface="Arimo"/>
                <a:cs typeface="Arimo"/>
              </a:rPr>
              <a:t>eg: </a:t>
            </a:r>
            <a:r>
              <a:rPr sz="2000" spc="-100" dirty="0">
                <a:latin typeface="Arimo"/>
                <a:cs typeface="Arimo"/>
              </a:rPr>
              <a:t>squared </a:t>
            </a:r>
            <a:r>
              <a:rPr sz="2000" spc="-75" dirty="0">
                <a:latin typeface="Arimo"/>
                <a:cs typeface="Arimo"/>
              </a:rPr>
              <a:t>miles, </a:t>
            </a:r>
            <a:r>
              <a:rPr sz="2000" spc="-100" dirty="0">
                <a:latin typeface="Arimo"/>
                <a:cs typeface="Arimo"/>
              </a:rPr>
              <a:t>squared </a:t>
            </a:r>
            <a:r>
              <a:rPr sz="2000" spc="-90" dirty="0">
                <a:latin typeface="Arimo"/>
                <a:cs typeface="Arimo"/>
              </a:rPr>
              <a:t>rupees</a:t>
            </a:r>
            <a:r>
              <a:rPr sz="2000" spc="-420" dirty="0">
                <a:latin typeface="Arimo"/>
                <a:cs typeface="Arimo"/>
              </a:rPr>
              <a:t> </a:t>
            </a:r>
            <a:r>
              <a:rPr sz="2000" spc="-60" dirty="0">
                <a:latin typeface="Arimo"/>
                <a:cs typeface="Arimo"/>
              </a:rPr>
              <a:t>etc.</a:t>
            </a:r>
            <a:endParaRPr sz="2000">
              <a:latin typeface="Arimo"/>
              <a:cs typeface="Arimo"/>
            </a:endParaRPr>
          </a:p>
          <a:p>
            <a:pPr marL="40640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06400" algn="l"/>
                <a:tab pos="407034" algn="l"/>
              </a:tabLst>
            </a:pPr>
            <a:r>
              <a:rPr sz="2000" spc="-35" dirty="0">
                <a:latin typeface="Arimo"/>
                <a:cs typeface="Arimo"/>
              </a:rPr>
              <a:t>Not</a:t>
            </a:r>
            <a:r>
              <a:rPr sz="2000" spc="-110" dirty="0">
                <a:latin typeface="Arimo"/>
                <a:cs typeface="Arimo"/>
              </a:rPr>
              <a:t> </a:t>
            </a:r>
            <a:r>
              <a:rPr sz="2000" spc="-20" dirty="0">
                <a:latin typeface="Arimo"/>
                <a:cs typeface="Arimo"/>
              </a:rPr>
              <a:t>intuitively</a:t>
            </a:r>
            <a:r>
              <a:rPr sz="2000" spc="-85" dirty="0">
                <a:latin typeface="Arimo"/>
                <a:cs typeface="Arimo"/>
              </a:rPr>
              <a:t> </a:t>
            </a:r>
            <a:r>
              <a:rPr sz="2000" spc="-75" dirty="0">
                <a:latin typeface="Arimo"/>
                <a:cs typeface="Arimo"/>
              </a:rPr>
              <a:t>clear</a:t>
            </a:r>
            <a:r>
              <a:rPr sz="2000" spc="-95" dirty="0">
                <a:latin typeface="Arimo"/>
                <a:cs typeface="Arimo"/>
              </a:rPr>
              <a:t> </a:t>
            </a:r>
            <a:r>
              <a:rPr sz="2000" spc="-15" dirty="0">
                <a:latin typeface="Arimo"/>
                <a:cs typeface="Arimo"/>
              </a:rPr>
              <a:t>or</a:t>
            </a:r>
            <a:r>
              <a:rPr sz="2000" spc="-120" dirty="0">
                <a:latin typeface="Arimo"/>
                <a:cs typeface="Arimo"/>
              </a:rPr>
              <a:t> </a:t>
            </a:r>
            <a:r>
              <a:rPr sz="2000" spc="-35" dirty="0">
                <a:latin typeface="Arimo"/>
                <a:cs typeface="Arimo"/>
              </a:rPr>
              <a:t>interpreted</a:t>
            </a:r>
            <a:r>
              <a:rPr sz="2000" spc="-90" dirty="0">
                <a:latin typeface="Arimo"/>
                <a:cs typeface="Arimo"/>
              </a:rPr>
              <a:t> </a:t>
            </a:r>
            <a:r>
              <a:rPr sz="2000" spc="-25" dirty="0">
                <a:latin typeface="Arimo"/>
                <a:cs typeface="Arimo"/>
              </a:rPr>
              <a:t>in</a:t>
            </a:r>
            <a:r>
              <a:rPr sz="2000" spc="-105" dirty="0">
                <a:latin typeface="Arimo"/>
                <a:cs typeface="Arimo"/>
              </a:rPr>
              <a:t> </a:t>
            </a:r>
            <a:r>
              <a:rPr sz="2000" spc="-20" dirty="0">
                <a:latin typeface="Arimo"/>
                <a:cs typeface="Arimo"/>
              </a:rPr>
              <a:t>the</a:t>
            </a:r>
            <a:r>
              <a:rPr sz="2000" spc="-105" dirty="0">
                <a:latin typeface="Arimo"/>
                <a:cs typeface="Arimo"/>
              </a:rPr>
              <a:t> </a:t>
            </a:r>
            <a:r>
              <a:rPr sz="2000" spc="-20" dirty="0">
                <a:latin typeface="Arimo"/>
                <a:cs typeface="Arimo"/>
              </a:rPr>
              <a:t>right</a:t>
            </a:r>
            <a:r>
              <a:rPr sz="2000" spc="-114" dirty="0">
                <a:latin typeface="Arimo"/>
                <a:cs typeface="Arimo"/>
              </a:rPr>
              <a:t> </a:t>
            </a:r>
            <a:r>
              <a:rPr sz="2000" spc="-110" dirty="0">
                <a:latin typeface="Arimo"/>
                <a:cs typeface="Arimo"/>
              </a:rPr>
              <a:t>way</a:t>
            </a:r>
            <a:endParaRPr sz="200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9395" y="-87089"/>
            <a:ext cx="668891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5. </a:t>
            </a:r>
            <a:r>
              <a:rPr spc="-10" dirty="0"/>
              <a:t>Standard</a:t>
            </a:r>
            <a:r>
              <a:rPr spc="-5" dirty="0"/>
              <a:t> </a:t>
            </a:r>
            <a:r>
              <a:rPr spc="-10" dirty="0"/>
              <a:t>Deviation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8787" y="688594"/>
            <a:ext cx="879348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ts val="239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35" dirty="0">
                <a:latin typeface="Arimo"/>
                <a:cs typeface="Arimo"/>
              </a:rPr>
              <a:t>Square</a:t>
            </a:r>
            <a:r>
              <a:rPr sz="2000" spc="-120" dirty="0">
                <a:latin typeface="Arimo"/>
                <a:cs typeface="Arimo"/>
              </a:rPr>
              <a:t> </a:t>
            </a:r>
            <a:r>
              <a:rPr sz="2000" spc="-5" dirty="0">
                <a:latin typeface="Arimo"/>
                <a:cs typeface="Arimo"/>
              </a:rPr>
              <a:t>root</a:t>
            </a:r>
            <a:r>
              <a:rPr sz="2000" spc="-105" dirty="0">
                <a:latin typeface="Arimo"/>
                <a:cs typeface="Arimo"/>
              </a:rPr>
              <a:t> </a:t>
            </a:r>
            <a:r>
              <a:rPr sz="2000" spc="-5" dirty="0">
                <a:latin typeface="Arimo"/>
                <a:cs typeface="Arimo"/>
              </a:rPr>
              <a:t>of</a:t>
            </a:r>
            <a:r>
              <a:rPr sz="2000" spc="-105" dirty="0">
                <a:latin typeface="Arimo"/>
                <a:cs typeface="Arimo"/>
              </a:rPr>
              <a:t> </a:t>
            </a:r>
            <a:r>
              <a:rPr sz="2000" spc="-20" dirty="0">
                <a:latin typeface="Arimo"/>
                <a:cs typeface="Arimo"/>
              </a:rPr>
              <a:t>the</a:t>
            </a:r>
            <a:r>
              <a:rPr sz="2000" spc="-114" dirty="0">
                <a:latin typeface="Arimo"/>
                <a:cs typeface="Arimo"/>
              </a:rPr>
              <a:t> </a:t>
            </a:r>
            <a:r>
              <a:rPr sz="2000" spc="-130" dirty="0">
                <a:latin typeface="Arimo"/>
                <a:cs typeface="Arimo"/>
              </a:rPr>
              <a:t>average</a:t>
            </a:r>
            <a:r>
              <a:rPr sz="2000" spc="-105" dirty="0">
                <a:latin typeface="Arimo"/>
                <a:cs typeface="Arimo"/>
              </a:rPr>
              <a:t> </a:t>
            </a:r>
            <a:r>
              <a:rPr sz="2000" spc="-5" dirty="0">
                <a:latin typeface="Arimo"/>
                <a:cs typeface="Arimo"/>
              </a:rPr>
              <a:t>of</a:t>
            </a:r>
            <a:r>
              <a:rPr sz="2000" spc="-114" dirty="0">
                <a:latin typeface="Arimo"/>
                <a:cs typeface="Arimo"/>
              </a:rPr>
              <a:t> </a:t>
            </a:r>
            <a:r>
              <a:rPr sz="2000" spc="-20" dirty="0">
                <a:latin typeface="Arimo"/>
                <a:cs typeface="Arimo"/>
              </a:rPr>
              <a:t>the</a:t>
            </a:r>
            <a:r>
              <a:rPr sz="2000" spc="-110" dirty="0">
                <a:latin typeface="Arimo"/>
                <a:cs typeface="Arimo"/>
              </a:rPr>
              <a:t> </a:t>
            </a:r>
            <a:r>
              <a:rPr sz="2000" spc="-95" dirty="0">
                <a:latin typeface="Arimo"/>
                <a:cs typeface="Arimo"/>
              </a:rPr>
              <a:t>squared</a:t>
            </a:r>
            <a:r>
              <a:rPr sz="2000" spc="-110" dirty="0">
                <a:latin typeface="Arimo"/>
                <a:cs typeface="Arimo"/>
              </a:rPr>
              <a:t> </a:t>
            </a:r>
            <a:r>
              <a:rPr sz="2000" spc="-100" dirty="0">
                <a:latin typeface="Arimo"/>
                <a:cs typeface="Arimo"/>
              </a:rPr>
              <a:t>distances</a:t>
            </a:r>
            <a:r>
              <a:rPr sz="2000" spc="-95" dirty="0">
                <a:latin typeface="Arimo"/>
                <a:cs typeface="Arimo"/>
              </a:rPr>
              <a:t> </a:t>
            </a:r>
            <a:r>
              <a:rPr sz="2000" spc="-5" dirty="0">
                <a:latin typeface="Arimo"/>
                <a:cs typeface="Arimo"/>
              </a:rPr>
              <a:t>of</a:t>
            </a:r>
            <a:r>
              <a:rPr sz="2000" spc="-114" dirty="0">
                <a:latin typeface="Arimo"/>
                <a:cs typeface="Arimo"/>
              </a:rPr>
              <a:t> </a:t>
            </a:r>
            <a:r>
              <a:rPr sz="2000" spc="-65" dirty="0">
                <a:latin typeface="Arimo"/>
                <a:cs typeface="Arimo"/>
              </a:rPr>
              <a:t>observation</a:t>
            </a:r>
            <a:r>
              <a:rPr sz="2000" spc="-105" dirty="0">
                <a:latin typeface="Arimo"/>
                <a:cs typeface="Arimo"/>
              </a:rPr>
              <a:t> </a:t>
            </a:r>
            <a:r>
              <a:rPr sz="2000" spc="-25" dirty="0">
                <a:latin typeface="Arimo"/>
                <a:cs typeface="Arimo"/>
              </a:rPr>
              <a:t>from</a:t>
            </a:r>
            <a:r>
              <a:rPr sz="2000" spc="-105" dirty="0">
                <a:latin typeface="Arimo"/>
                <a:cs typeface="Arimo"/>
              </a:rPr>
              <a:t> </a:t>
            </a:r>
            <a:r>
              <a:rPr sz="2000" spc="-20" dirty="0">
                <a:latin typeface="Arimo"/>
                <a:cs typeface="Arimo"/>
              </a:rPr>
              <a:t>the</a:t>
            </a:r>
            <a:r>
              <a:rPr sz="2000" spc="-120" dirty="0">
                <a:latin typeface="Arimo"/>
                <a:cs typeface="Arimo"/>
              </a:rPr>
              <a:t> </a:t>
            </a:r>
            <a:r>
              <a:rPr sz="2000" spc="-105" dirty="0">
                <a:latin typeface="Arimo"/>
                <a:cs typeface="Arimo"/>
              </a:rPr>
              <a:t>mean</a:t>
            </a:r>
            <a:endParaRPr sz="2000">
              <a:latin typeface="Arimo"/>
              <a:cs typeface="Arimo"/>
            </a:endParaRPr>
          </a:p>
          <a:p>
            <a:pPr marL="299085" indent="-287020">
              <a:lnSpc>
                <a:spcPts val="287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10" dirty="0">
                <a:latin typeface="Arimo"/>
                <a:cs typeface="Arimo"/>
              </a:rPr>
              <a:t>Represented </a:t>
            </a:r>
            <a:r>
              <a:rPr sz="2000" spc="-85" dirty="0">
                <a:latin typeface="Arimo"/>
                <a:cs typeface="Arimo"/>
              </a:rPr>
              <a:t>by </a:t>
            </a:r>
            <a:r>
              <a:rPr sz="2000" spc="-20" dirty="0">
                <a:latin typeface="Arimo"/>
                <a:cs typeface="Arimo"/>
              </a:rPr>
              <a:t>the </a:t>
            </a:r>
            <a:r>
              <a:rPr sz="2000" spc="-90" dirty="0">
                <a:latin typeface="Arimo"/>
                <a:cs typeface="Arimo"/>
              </a:rPr>
              <a:t>symbol</a:t>
            </a:r>
            <a:r>
              <a:rPr sz="2000" spc="-235" dirty="0">
                <a:latin typeface="Arimo"/>
                <a:cs typeface="Arimo"/>
              </a:rPr>
              <a:t> </a:t>
            </a:r>
            <a:r>
              <a:rPr sz="2400" b="0" spc="-140" dirty="0">
                <a:latin typeface="Lato Medium"/>
                <a:cs typeface="Lato Medium"/>
              </a:rPr>
              <a:t>σ</a:t>
            </a:r>
            <a:endParaRPr sz="2400">
              <a:latin typeface="Lato Medium"/>
              <a:cs typeface="Lato Medium"/>
            </a:endParaRPr>
          </a:p>
          <a:p>
            <a:pPr marL="299085" indent="-28702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95" dirty="0">
                <a:latin typeface="Arimo"/>
                <a:cs typeface="Arimo"/>
              </a:rPr>
              <a:t>Formula </a:t>
            </a:r>
            <a:r>
              <a:rPr sz="2000" spc="15" dirty="0">
                <a:latin typeface="Arimo"/>
                <a:cs typeface="Arimo"/>
              </a:rPr>
              <a:t>to </a:t>
            </a:r>
            <a:r>
              <a:rPr sz="2000" u="sng" spc="-80" dirty="0">
                <a:uFill>
                  <a:solidFill>
                    <a:srgbClr val="4471C4"/>
                  </a:solidFill>
                </a:uFill>
                <a:latin typeface="Arimo"/>
                <a:cs typeface="Arimo"/>
              </a:rPr>
              <a:t>calc</a:t>
            </a:r>
            <a:r>
              <a:rPr sz="2000" spc="-80" dirty="0">
                <a:latin typeface="Arimo"/>
                <a:cs typeface="Arimo"/>
              </a:rPr>
              <a:t>ulate </a:t>
            </a:r>
            <a:r>
              <a:rPr sz="2000" spc="-105" dirty="0">
                <a:latin typeface="Arimo"/>
                <a:cs typeface="Arimo"/>
              </a:rPr>
              <a:t>Standard</a:t>
            </a:r>
            <a:r>
              <a:rPr sz="2000" spc="-254" dirty="0">
                <a:latin typeface="Arimo"/>
                <a:cs typeface="Arimo"/>
              </a:rPr>
              <a:t> </a:t>
            </a:r>
            <a:r>
              <a:rPr sz="2000" spc="-65" dirty="0">
                <a:latin typeface="Arimo"/>
                <a:cs typeface="Arimo"/>
              </a:rPr>
              <a:t>Deviation:</a:t>
            </a:r>
            <a:endParaRPr sz="2000">
              <a:latin typeface="Arimo"/>
              <a:cs typeface="Arim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3491" y="1708530"/>
            <a:ext cx="412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140" dirty="0">
                <a:solidFill>
                  <a:srgbClr val="006FC0"/>
                </a:solidFill>
                <a:latin typeface="Lato Medium"/>
                <a:cs typeface="Lato Medium"/>
              </a:rPr>
              <a:t>σ</a:t>
            </a:r>
            <a:r>
              <a:rPr sz="2400" b="0" spc="-150" dirty="0">
                <a:solidFill>
                  <a:srgbClr val="006FC0"/>
                </a:solidFill>
                <a:latin typeface="Lato Medium"/>
                <a:cs typeface="Lato Medium"/>
              </a:rPr>
              <a:t> </a:t>
            </a:r>
            <a:r>
              <a:rPr sz="2400" b="0" spc="-200" dirty="0">
                <a:solidFill>
                  <a:srgbClr val="006FC0"/>
                </a:solidFill>
                <a:latin typeface="Lato Medium"/>
                <a:cs typeface="Lato Medium"/>
              </a:rPr>
              <a:t>=</a:t>
            </a:r>
            <a:endParaRPr sz="2400">
              <a:latin typeface="Lato Medium"/>
              <a:cs typeface="La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78386" y="1617090"/>
            <a:ext cx="689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549910" algn="l"/>
              </a:tabLst>
            </a:pPr>
            <a:r>
              <a:rPr sz="3600" b="0" spc="-195" baseline="-16203" dirty="0">
                <a:solidFill>
                  <a:srgbClr val="006FC0"/>
                </a:solidFill>
                <a:latin typeface="Lato Medium"/>
                <a:cs typeface="Lato Medium"/>
              </a:rPr>
              <a:t>σ</a:t>
            </a:r>
            <a:r>
              <a:rPr sz="1600" b="0" spc="-130" dirty="0">
                <a:solidFill>
                  <a:srgbClr val="006FC0"/>
                </a:solidFill>
                <a:latin typeface="Lato Medium"/>
                <a:cs typeface="Lato Medium"/>
              </a:rPr>
              <a:t>2	</a:t>
            </a:r>
            <a:r>
              <a:rPr sz="1600" spc="-140" dirty="0">
                <a:solidFill>
                  <a:srgbClr val="006FC0"/>
                </a:solidFill>
                <a:latin typeface="Arimo"/>
                <a:cs typeface="Arimo"/>
              </a:rPr>
              <a:t>=</a:t>
            </a:r>
            <a:endParaRPr sz="1600">
              <a:latin typeface="Arimo"/>
              <a:cs typeface="Arim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68751" y="1658238"/>
            <a:ext cx="16833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180" dirty="0">
                <a:solidFill>
                  <a:srgbClr val="006FC0"/>
                </a:solidFill>
                <a:latin typeface="Arimo"/>
                <a:cs typeface="Arimo"/>
              </a:rPr>
              <a:t>(∑</a:t>
            </a:r>
            <a:r>
              <a:rPr sz="2000" spc="-110" dirty="0">
                <a:solidFill>
                  <a:srgbClr val="006FC0"/>
                </a:solidFill>
                <a:latin typeface="Arimo"/>
                <a:cs typeface="Arimo"/>
              </a:rPr>
              <a:t>(</a:t>
            </a:r>
            <a:r>
              <a:rPr sz="2800" spc="-190" dirty="0">
                <a:solidFill>
                  <a:srgbClr val="006FC0"/>
                </a:solidFill>
                <a:latin typeface="Arimo"/>
                <a:cs typeface="Arimo"/>
              </a:rPr>
              <a:t>x</a:t>
            </a:r>
            <a:r>
              <a:rPr sz="2800" spc="-145" dirty="0">
                <a:solidFill>
                  <a:srgbClr val="006FC0"/>
                </a:solidFill>
                <a:latin typeface="Arimo"/>
                <a:cs typeface="Arimo"/>
              </a:rPr>
              <a:t> </a:t>
            </a:r>
            <a:r>
              <a:rPr sz="2800" spc="-80" dirty="0">
                <a:solidFill>
                  <a:srgbClr val="006FC0"/>
                </a:solidFill>
                <a:latin typeface="Arimo"/>
                <a:cs typeface="Arimo"/>
              </a:rPr>
              <a:t>-</a:t>
            </a:r>
            <a:r>
              <a:rPr sz="2800" spc="-135" dirty="0">
                <a:solidFill>
                  <a:srgbClr val="006FC0"/>
                </a:solidFill>
                <a:latin typeface="Arimo"/>
                <a:cs typeface="Arimo"/>
              </a:rPr>
              <a:t> </a:t>
            </a:r>
            <a:r>
              <a:rPr sz="2800" spc="-85" dirty="0">
                <a:solidFill>
                  <a:srgbClr val="006FC0"/>
                </a:solidFill>
                <a:latin typeface="Arimo"/>
                <a:cs typeface="Arimo"/>
              </a:rPr>
              <a:t>μ</a:t>
            </a:r>
            <a:r>
              <a:rPr sz="2000" spc="-60" dirty="0">
                <a:solidFill>
                  <a:srgbClr val="006FC0"/>
                </a:solidFill>
                <a:latin typeface="Arimo"/>
                <a:cs typeface="Arimo"/>
              </a:rPr>
              <a:t>)</a:t>
            </a:r>
            <a:r>
              <a:rPr sz="1950" spc="-82" baseline="25641" dirty="0">
                <a:solidFill>
                  <a:srgbClr val="006FC0"/>
                </a:solidFill>
                <a:latin typeface="Arimo"/>
                <a:cs typeface="Arimo"/>
              </a:rPr>
              <a:t>2</a:t>
            </a:r>
            <a:r>
              <a:rPr sz="2000" spc="-60" dirty="0">
                <a:solidFill>
                  <a:srgbClr val="006FC0"/>
                </a:solidFill>
                <a:latin typeface="Arimo"/>
                <a:cs typeface="Arimo"/>
              </a:rPr>
              <a:t>)</a:t>
            </a:r>
            <a:r>
              <a:rPr sz="2000" dirty="0">
                <a:solidFill>
                  <a:srgbClr val="006FC0"/>
                </a:solidFill>
                <a:latin typeface="Arimo"/>
                <a:cs typeface="Arimo"/>
              </a:rPr>
              <a:t> </a:t>
            </a:r>
            <a:r>
              <a:rPr sz="2400" spc="260" dirty="0">
                <a:solidFill>
                  <a:srgbClr val="006FC0"/>
                </a:solidFill>
                <a:latin typeface="Arimo"/>
                <a:cs typeface="Arimo"/>
              </a:rPr>
              <a:t>/</a:t>
            </a:r>
            <a:r>
              <a:rPr sz="2400" spc="-135" dirty="0">
                <a:solidFill>
                  <a:srgbClr val="006FC0"/>
                </a:solidFill>
                <a:latin typeface="Arimo"/>
                <a:cs typeface="Arimo"/>
              </a:rPr>
              <a:t> </a:t>
            </a:r>
            <a:r>
              <a:rPr sz="2400" spc="-185" dirty="0">
                <a:solidFill>
                  <a:srgbClr val="006FC0"/>
                </a:solidFill>
                <a:latin typeface="Arimo"/>
                <a:cs typeface="Arimo"/>
              </a:rPr>
              <a:t>N</a:t>
            </a:r>
            <a:endParaRPr sz="2400">
              <a:latin typeface="Arimo"/>
              <a:cs typeface="Arim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013204" y="1702307"/>
            <a:ext cx="55244" cy="431800"/>
            <a:chOff x="2013204" y="1702307"/>
            <a:chExt cx="55244" cy="431800"/>
          </a:xfrm>
        </p:grpSpPr>
        <p:sp>
          <p:nvSpPr>
            <p:cNvPr id="8" name="object 8"/>
            <p:cNvSpPr/>
            <p:nvPr/>
          </p:nvSpPr>
          <p:spPr>
            <a:xfrm>
              <a:off x="2034540" y="1705355"/>
              <a:ext cx="30480" cy="425450"/>
            </a:xfrm>
            <a:custGeom>
              <a:avLst/>
              <a:gdLst/>
              <a:ahLst/>
              <a:cxnLst/>
              <a:rect l="l" t="t" r="r" b="b"/>
              <a:pathLst>
                <a:path w="30480" h="425450">
                  <a:moveTo>
                    <a:pt x="0" y="425450"/>
                  </a:moveTo>
                  <a:lnTo>
                    <a:pt x="30353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16252" y="1930907"/>
              <a:ext cx="19050" cy="198755"/>
            </a:xfrm>
            <a:custGeom>
              <a:avLst/>
              <a:gdLst/>
              <a:ahLst/>
              <a:cxnLst/>
              <a:rect l="l" t="t" r="r" b="b"/>
              <a:pathLst>
                <a:path w="19050" h="198755">
                  <a:moveTo>
                    <a:pt x="9271" y="-3048"/>
                  </a:moveTo>
                  <a:lnTo>
                    <a:pt x="9271" y="201802"/>
                  </a:lnTo>
                </a:path>
              </a:pathLst>
            </a:custGeom>
            <a:ln w="24638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2833116" y="1735835"/>
            <a:ext cx="2014855" cy="380365"/>
          </a:xfrm>
          <a:custGeom>
            <a:avLst/>
            <a:gdLst/>
            <a:ahLst/>
            <a:cxnLst/>
            <a:rect l="l" t="t" r="r" b="b"/>
            <a:pathLst>
              <a:path w="2014854" h="380364">
                <a:moveTo>
                  <a:pt x="79247" y="380364"/>
                </a:moveTo>
                <a:lnTo>
                  <a:pt x="208279" y="0"/>
                </a:lnTo>
              </a:path>
              <a:path w="2014854" h="380364">
                <a:moveTo>
                  <a:pt x="207263" y="0"/>
                </a:moveTo>
                <a:lnTo>
                  <a:pt x="2014473" y="0"/>
                </a:lnTo>
              </a:path>
              <a:path w="2014854" h="380364">
                <a:moveTo>
                  <a:pt x="0" y="202691"/>
                </a:moveTo>
                <a:lnTo>
                  <a:pt x="78612" y="380364"/>
                </a:lnTo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079242" y="4184396"/>
            <a:ext cx="3765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spc="-105" dirty="0">
                <a:latin typeface="Lato Medium"/>
                <a:cs typeface="Lato Medium"/>
              </a:rPr>
              <a:t>68</a:t>
            </a:r>
            <a:r>
              <a:rPr sz="1400" b="0" spc="-110" dirty="0">
                <a:latin typeface="Lato Medium"/>
                <a:cs typeface="Lato Medium"/>
              </a:rPr>
              <a:t> </a:t>
            </a:r>
            <a:r>
              <a:rPr sz="1400" b="0" spc="-105" dirty="0">
                <a:latin typeface="Lato Medium"/>
                <a:cs typeface="Lato Medium"/>
              </a:rPr>
              <a:t>%</a:t>
            </a:r>
            <a:endParaRPr sz="1400">
              <a:latin typeface="Lato Medium"/>
              <a:cs typeface="Lato Medium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15213" y="3268853"/>
            <a:ext cx="5471795" cy="3209925"/>
            <a:chOff x="815213" y="3268853"/>
            <a:chExt cx="5471795" cy="3209925"/>
          </a:xfrm>
        </p:grpSpPr>
        <p:sp>
          <p:nvSpPr>
            <p:cNvPr id="13" name="object 13"/>
            <p:cNvSpPr/>
            <p:nvPr/>
          </p:nvSpPr>
          <p:spPr>
            <a:xfrm>
              <a:off x="818388" y="3272028"/>
              <a:ext cx="5465445" cy="3164205"/>
            </a:xfrm>
            <a:custGeom>
              <a:avLst/>
              <a:gdLst/>
              <a:ahLst/>
              <a:cxnLst/>
              <a:rect l="l" t="t" r="r" b="b"/>
              <a:pathLst>
                <a:path w="5465445" h="3164204">
                  <a:moveTo>
                    <a:pt x="0" y="0"/>
                  </a:moveTo>
                  <a:lnTo>
                    <a:pt x="0" y="3163620"/>
                  </a:lnTo>
                </a:path>
                <a:path w="5465445" h="3164204">
                  <a:moveTo>
                    <a:pt x="0" y="3162300"/>
                  </a:moveTo>
                  <a:lnTo>
                    <a:pt x="5465064" y="316230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21080" y="4514217"/>
              <a:ext cx="4730750" cy="1746885"/>
            </a:xfrm>
            <a:custGeom>
              <a:avLst/>
              <a:gdLst/>
              <a:ahLst/>
              <a:cxnLst/>
              <a:rect l="l" t="t" r="r" b="b"/>
              <a:pathLst>
                <a:path w="4730750" h="1746885">
                  <a:moveTo>
                    <a:pt x="0" y="1746375"/>
                  </a:moveTo>
                  <a:lnTo>
                    <a:pt x="59600" y="1742308"/>
                  </a:lnTo>
                  <a:lnTo>
                    <a:pt x="121526" y="1730420"/>
                  </a:lnTo>
                  <a:lnTo>
                    <a:pt x="185581" y="1711177"/>
                  </a:lnTo>
                  <a:lnTo>
                    <a:pt x="251570" y="1685045"/>
                  </a:lnTo>
                  <a:lnTo>
                    <a:pt x="319297" y="1652489"/>
                  </a:lnTo>
                  <a:lnTo>
                    <a:pt x="353751" y="1633948"/>
                  </a:lnTo>
                  <a:lnTo>
                    <a:pt x="388567" y="1613976"/>
                  </a:lnTo>
                  <a:lnTo>
                    <a:pt x="423719" y="1592631"/>
                  </a:lnTo>
                  <a:lnTo>
                    <a:pt x="459183" y="1569973"/>
                  </a:lnTo>
                  <a:lnTo>
                    <a:pt x="494935" y="1546057"/>
                  </a:lnTo>
                  <a:lnTo>
                    <a:pt x="530950" y="1520944"/>
                  </a:lnTo>
                  <a:lnTo>
                    <a:pt x="567205" y="1494692"/>
                  </a:lnTo>
                  <a:lnTo>
                    <a:pt x="603673" y="1467358"/>
                  </a:lnTo>
                  <a:lnTo>
                    <a:pt x="640332" y="1439001"/>
                  </a:lnTo>
                  <a:lnTo>
                    <a:pt x="677156" y="1409679"/>
                  </a:lnTo>
                  <a:lnTo>
                    <a:pt x="714121" y="1379451"/>
                  </a:lnTo>
                  <a:lnTo>
                    <a:pt x="751203" y="1348374"/>
                  </a:lnTo>
                  <a:lnTo>
                    <a:pt x="788377" y="1316507"/>
                  </a:lnTo>
                  <a:lnTo>
                    <a:pt x="825618" y="1283909"/>
                  </a:lnTo>
                  <a:lnTo>
                    <a:pt x="862903" y="1250637"/>
                  </a:lnTo>
                  <a:lnTo>
                    <a:pt x="900206" y="1216750"/>
                  </a:lnTo>
                  <a:lnTo>
                    <a:pt x="937504" y="1182306"/>
                  </a:lnTo>
                  <a:lnTo>
                    <a:pt x="974772" y="1147364"/>
                  </a:lnTo>
                  <a:lnTo>
                    <a:pt x="1011985" y="1111981"/>
                  </a:lnTo>
                  <a:lnTo>
                    <a:pt x="1049119" y="1076216"/>
                  </a:lnTo>
                  <a:lnTo>
                    <a:pt x="1086149" y="1040127"/>
                  </a:lnTo>
                  <a:lnTo>
                    <a:pt x="1123052" y="1003773"/>
                  </a:lnTo>
                  <a:lnTo>
                    <a:pt x="1159801" y="967211"/>
                  </a:lnTo>
                  <a:lnTo>
                    <a:pt x="1196375" y="930501"/>
                  </a:lnTo>
                  <a:lnTo>
                    <a:pt x="1232746" y="893700"/>
                  </a:lnTo>
                  <a:lnTo>
                    <a:pt x="1268892" y="856866"/>
                  </a:lnTo>
                  <a:lnTo>
                    <a:pt x="1304788" y="820058"/>
                  </a:lnTo>
                  <a:lnTo>
                    <a:pt x="1340409" y="783334"/>
                  </a:lnTo>
                  <a:lnTo>
                    <a:pt x="1375731" y="746752"/>
                  </a:lnTo>
                  <a:lnTo>
                    <a:pt x="1410729" y="710372"/>
                  </a:lnTo>
                  <a:lnTo>
                    <a:pt x="1445379" y="674250"/>
                  </a:lnTo>
                  <a:lnTo>
                    <a:pt x="1479656" y="638445"/>
                  </a:lnTo>
                  <a:lnTo>
                    <a:pt x="1513536" y="603015"/>
                  </a:lnTo>
                  <a:lnTo>
                    <a:pt x="1546995" y="568020"/>
                  </a:lnTo>
                  <a:lnTo>
                    <a:pt x="1580008" y="533516"/>
                  </a:lnTo>
                  <a:lnTo>
                    <a:pt x="1612551" y="499562"/>
                  </a:lnTo>
                  <a:lnTo>
                    <a:pt x="1644599" y="466217"/>
                  </a:lnTo>
                  <a:lnTo>
                    <a:pt x="1676127" y="433539"/>
                  </a:lnTo>
                  <a:lnTo>
                    <a:pt x="1707112" y="401586"/>
                  </a:lnTo>
                  <a:lnTo>
                    <a:pt x="1737529" y="370416"/>
                  </a:lnTo>
                  <a:lnTo>
                    <a:pt x="1767353" y="340088"/>
                  </a:lnTo>
                  <a:lnTo>
                    <a:pt x="1796559" y="310660"/>
                  </a:lnTo>
                  <a:lnTo>
                    <a:pt x="1825124" y="282190"/>
                  </a:lnTo>
                  <a:lnTo>
                    <a:pt x="1853024" y="254736"/>
                  </a:lnTo>
                  <a:lnTo>
                    <a:pt x="1906726" y="203111"/>
                  </a:lnTo>
                  <a:lnTo>
                    <a:pt x="1957471" y="156251"/>
                  </a:lnTo>
                  <a:lnTo>
                    <a:pt x="2005062" y="114622"/>
                  </a:lnTo>
                  <a:lnTo>
                    <a:pt x="2049304" y="78690"/>
                  </a:lnTo>
                  <a:lnTo>
                    <a:pt x="2090002" y="48921"/>
                  </a:lnTo>
                  <a:lnTo>
                    <a:pt x="2126960" y="25783"/>
                  </a:lnTo>
                  <a:lnTo>
                    <a:pt x="2174955" y="4525"/>
                  </a:lnTo>
                  <a:lnTo>
                    <a:pt x="2201706" y="0"/>
                  </a:lnTo>
                  <a:lnTo>
                    <a:pt x="2213434" y="806"/>
                  </a:lnTo>
                  <a:lnTo>
                    <a:pt x="2248796" y="25849"/>
                  </a:lnTo>
                  <a:lnTo>
                    <a:pt x="2262502" y="69172"/>
                  </a:lnTo>
                  <a:lnTo>
                    <a:pt x="2264500" y="88598"/>
                  </a:lnTo>
                  <a:lnTo>
                    <a:pt x="2265172" y="110615"/>
                  </a:lnTo>
                </a:path>
                <a:path w="4730750" h="1746885">
                  <a:moveTo>
                    <a:pt x="4730496" y="1746375"/>
                  </a:moveTo>
                  <a:lnTo>
                    <a:pt x="4665976" y="1742763"/>
                  </a:lnTo>
                  <a:lnTo>
                    <a:pt x="4599072" y="1732190"/>
                  </a:lnTo>
                  <a:lnTo>
                    <a:pt x="4529969" y="1715043"/>
                  </a:lnTo>
                  <a:lnTo>
                    <a:pt x="4458858" y="1691712"/>
                  </a:lnTo>
                  <a:lnTo>
                    <a:pt x="4422608" y="1677850"/>
                  </a:lnTo>
                  <a:lnTo>
                    <a:pt x="4385926" y="1662587"/>
                  </a:lnTo>
                  <a:lnTo>
                    <a:pt x="4348835" y="1645974"/>
                  </a:lnTo>
                  <a:lnTo>
                    <a:pt x="4311360" y="1628058"/>
                  </a:lnTo>
                  <a:lnTo>
                    <a:pt x="4273524" y="1608888"/>
                  </a:lnTo>
                  <a:lnTo>
                    <a:pt x="4235350" y="1588514"/>
                  </a:lnTo>
                  <a:lnTo>
                    <a:pt x="4196862" y="1566982"/>
                  </a:lnTo>
                  <a:lnTo>
                    <a:pt x="4158083" y="1544344"/>
                  </a:lnTo>
                  <a:lnTo>
                    <a:pt x="4119037" y="1520646"/>
                  </a:lnTo>
                  <a:lnTo>
                    <a:pt x="4079747" y="1495937"/>
                  </a:lnTo>
                  <a:lnTo>
                    <a:pt x="4040238" y="1470267"/>
                  </a:lnTo>
                  <a:lnTo>
                    <a:pt x="4000531" y="1443684"/>
                  </a:lnTo>
                  <a:lnTo>
                    <a:pt x="3960652" y="1416237"/>
                  </a:lnTo>
                  <a:lnTo>
                    <a:pt x="3920623" y="1387974"/>
                  </a:lnTo>
                  <a:lnTo>
                    <a:pt x="3880468" y="1358944"/>
                  </a:lnTo>
                  <a:lnTo>
                    <a:pt x="3840211" y="1329196"/>
                  </a:lnTo>
                  <a:lnTo>
                    <a:pt x="3799874" y="1298779"/>
                  </a:lnTo>
                  <a:lnTo>
                    <a:pt x="3759482" y="1267740"/>
                  </a:lnTo>
                  <a:lnTo>
                    <a:pt x="3719058" y="1236130"/>
                  </a:lnTo>
                  <a:lnTo>
                    <a:pt x="3678626" y="1203996"/>
                  </a:lnTo>
                  <a:lnTo>
                    <a:pt x="3638208" y="1171387"/>
                  </a:lnTo>
                  <a:lnTo>
                    <a:pt x="3597829" y="1138352"/>
                  </a:lnTo>
                  <a:lnTo>
                    <a:pt x="3557513" y="1104940"/>
                  </a:lnTo>
                  <a:lnTo>
                    <a:pt x="3517282" y="1071199"/>
                  </a:lnTo>
                  <a:lnTo>
                    <a:pt x="3477160" y="1037177"/>
                  </a:lnTo>
                  <a:lnTo>
                    <a:pt x="3437170" y="1002925"/>
                  </a:lnTo>
                  <a:lnTo>
                    <a:pt x="3397337" y="968490"/>
                  </a:lnTo>
                  <a:lnTo>
                    <a:pt x="3357684" y="933921"/>
                  </a:lnTo>
                  <a:lnTo>
                    <a:pt x="3318233" y="899266"/>
                  </a:lnTo>
                  <a:lnTo>
                    <a:pt x="3279010" y="864575"/>
                  </a:lnTo>
                  <a:lnTo>
                    <a:pt x="3240036" y="829896"/>
                  </a:lnTo>
                  <a:lnTo>
                    <a:pt x="3201337" y="795278"/>
                  </a:lnTo>
                  <a:lnTo>
                    <a:pt x="3162934" y="760769"/>
                  </a:lnTo>
                  <a:lnTo>
                    <a:pt x="3124853" y="726418"/>
                  </a:lnTo>
                  <a:lnTo>
                    <a:pt x="3087116" y="692275"/>
                  </a:lnTo>
                  <a:lnTo>
                    <a:pt x="3049746" y="658386"/>
                  </a:lnTo>
                  <a:lnTo>
                    <a:pt x="3012768" y="624802"/>
                  </a:lnTo>
                  <a:lnTo>
                    <a:pt x="2976205" y="591571"/>
                  </a:lnTo>
                  <a:lnTo>
                    <a:pt x="2940080" y="558741"/>
                  </a:lnTo>
                  <a:lnTo>
                    <a:pt x="2904417" y="526362"/>
                  </a:lnTo>
                  <a:lnTo>
                    <a:pt x="2869239" y="494481"/>
                  </a:lnTo>
                  <a:lnTo>
                    <a:pt x="2834570" y="463149"/>
                  </a:lnTo>
                  <a:lnTo>
                    <a:pt x="2800434" y="432412"/>
                  </a:lnTo>
                  <a:lnTo>
                    <a:pt x="2766854" y="402321"/>
                  </a:lnTo>
                  <a:lnTo>
                    <a:pt x="2733853" y="372923"/>
                  </a:lnTo>
                  <a:lnTo>
                    <a:pt x="2701455" y="344267"/>
                  </a:lnTo>
                  <a:lnTo>
                    <a:pt x="2669683" y="316403"/>
                  </a:lnTo>
                  <a:lnTo>
                    <a:pt x="2638562" y="289378"/>
                  </a:lnTo>
                  <a:lnTo>
                    <a:pt x="2608114" y="263242"/>
                  </a:lnTo>
                  <a:lnTo>
                    <a:pt x="2578363" y="238043"/>
                  </a:lnTo>
                  <a:lnTo>
                    <a:pt x="2521047" y="190651"/>
                  </a:lnTo>
                  <a:lnTo>
                    <a:pt x="2466801" y="147592"/>
                  </a:lnTo>
                  <a:lnTo>
                    <a:pt x="2415813" y="109255"/>
                  </a:lnTo>
                  <a:lnTo>
                    <a:pt x="2368272" y="76030"/>
                  </a:lnTo>
                  <a:lnTo>
                    <a:pt x="2324366" y="48306"/>
                  </a:lnTo>
                  <a:lnTo>
                    <a:pt x="2284283" y="26473"/>
                  </a:lnTo>
                  <a:lnTo>
                    <a:pt x="2248211" y="10920"/>
                  </a:lnTo>
                  <a:lnTo>
                    <a:pt x="2202036" y="218"/>
                  </a:lnTo>
                  <a:lnTo>
                    <a:pt x="2188853" y="213"/>
                  </a:lnTo>
                  <a:lnTo>
                    <a:pt x="2176814" y="2070"/>
                  </a:lnTo>
                  <a:lnTo>
                    <a:pt x="2140569" y="29094"/>
                  </a:lnTo>
                  <a:lnTo>
                    <a:pt x="2126547" y="71300"/>
                  </a:lnTo>
                  <a:lnTo>
                    <a:pt x="2124506" y="89807"/>
                  </a:lnTo>
                  <a:lnTo>
                    <a:pt x="2123821" y="110615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08504" y="4404360"/>
              <a:ext cx="708660" cy="2070735"/>
            </a:xfrm>
            <a:custGeom>
              <a:avLst/>
              <a:gdLst/>
              <a:ahLst/>
              <a:cxnLst/>
              <a:rect l="l" t="t" r="r" b="b"/>
              <a:pathLst>
                <a:path w="708660" h="2070735">
                  <a:moveTo>
                    <a:pt x="708659" y="96012"/>
                  </a:moveTo>
                  <a:lnTo>
                    <a:pt x="708659" y="2031326"/>
                  </a:lnTo>
                </a:path>
                <a:path w="708660" h="2070735">
                  <a:moveTo>
                    <a:pt x="0" y="0"/>
                  </a:moveTo>
                  <a:lnTo>
                    <a:pt x="0" y="2070658"/>
                  </a:lnTo>
                </a:path>
              </a:pathLst>
            </a:custGeom>
            <a:ln w="6096">
              <a:solidFill>
                <a:srgbClr val="FF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19655" y="3904488"/>
              <a:ext cx="0" cy="2571115"/>
            </a:xfrm>
            <a:custGeom>
              <a:avLst/>
              <a:gdLst/>
              <a:ahLst/>
              <a:cxnLst/>
              <a:rect l="l" t="t" r="r" b="b"/>
              <a:pathLst>
                <a:path h="2571115">
                  <a:moveTo>
                    <a:pt x="0" y="0"/>
                  </a:moveTo>
                  <a:lnTo>
                    <a:pt x="0" y="2570975"/>
                  </a:lnTo>
                </a:path>
              </a:pathLst>
            </a:custGeom>
            <a:ln w="6096">
              <a:solidFill>
                <a:srgbClr val="6FAC46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58240" y="3503676"/>
              <a:ext cx="0" cy="2931795"/>
            </a:xfrm>
            <a:custGeom>
              <a:avLst/>
              <a:gdLst/>
              <a:ahLst/>
              <a:cxnLst/>
              <a:rect l="l" t="t" r="r" b="b"/>
              <a:pathLst>
                <a:path h="2931795">
                  <a:moveTo>
                    <a:pt x="0" y="0"/>
                  </a:moveTo>
                  <a:lnTo>
                    <a:pt x="0" y="2931604"/>
                  </a:lnTo>
                </a:path>
              </a:pathLst>
            </a:custGeom>
            <a:ln w="6096">
              <a:solidFill>
                <a:srgbClr val="006FC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06011" y="4404360"/>
              <a:ext cx="0" cy="2004695"/>
            </a:xfrm>
            <a:custGeom>
              <a:avLst/>
              <a:gdLst/>
              <a:ahLst/>
              <a:cxnLst/>
              <a:rect l="l" t="t" r="r" b="b"/>
              <a:pathLst>
                <a:path h="2004695">
                  <a:moveTo>
                    <a:pt x="0" y="0"/>
                  </a:moveTo>
                  <a:lnTo>
                    <a:pt x="0" y="2004415"/>
                  </a:lnTo>
                </a:path>
              </a:pathLst>
            </a:custGeom>
            <a:ln w="6096">
              <a:solidFill>
                <a:srgbClr val="FF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622291" y="3904488"/>
              <a:ext cx="0" cy="2505075"/>
            </a:xfrm>
            <a:custGeom>
              <a:avLst/>
              <a:gdLst/>
              <a:ahLst/>
              <a:cxnLst/>
              <a:rect l="l" t="t" r="r" b="b"/>
              <a:pathLst>
                <a:path h="2505075">
                  <a:moveTo>
                    <a:pt x="0" y="0"/>
                  </a:moveTo>
                  <a:lnTo>
                    <a:pt x="0" y="2504732"/>
                  </a:lnTo>
                </a:path>
              </a:pathLst>
            </a:custGeom>
            <a:ln w="6096">
              <a:solidFill>
                <a:srgbClr val="6FAC46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09616" y="3503676"/>
              <a:ext cx="0" cy="2931795"/>
            </a:xfrm>
            <a:custGeom>
              <a:avLst/>
              <a:gdLst/>
              <a:ahLst/>
              <a:cxnLst/>
              <a:rect l="l" t="t" r="r" b="b"/>
              <a:pathLst>
                <a:path h="2931795">
                  <a:moveTo>
                    <a:pt x="0" y="0"/>
                  </a:moveTo>
                  <a:lnTo>
                    <a:pt x="0" y="2931604"/>
                  </a:lnTo>
                </a:path>
              </a:pathLst>
            </a:custGeom>
            <a:ln w="6096">
              <a:solidFill>
                <a:srgbClr val="006FC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160902" y="6430771"/>
            <a:ext cx="12636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spc="-50" dirty="0">
                <a:latin typeface="Lato Medium"/>
                <a:cs typeface="Lato Medium"/>
              </a:rPr>
              <a:t>μ</a:t>
            </a:r>
            <a:endParaRPr sz="1400">
              <a:latin typeface="Lato Medium"/>
              <a:cs typeface="Lato Medium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71646" y="6455155"/>
            <a:ext cx="3873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latin typeface="Arimo"/>
                <a:cs typeface="Arimo"/>
              </a:rPr>
              <a:t>μ </a:t>
            </a:r>
            <a:r>
              <a:rPr sz="1400" spc="-120" dirty="0">
                <a:latin typeface="Arimo"/>
                <a:cs typeface="Arimo"/>
              </a:rPr>
              <a:t>+</a:t>
            </a:r>
            <a:r>
              <a:rPr sz="1400" spc="-204" dirty="0">
                <a:latin typeface="Arimo"/>
                <a:cs typeface="Arimo"/>
              </a:rPr>
              <a:t> </a:t>
            </a:r>
            <a:r>
              <a:rPr sz="1400" spc="-120" dirty="0">
                <a:latin typeface="Arimo"/>
                <a:cs typeface="Arimo"/>
              </a:rPr>
              <a:t>σ</a:t>
            </a:r>
            <a:endParaRPr sz="1400">
              <a:latin typeface="Arimo"/>
              <a:cs typeface="Arim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24017" y="6455155"/>
            <a:ext cx="4413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latin typeface="Arimo"/>
                <a:cs typeface="Arimo"/>
              </a:rPr>
              <a:t>μ </a:t>
            </a:r>
            <a:r>
              <a:rPr sz="1400" spc="-40" dirty="0">
                <a:latin typeface="Arimo"/>
                <a:cs typeface="Arimo"/>
              </a:rPr>
              <a:t>-</a:t>
            </a:r>
            <a:r>
              <a:rPr sz="1400" spc="-204" dirty="0">
                <a:latin typeface="Arimo"/>
                <a:cs typeface="Arimo"/>
              </a:rPr>
              <a:t> </a:t>
            </a:r>
            <a:r>
              <a:rPr sz="1400" spc="-100" dirty="0">
                <a:latin typeface="Arimo"/>
                <a:cs typeface="Arimo"/>
              </a:rPr>
              <a:t>3σ</a:t>
            </a:r>
            <a:endParaRPr sz="1400">
              <a:latin typeface="Arimo"/>
              <a:cs typeface="Arim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63541" y="6455155"/>
            <a:ext cx="47688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latin typeface="Arimo"/>
                <a:cs typeface="Arimo"/>
              </a:rPr>
              <a:t>μ </a:t>
            </a:r>
            <a:r>
              <a:rPr sz="1400" spc="-120" dirty="0">
                <a:latin typeface="Arimo"/>
                <a:cs typeface="Arimo"/>
              </a:rPr>
              <a:t>+</a:t>
            </a:r>
            <a:r>
              <a:rPr sz="1400" spc="-200" dirty="0">
                <a:latin typeface="Arimo"/>
                <a:cs typeface="Arimo"/>
              </a:rPr>
              <a:t> </a:t>
            </a:r>
            <a:r>
              <a:rPr sz="1400" spc="-100" dirty="0">
                <a:latin typeface="Arimo"/>
                <a:cs typeface="Arimo"/>
              </a:rPr>
              <a:t>2σ</a:t>
            </a:r>
            <a:endParaRPr sz="1400">
              <a:latin typeface="Arimo"/>
              <a:cs typeface="Arim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6083" y="6448450"/>
            <a:ext cx="4413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latin typeface="Arimo"/>
                <a:cs typeface="Arimo"/>
              </a:rPr>
              <a:t>μ </a:t>
            </a:r>
            <a:r>
              <a:rPr sz="1400" spc="-40" dirty="0">
                <a:latin typeface="Arimo"/>
                <a:cs typeface="Arimo"/>
              </a:rPr>
              <a:t>-</a:t>
            </a:r>
            <a:r>
              <a:rPr sz="1400" spc="-204" dirty="0">
                <a:latin typeface="Arimo"/>
                <a:cs typeface="Arimo"/>
              </a:rPr>
              <a:t> </a:t>
            </a:r>
            <a:r>
              <a:rPr sz="1400" spc="-100" dirty="0">
                <a:latin typeface="Arimo"/>
                <a:cs typeface="Arimo"/>
              </a:rPr>
              <a:t>3σ</a:t>
            </a:r>
            <a:endParaRPr sz="1400">
              <a:latin typeface="Arimo"/>
              <a:cs typeface="Arim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68907" y="6448450"/>
            <a:ext cx="10306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0250" algn="l"/>
              </a:tabLst>
            </a:pPr>
            <a:r>
              <a:rPr sz="1400" spc="-35" dirty="0">
                <a:latin typeface="Arimo"/>
                <a:cs typeface="Arimo"/>
              </a:rPr>
              <a:t>μ</a:t>
            </a:r>
            <a:r>
              <a:rPr sz="1400" spc="-70" dirty="0">
                <a:latin typeface="Arimo"/>
                <a:cs typeface="Arimo"/>
              </a:rPr>
              <a:t> </a:t>
            </a:r>
            <a:r>
              <a:rPr sz="1400" spc="-40" dirty="0">
                <a:latin typeface="Arimo"/>
                <a:cs typeface="Arimo"/>
              </a:rPr>
              <a:t>-</a:t>
            </a:r>
            <a:r>
              <a:rPr sz="1400" spc="-90" dirty="0">
                <a:latin typeface="Arimo"/>
                <a:cs typeface="Arimo"/>
              </a:rPr>
              <a:t> </a:t>
            </a:r>
            <a:r>
              <a:rPr sz="1400" spc="-95" dirty="0">
                <a:latin typeface="Arimo"/>
                <a:cs typeface="Arimo"/>
              </a:rPr>
              <a:t>2σ	</a:t>
            </a:r>
            <a:r>
              <a:rPr sz="1400" spc="-40" dirty="0">
                <a:latin typeface="Arimo"/>
                <a:cs typeface="Arimo"/>
              </a:rPr>
              <a:t>μ-</a:t>
            </a:r>
            <a:r>
              <a:rPr sz="1400" spc="-145" dirty="0">
                <a:latin typeface="Arimo"/>
                <a:cs typeface="Arimo"/>
              </a:rPr>
              <a:t> </a:t>
            </a:r>
            <a:r>
              <a:rPr sz="1400" spc="-120" dirty="0">
                <a:latin typeface="Arimo"/>
                <a:cs typeface="Arimo"/>
              </a:rPr>
              <a:t>σ</a:t>
            </a:r>
            <a:endParaRPr sz="1400">
              <a:latin typeface="Arimo"/>
              <a:cs typeface="Arim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158239" y="3528059"/>
            <a:ext cx="4152265" cy="879475"/>
            <a:chOff x="1158239" y="3528059"/>
            <a:chExt cx="4152265" cy="879475"/>
          </a:xfrm>
        </p:grpSpPr>
        <p:sp>
          <p:nvSpPr>
            <p:cNvPr id="28" name="object 28"/>
            <p:cNvSpPr/>
            <p:nvPr/>
          </p:nvSpPr>
          <p:spPr>
            <a:xfrm>
              <a:off x="2508503" y="4404359"/>
              <a:ext cx="1398270" cy="0"/>
            </a:xfrm>
            <a:custGeom>
              <a:avLst/>
              <a:gdLst/>
              <a:ahLst/>
              <a:cxnLst/>
              <a:rect l="l" t="t" r="r" b="b"/>
              <a:pathLst>
                <a:path w="1398270">
                  <a:moveTo>
                    <a:pt x="0" y="0"/>
                  </a:moveTo>
                  <a:lnTo>
                    <a:pt x="1398143" y="0"/>
                  </a:lnTo>
                </a:path>
              </a:pathLst>
            </a:custGeom>
            <a:ln w="6096">
              <a:solidFill>
                <a:srgbClr val="FF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19655" y="3904487"/>
              <a:ext cx="1132840" cy="0"/>
            </a:xfrm>
            <a:custGeom>
              <a:avLst/>
              <a:gdLst/>
              <a:ahLst/>
              <a:cxnLst/>
              <a:rect l="l" t="t" r="r" b="b"/>
              <a:pathLst>
                <a:path w="1132839">
                  <a:moveTo>
                    <a:pt x="0" y="0"/>
                  </a:moveTo>
                  <a:lnTo>
                    <a:pt x="1132332" y="0"/>
                  </a:lnTo>
                </a:path>
              </a:pathLst>
            </a:custGeom>
            <a:ln w="6096">
              <a:solidFill>
                <a:srgbClr val="6FAC46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58239" y="3531107"/>
              <a:ext cx="4152265" cy="0"/>
            </a:xfrm>
            <a:custGeom>
              <a:avLst/>
              <a:gdLst/>
              <a:ahLst/>
              <a:cxnLst/>
              <a:rect l="l" t="t" r="r" b="b"/>
              <a:pathLst>
                <a:path w="4152265">
                  <a:moveTo>
                    <a:pt x="0" y="0"/>
                  </a:moveTo>
                  <a:lnTo>
                    <a:pt x="4151884" y="0"/>
                  </a:lnTo>
                </a:path>
              </a:pathLst>
            </a:custGeom>
            <a:ln w="6096">
              <a:solidFill>
                <a:srgbClr val="006FC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08787" y="2091055"/>
            <a:ext cx="10692765" cy="1849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65" dirty="0">
                <a:latin typeface="Arimo"/>
                <a:cs typeface="Arimo"/>
              </a:rPr>
              <a:t>Units </a:t>
            </a:r>
            <a:r>
              <a:rPr sz="2000" spc="-5" dirty="0">
                <a:latin typeface="Arimo"/>
                <a:cs typeface="Arimo"/>
              </a:rPr>
              <a:t>of </a:t>
            </a:r>
            <a:r>
              <a:rPr sz="2000" spc="-315" dirty="0">
                <a:latin typeface="Arimo"/>
                <a:cs typeface="Arimo"/>
              </a:rPr>
              <a:t>SD</a:t>
            </a:r>
            <a:r>
              <a:rPr lang="en-US" sz="2000" spc="-315" dirty="0">
                <a:latin typeface="Arimo"/>
                <a:cs typeface="Arimo"/>
              </a:rPr>
              <a:t>   </a:t>
            </a:r>
            <a:r>
              <a:rPr sz="2000" spc="-315" dirty="0">
                <a:latin typeface="Arimo"/>
                <a:cs typeface="Arimo"/>
              </a:rPr>
              <a:t> </a:t>
            </a:r>
            <a:r>
              <a:rPr sz="2000" spc="-90" dirty="0">
                <a:latin typeface="Arimo"/>
                <a:cs typeface="Arimo"/>
              </a:rPr>
              <a:t>are </a:t>
            </a:r>
            <a:r>
              <a:rPr sz="2000" spc="-25" dirty="0">
                <a:latin typeface="Arimo"/>
                <a:cs typeface="Arimo"/>
              </a:rPr>
              <a:t>in </a:t>
            </a:r>
            <a:r>
              <a:rPr sz="2000" spc="-20" dirty="0">
                <a:latin typeface="Arimo"/>
                <a:cs typeface="Arimo"/>
              </a:rPr>
              <a:t>the </a:t>
            </a:r>
            <a:r>
              <a:rPr sz="2000" spc="-145" dirty="0">
                <a:latin typeface="Arimo"/>
                <a:cs typeface="Arimo"/>
              </a:rPr>
              <a:t>same </a:t>
            </a:r>
            <a:r>
              <a:rPr sz="2000" spc="-45" dirty="0">
                <a:latin typeface="Arimo"/>
                <a:cs typeface="Arimo"/>
              </a:rPr>
              <a:t>units </a:t>
            </a:r>
            <a:r>
              <a:rPr sz="2000" spc="-185" dirty="0">
                <a:latin typeface="Arimo"/>
                <a:cs typeface="Arimo"/>
              </a:rPr>
              <a:t>as </a:t>
            </a:r>
            <a:r>
              <a:rPr sz="2000" spc="-5" dirty="0">
                <a:latin typeface="Arimo"/>
                <a:cs typeface="Arimo"/>
              </a:rPr>
              <a:t>that of </a:t>
            </a:r>
            <a:r>
              <a:rPr sz="2000" spc="-20" dirty="0">
                <a:latin typeface="Arimo"/>
                <a:cs typeface="Arimo"/>
              </a:rPr>
              <a:t>the</a:t>
            </a:r>
            <a:r>
              <a:rPr sz="2000" spc="-365" dirty="0">
                <a:latin typeface="Arimo"/>
                <a:cs typeface="Arimo"/>
              </a:rPr>
              <a:t> </a:t>
            </a:r>
            <a:r>
              <a:rPr lang="en-US" sz="2000" spc="-365" dirty="0">
                <a:latin typeface="Arimo"/>
                <a:cs typeface="Arimo"/>
              </a:rPr>
              <a:t>  </a:t>
            </a:r>
            <a:r>
              <a:rPr sz="2000" spc="-75" dirty="0">
                <a:latin typeface="Arimo"/>
                <a:cs typeface="Arimo"/>
              </a:rPr>
              <a:t>data</a:t>
            </a:r>
            <a:endParaRPr sz="2000" dirty="0">
              <a:latin typeface="Arimo"/>
              <a:cs typeface="Arim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315" dirty="0">
                <a:latin typeface="Arimo"/>
                <a:cs typeface="Arimo"/>
              </a:rPr>
              <a:t>SD</a:t>
            </a:r>
            <a:r>
              <a:rPr sz="2000" spc="-100" dirty="0">
                <a:latin typeface="Arimo"/>
                <a:cs typeface="Arimo"/>
              </a:rPr>
              <a:t> </a:t>
            </a:r>
            <a:r>
              <a:rPr sz="2000" spc="-105" dirty="0">
                <a:latin typeface="Arimo"/>
                <a:cs typeface="Arimo"/>
              </a:rPr>
              <a:t>enables </a:t>
            </a:r>
            <a:r>
              <a:rPr sz="2000" spc="15" dirty="0">
                <a:latin typeface="Arimo"/>
                <a:cs typeface="Arimo"/>
              </a:rPr>
              <a:t>to</a:t>
            </a:r>
            <a:r>
              <a:rPr sz="2000" spc="-100" dirty="0">
                <a:latin typeface="Arimo"/>
                <a:cs typeface="Arimo"/>
              </a:rPr>
              <a:t> </a:t>
            </a:r>
            <a:r>
              <a:rPr sz="2000" spc="-50" dirty="0">
                <a:latin typeface="Arimo"/>
                <a:cs typeface="Arimo"/>
              </a:rPr>
              <a:t>determine,</a:t>
            </a:r>
            <a:r>
              <a:rPr sz="2000" spc="-80" dirty="0">
                <a:latin typeface="Arimo"/>
                <a:cs typeface="Arimo"/>
              </a:rPr>
              <a:t> </a:t>
            </a:r>
            <a:r>
              <a:rPr sz="2000" spc="10" dirty="0">
                <a:latin typeface="Arimo"/>
                <a:cs typeface="Arimo"/>
              </a:rPr>
              <a:t>with</a:t>
            </a:r>
            <a:r>
              <a:rPr sz="2000" spc="-110" dirty="0">
                <a:latin typeface="Arimo"/>
                <a:cs typeface="Arimo"/>
              </a:rPr>
              <a:t> </a:t>
            </a:r>
            <a:r>
              <a:rPr sz="2000" spc="-155" dirty="0">
                <a:latin typeface="Arimo"/>
                <a:cs typeface="Arimo"/>
              </a:rPr>
              <a:t>a</a:t>
            </a:r>
            <a:r>
              <a:rPr sz="2000" spc="-95" dirty="0">
                <a:latin typeface="Arimo"/>
                <a:cs typeface="Arimo"/>
              </a:rPr>
              <a:t> </a:t>
            </a:r>
            <a:r>
              <a:rPr sz="2000" spc="-75" dirty="0">
                <a:latin typeface="Arimo"/>
                <a:cs typeface="Arimo"/>
              </a:rPr>
              <a:t>high</a:t>
            </a:r>
            <a:r>
              <a:rPr sz="2000" spc="-114" dirty="0">
                <a:latin typeface="Arimo"/>
                <a:cs typeface="Arimo"/>
              </a:rPr>
              <a:t> </a:t>
            </a:r>
            <a:r>
              <a:rPr sz="2000" spc="-125" dirty="0">
                <a:latin typeface="Arimo"/>
                <a:cs typeface="Arimo"/>
              </a:rPr>
              <a:t>accuracy,</a:t>
            </a:r>
            <a:r>
              <a:rPr sz="2000" spc="-114" dirty="0">
                <a:latin typeface="Arimo"/>
                <a:cs typeface="Arimo"/>
              </a:rPr>
              <a:t> </a:t>
            </a:r>
            <a:r>
              <a:rPr sz="2000" spc="-20" dirty="0">
                <a:latin typeface="Arimo"/>
                <a:cs typeface="Arimo"/>
              </a:rPr>
              <a:t>the</a:t>
            </a:r>
            <a:r>
              <a:rPr sz="2000" spc="-105" dirty="0">
                <a:latin typeface="Arimo"/>
                <a:cs typeface="Arimo"/>
              </a:rPr>
              <a:t> </a:t>
            </a:r>
            <a:r>
              <a:rPr sz="2000" spc="-114" dirty="0">
                <a:latin typeface="Arimo"/>
                <a:cs typeface="Arimo"/>
              </a:rPr>
              <a:t>values</a:t>
            </a:r>
            <a:r>
              <a:rPr sz="2000" spc="-95" dirty="0">
                <a:latin typeface="Arimo"/>
                <a:cs typeface="Arimo"/>
              </a:rPr>
              <a:t> </a:t>
            </a:r>
            <a:r>
              <a:rPr sz="2000" spc="-5" dirty="0">
                <a:latin typeface="Arimo"/>
                <a:cs typeface="Arimo"/>
              </a:rPr>
              <a:t>of</a:t>
            </a:r>
            <a:r>
              <a:rPr sz="2000" spc="-105" dirty="0">
                <a:latin typeface="Arimo"/>
                <a:cs typeface="Arimo"/>
              </a:rPr>
              <a:t> </a:t>
            </a:r>
            <a:r>
              <a:rPr sz="2000" spc="-20" dirty="0">
                <a:latin typeface="Arimo"/>
                <a:cs typeface="Arimo"/>
              </a:rPr>
              <a:t>the</a:t>
            </a:r>
            <a:r>
              <a:rPr sz="2000" spc="-110" dirty="0">
                <a:latin typeface="Arimo"/>
                <a:cs typeface="Arimo"/>
              </a:rPr>
              <a:t> </a:t>
            </a:r>
            <a:r>
              <a:rPr sz="2000" spc="-70" dirty="0">
                <a:latin typeface="Arimo"/>
                <a:cs typeface="Arimo"/>
              </a:rPr>
              <a:t>frequency</a:t>
            </a:r>
            <a:r>
              <a:rPr sz="2000" spc="-110" dirty="0">
                <a:latin typeface="Arimo"/>
                <a:cs typeface="Arimo"/>
              </a:rPr>
              <a:t> </a:t>
            </a:r>
            <a:r>
              <a:rPr sz="2000" spc="-25" dirty="0">
                <a:latin typeface="Arimo"/>
                <a:cs typeface="Arimo"/>
              </a:rPr>
              <a:t>distribution</a:t>
            </a:r>
            <a:r>
              <a:rPr sz="2000" spc="-95" dirty="0">
                <a:latin typeface="Arimo"/>
                <a:cs typeface="Arimo"/>
              </a:rPr>
              <a:t> </a:t>
            </a:r>
            <a:r>
              <a:rPr sz="2000" spc="-25" dirty="0">
                <a:latin typeface="Arimo"/>
                <a:cs typeface="Arimo"/>
              </a:rPr>
              <a:t>in</a:t>
            </a:r>
            <a:r>
              <a:rPr sz="2000" spc="-100" dirty="0">
                <a:latin typeface="Arimo"/>
                <a:cs typeface="Arimo"/>
              </a:rPr>
              <a:t> </a:t>
            </a:r>
            <a:r>
              <a:rPr sz="2000" spc="-35" dirty="0">
                <a:latin typeface="Arimo"/>
                <a:cs typeface="Arimo"/>
              </a:rPr>
              <a:t>relation</a:t>
            </a:r>
            <a:r>
              <a:rPr sz="2000" spc="-80" dirty="0">
                <a:latin typeface="Arimo"/>
                <a:cs typeface="Arimo"/>
              </a:rPr>
              <a:t> </a:t>
            </a:r>
            <a:r>
              <a:rPr sz="2000" spc="15" dirty="0">
                <a:latin typeface="Arimo"/>
                <a:cs typeface="Arimo"/>
              </a:rPr>
              <a:t>to</a:t>
            </a:r>
            <a:endParaRPr sz="2000" dirty="0">
              <a:latin typeface="Arimo"/>
              <a:cs typeface="Arimo"/>
            </a:endParaRPr>
          </a:p>
          <a:p>
            <a:pPr marL="355600">
              <a:lnSpc>
                <a:spcPct val="100000"/>
              </a:lnSpc>
            </a:pPr>
            <a:r>
              <a:rPr sz="2000" spc="-20" dirty="0">
                <a:latin typeface="Arimo"/>
                <a:cs typeface="Arimo"/>
              </a:rPr>
              <a:t>the</a:t>
            </a:r>
            <a:r>
              <a:rPr sz="2000" spc="-110" dirty="0">
                <a:latin typeface="Arimo"/>
                <a:cs typeface="Arimo"/>
              </a:rPr>
              <a:t> </a:t>
            </a:r>
            <a:r>
              <a:rPr sz="2000" spc="-100" dirty="0">
                <a:latin typeface="Arimo"/>
                <a:cs typeface="Arimo"/>
              </a:rPr>
              <a:t>mean</a:t>
            </a:r>
            <a:endParaRPr sz="2000" dirty="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 dirty="0">
              <a:latin typeface="Arimo"/>
              <a:cs typeface="Arimo"/>
            </a:endParaRPr>
          </a:p>
          <a:p>
            <a:pPr marL="2469515">
              <a:lnSpc>
                <a:spcPct val="100000"/>
              </a:lnSpc>
            </a:pPr>
            <a:r>
              <a:rPr sz="1400" b="0" spc="-105" dirty="0">
                <a:latin typeface="Lato Medium"/>
                <a:cs typeface="Lato Medium"/>
              </a:rPr>
              <a:t>99</a:t>
            </a:r>
            <a:r>
              <a:rPr sz="1400" b="0" spc="-45" dirty="0">
                <a:latin typeface="Lato Medium"/>
                <a:cs typeface="Lato Medium"/>
              </a:rPr>
              <a:t> </a:t>
            </a:r>
            <a:r>
              <a:rPr sz="1400" b="0" spc="-105" dirty="0">
                <a:latin typeface="Lato Medium"/>
                <a:cs typeface="Lato Medium"/>
              </a:rPr>
              <a:t>%</a:t>
            </a:r>
            <a:endParaRPr sz="1400" dirty="0">
              <a:latin typeface="Lato Medium"/>
              <a:cs typeface="Lato Medium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 dirty="0">
              <a:latin typeface="Lato Medium"/>
              <a:cs typeface="Lato Medium"/>
            </a:endParaRPr>
          </a:p>
          <a:p>
            <a:pPr marL="2480310">
              <a:lnSpc>
                <a:spcPct val="100000"/>
              </a:lnSpc>
              <a:spcBef>
                <a:spcPts val="5"/>
              </a:spcBef>
              <a:tabLst>
                <a:tab pos="2966085" algn="l"/>
                <a:tab pos="4060825" algn="l"/>
              </a:tabLst>
            </a:pPr>
            <a:r>
              <a:rPr sz="1400" b="0" spc="-105" dirty="0">
                <a:latin typeface="Lato Medium"/>
                <a:cs typeface="Lato Medium"/>
              </a:rPr>
              <a:t>95</a:t>
            </a:r>
            <a:r>
              <a:rPr sz="1400" b="0" spc="-130" dirty="0">
                <a:latin typeface="Lato Medium"/>
                <a:cs typeface="Lato Medium"/>
              </a:rPr>
              <a:t> </a:t>
            </a:r>
            <a:r>
              <a:rPr sz="1400" b="0" spc="-105" dirty="0">
                <a:latin typeface="Lato Medium"/>
                <a:cs typeface="Lato Medium"/>
              </a:rPr>
              <a:t>%	</a:t>
            </a:r>
            <a:r>
              <a:rPr sz="1400" b="0" u="dash" spc="-145" dirty="0">
                <a:uFill>
                  <a:solidFill>
                    <a:srgbClr val="6FAC46"/>
                  </a:solidFill>
                </a:uFill>
                <a:latin typeface="Lato Medium"/>
                <a:cs typeface="Lato Medium"/>
              </a:rPr>
              <a:t> </a:t>
            </a:r>
            <a:r>
              <a:rPr sz="1400" b="0" u="dash" spc="-105" dirty="0">
                <a:uFill>
                  <a:solidFill>
                    <a:srgbClr val="6FAC46"/>
                  </a:solidFill>
                </a:uFill>
                <a:latin typeface="Lato Medium"/>
                <a:cs typeface="Lato Medium"/>
              </a:rPr>
              <a:t>	</a:t>
            </a:r>
            <a:endParaRPr sz="1400" dirty="0">
              <a:latin typeface="Lato Medium"/>
              <a:cs typeface="Lato Medium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966205" y="4271898"/>
            <a:ext cx="532701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0" dirty="0">
                <a:latin typeface="Arimo"/>
                <a:cs typeface="Arimo"/>
              </a:rPr>
              <a:t>About </a:t>
            </a:r>
            <a:r>
              <a:rPr sz="2000" b="1" i="1" spc="-90" dirty="0">
                <a:latin typeface="Lato"/>
                <a:cs typeface="Lato"/>
              </a:rPr>
              <a:t>68% </a:t>
            </a:r>
            <a:r>
              <a:rPr sz="2000" spc="-80" dirty="0">
                <a:latin typeface="Arimo"/>
                <a:cs typeface="Arimo"/>
              </a:rPr>
              <a:t>data lies </a:t>
            </a:r>
            <a:r>
              <a:rPr sz="2000" dirty="0">
                <a:latin typeface="Arimo"/>
                <a:cs typeface="Arimo"/>
              </a:rPr>
              <a:t>within </a:t>
            </a:r>
            <a:r>
              <a:rPr sz="2000" spc="-45" dirty="0">
                <a:latin typeface="Times New Roman"/>
                <a:cs typeface="Times New Roman"/>
              </a:rPr>
              <a:t>±</a:t>
            </a:r>
            <a:r>
              <a:rPr sz="2000" spc="-45" dirty="0">
                <a:latin typeface="Arimo"/>
                <a:cs typeface="Arimo"/>
              </a:rPr>
              <a:t>1 </a:t>
            </a:r>
            <a:r>
              <a:rPr sz="2000" spc="-315" dirty="0">
                <a:latin typeface="Arimo"/>
                <a:cs typeface="Arimo"/>
              </a:rPr>
              <a:t>SD  </a:t>
            </a:r>
            <a:r>
              <a:rPr sz="2000" spc="-25" dirty="0">
                <a:latin typeface="Arimo"/>
                <a:cs typeface="Arimo"/>
              </a:rPr>
              <a:t>from </a:t>
            </a:r>
            <a:r>
              <a:rPr sz="2000" spc="-20" dirty="0">
                <a:latin typeface="Arimo"/>
                <a:cs typeface="Arimo"/>
              </a:rPr>
              <a:t>the</a:t>
            </a:r>
            <a:r>
              <a:rPr sz="2000" spc="-420" dirty="0">
                <a:latin typeface="Arimo"/>
                <a:cs typeface="Arimo"/>
              </a:rPr>
              <a:t> </a:t>
            </a:r>
            <a:r>
              <a:rPr sz="2000" spc="-105" dirty="0">
                <a:latin typeface="Arimo"/>
                <a:cs typeface="Arimo"/>
              </a:rPr>
              <a:t>mean</a:t>
            </a:r>
            <a:endParaRPr sz="2000">
              <a:latin typeface="Arimo"/>
              <a:cs typeface="Arim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0" dirty="0">
                <a:latin typeface="Arimo"/>
                <a:cs typeface="Arimo"/>
              </a:rPr>
              <a:t>About </a:t>
            </a:r>
            <a:r>
              <a:rPr sz="2000" b="1" i="1" spc="-120" dirty="0">
                <a:latin typeface="Lato"/>
                <a:cs typeface="Lato"/>
              </a:rPr>
              <a:t>95% </a:t>
            </a:r>
            <a:r>
              <a:rPr sz="2000" spc="-80" dirty="0">
                <a:latin typeface="Arimo"/>
                <a:cs typeface="Arimo"/>
              </a:rPr>
              <a:t>data lies </a:t>
            </a:r>
            <a:r>
              <a:rPr sz="2000" dirty="0">
                <a:latin typeface="Arimo"/>
                <a:cs typeface="Arimo"/>
              </a:rPr>
              <a:t>within </a:t>
            </a:r>
            <a:r>
              <a:rPr sz="2000" dirty="0">
                <a:latin typeface="Times New Roman"/>
                <a:cs typeface="Times New Roman"/>
              </a:rPr>
              <a:t>±2 </a:t>
            </a:r>
            <a:r>
              <a:rPr sz="2000" spc="-315" dirty="0">
                <a:latin typeface="Arimo"/>
                <a:cs typeface="Arimo"/>
              </a:rPr>
              <a:t>SD  </a:t>
            </a:r>
            <a:r>
              <a:rPr sz="2000" spc="-25" dirty="0">
                <a:latin typeface="Arimo"/>
                <a:cs typeface="Arimo"/>
              </a:rPr>
              <a:t>from </a:t>
            </a:r>
            <a:r>
              <a:rPr sz="2000" spc="-20" dirty="0">
                <a:latin typeface="Arimo"/>
                <a:cs typeface="Arimo"/>
              </a:rPr>
              <a:t>the</a:t>
            </a:r>
            <a:r>
              <a:rPr sz="2000" spc="-370" dirty="0">
                <a:latin typeface="Arimo"/>
                <a:cs typeface="Arimo"/>
              </a:rPr>
              <a:t> </a:t>
            </a:r>
            <a:r>
              <a:rPr sz="2000" spc="-105" dirty="0">
                <a:latin typeface="Arimo"/>
                <a:cs typeface="Arimo"/>
              </a:rPr>
              <a:t>mean</a:t>
            </a:r>
            <a:endParaRPr sz="2000">
              <a:latin typeface="Arimo"/>
              <a:cs typeface="Arim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0" dirty="0">
                <a:latin typeface="Arimo"/>
                <a:cs typeface="Arimo"/>
              </a:rPr>
              <a:t>About </a:t>
            </a:r>
            <a:r>
              <a:rPr sz="2000" b="1" i="1" spc="-120" dirty="0">
                <a:latin typeface="Lato"/>
                <a:cs typeface="Lato"/>
              </a:rPr>
              <a:t>99% </a:t>
            </a:r>
            <a:r>
              <a:rPr sz="2000" spc="-80" dirty="0">
                <a:latin typeface="Arimo"/>
                <a:cs typeface="Arimo"/>
              </a:rPr>
              <a:t>data lies </a:t>
            </a:r>
            <a:r>
              <a:rPr sz="2000" dirty="0">
                <a:latin typeface="Arimo"/>
                <a:cs typeface="Arimo"/>
              </a:rPr>
              <a:t>within </a:t>
            </a:r>
            <a:r>
              <a:rPr sz="2000" dirty="0">
                <a:latin typeface="Times New Roman"/>
                <a:cs typeface="Times New Roman"/>
              </a:rPr>
              <a:t>±3 </a:t>
            </a:r>
            <a:r>
              <a:rPr sz="2000" spc="-315" dirty="0">
                <a:latin typeface="Arimo"/>
                <a:cs typeface="Arimo"/>
              </a:rPr>
              <a:t>SD  </a:t>
            </a:r>
            <a:r>
              <a:rPr sz="2000" spc="-25" dirty="0">
                <a:latin typeface="Arimo"/>
                <a:cs typeface="Arimo"/>
              </a:rPr>
              <a:t>from </a:t>
            </a:r>
            <a:r>
              <a:rPr sz="2000" spc="-20" dirty="0">
                <a:latin typeface="Arimo"/>
                <a:cs typeface="Arimo"/>
              </a:rPr>
              <a:t>the</a:t>
            </a:r>
            <a:r>
              <a:rPr sz="2000" spc="-370" dirty="0">
                <a:latin typeface="Arimo"/>
                <a:cs typeface="Arimo"/>
              </a:rPr>
              <a:t> </a:t>
            </a:r>
            <a:r>
              <a:rPr sz="2000" spc="-105" dirty="0">
                <a:latin typeface="Arimo"/>
                <a:cs typeface="Arimo"/>
              </a:rPr>
              <a:t>mean</a:t>
            </a:r>
            <a:endParaRPr sz="200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8824B-1B53-E207-9BEA-4ABDB400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Difference between Standard Deviation and Variance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3B6BD-5260-C671-B9FE-A31FD3F51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56175"/>
          </a:xfrm>
        </p:spPr>
        <p:txBody>
          <a:bodyPr>
            <a:normAutofit fontScale="70000" lnSpcReduction="20000"/>
          </a:bodyPr>
          <a:lstStyle/>
          <a:p>
            <a:pPr marL="0" indent="0" algn="just" fontAlgn="ctr">
              <a:buNone/>
            </a:pPr>
            <a:r>
              <a:rPr lang="en-US" b="0" i="0" dirty="0">
                <a:solidFill>
                  <a:srgbClr val="001D35"/>
                </a:solidFill>
                <a:effectLst/>
                <a:highlight>
                  <a:srgbClr val="FFFFFF"/>
                </a:highlight>
                <a:latin typeface="Google Sans"/>
              </a:rPr>
              <a:t>Standard deviation and variance are both measures of variability in a distribution, but they differ in a few ways: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1D35"/>
                </a:solidFill>
                <a:effectLst/>
                <a:highlight>
                  <a:srgbClr val="FFFFFF"/>
                </a:highlight>
                <a:latin typeface="Google Sans"/>
              </a:rPr>
              <a:t>Definition</a:t>
            </a:r>
          </a:p>
          <a:p>
            <a:pPr marL="0" indent="0" algn="just" fontAlgn="ctr">
              <a:buNone/>
            </a:pPr>
            <a:r>
              <a:rPr lang="en-US" b="0" i="0" dirty="0">
                <a:solidFill>
                  <a:srgbClr val="001D35"/>
                </a:solidFill>
                <a:effectLst/>
                <a:highlight>
                  <a:srgbClr val="FFFFFF"/>
                </a:highlight>
                <a:latin typeface="Google Sans"/>
              </a:rPr>
              <a:t>Variance is the average of the squared differences between each data point and the mean. Standard deviation is the square root of the variance.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1D35"/>
                </a:solidFill>
                <a:effectLst/>
                <a:highlight>
                  <a:srgbClr val="FFFFFF"/>
                </a:highlight>
                <a:latin typeface="Google Sans"/>
              </a:rPr>
              <a:t>Units</a:t>
            </a:r>
          </a:p>
          <a:p>
            <a:pPr marL="0" indent="0" algn="just" fontAlgn="ctr">
              <a:buNone/>
            </a:pPr>
            <a:r>
              <a:rPr lang="en-US" b="0" i="0" dirty="0">
                <a:solidFill>
                  <a:srgbClr val="001D35"/>
                </a:solidFill>
                <a:effectLst/>
                <a:highlight>
                  <a:srgbClr val="FFFFFF"/>
                </a:highlight>
                <a:latin typeface="Google Sans"/>
              </a:rPr>
              <a:t>Standard deviation is expressed in the same units as the original data, such as minutes or meters. Variance is expressed in larger units, such as meters squared.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1D35"/>
                </a:solidFill>
                <a:effectLst/>
                <a:highlight>
                  <a:srgbClr val="FFFFFF"/>
                </a:highlight>
                <a:latin typeface="Google Sans"/>
              </a:rPr>
              <a:t>Interpretation</a:t>
            </a:r>
          </a:p>
          <a:p>
            <a:pPr marL="0" indent="0" algn="just" fontAlgn="ctr">
              <a:buNone/>
            </a:pPr>
            <a:r>
              <a:rPr lang="en-US" b="0" i="0" dirty="0">
                <a:solidFill>
                  <a:srgbClr val="001D35"/>
                </a:solidFill>
                <a:effectLst/>
                <a:highlight>
                  <a:srgbClr val="FFFFFF"/>
                </a:highlight>
                <a:latin typeface="Google Sans"/>
              </a:rPr>
              <a:t>Standard deviation measures how far apart the numbers in a data set are. A small standard deviation means the data is tightly grouped around the mean, while a larger standard deviation means the data is more spread out. Variance gives a value to how much the numbers in a data set vary from the mean. A significant variance means the data points are far away from the mean. </a:t>
            </a:r>
          </a:p>
          <a:p>
            <a:pPr algn="just"/>
            <a:r>
              <a:rPr lang="en-US" b="0" i="0" dirty="0">
                <a:solidFill>
                  <a:srgbClr val="001D35"/>
                </a:solidFill>
                <a:effectLst/>
                <a:highlight>
                  <a:srgbClr val="FFFFFF"/>
                </a:highlight>
                <a:latin typeface="Google Sans"/>
              </a:rPr>
              <a:t>In practice, standard deviation is probably preferred over variance because it has the same units as the data. Variance is more often used in the background, such as in theory or deriving </a:t>
            </a:r>
            <a:r>
              <a:rPr lang="en-US" b="0" i="0">
                <a:solidFill>
                  <a:srgbClr val="001D35"/>
                </a:solidFill>
                <a:effectLst/>
                <a:highlight>
                  <a:srgbClr val="FFFFFF"/>
                </a:highlight>
                <a:latin typeface="Google Sans"/>
              </a:rPr>
              <a:t>something else.</a:t>
            </a:r>
            <a:endParaRPr lang="en-IN" b="0" i="0" dirty="0">
              <a:solidFill>
                <a:srgbClr val="001D35"/>
              </a:solidFill>
              <a:effectLst/>
              <a:highlight>
                <a:srgbClr val="FFFFFF"/>
              </a:highlight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123613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4D55A-A493-4B64-8718-32D29C46F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351"/>
            <a:ext cx="10515600" cy="5839612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You’re interested in </a:t>
            </a:r>
            <a:r>
              <a:rPr lang="en-US" b="1" i="0" dirty="0">
                <a:solidFill>
                  <a:srgbClr val="222222"/>
                </a:solidFill>
                <a:effectLst/>
                <a:latin typeface="Open Sans"/>
              </a:rPr>
              <a:t>calculating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 the standard deviation of the exam scores of a national standardized test to see if many people scored close to the mean or not. Use the following dataset.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478AB4-8301-436C-B417-DD26A5F86ED2}"/>
              </a:ext>
            </a:extLst>
          </p:cNvPr>
          <p:cNvGraphicFramePr>
            <a:graphicFrameLocks noGrp="1"/>
          </p:cNvGraphicFramePr>
          <p:nvPr/>
        </p:nvGraphicFramePr>
        <p:xfrm>
          <a:off x="3429000" y="1989614"/>
          <a:ext cx="5334000" cy="4023360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933443189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35839253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Test Taker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Score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950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20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376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40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468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60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787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4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60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131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5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75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365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6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80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245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7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70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71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8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65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620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9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70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347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90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2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677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3A87D-AD3C-41A0-A9D8-66CFDFF4C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208"/>
            <a:ext cx="10515600" cy="5901755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In order to solve for the standard deviation, we have to follow the formula given earlier. Take a look at the </a:t>
            </a:r>
            <a:r>
              <a:rPr lang="en-US" b="1" i="0" dirty="0">
                <a:solidFill>
                  <a:srgbClr val="222222"/>
                </a:solidFill>
                <a:effectLst/>
                <a:latin typeface="Open Sans"/>
              </a:rPr>
              <a:t>solution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 below.</a:t>
            </a:r>
          </a:p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709DC15-8399-4B13-9CEC-1EB378BE2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934339"/>
              </p:ext>
            </p:extLst>
          </p:nvPr>
        </p:nvGraphicFramePr>
        <p:xfrm>
          <a:off x="1516626" y="1509617"/>
          <a:ext cx="6402256" cy="4731384"/>
        </p:xfrm>
        <a:graphic>
          <a:graphicData uri="http://schemas.openxmlformats.org/drawingml/2006/table">
            <a:tbl>
              <a:tblPr/>
              <a:tblGrid>
                <a:gridCol w="1600564">
                  <a:extLst>
                    <a:ext uri="{9D8B030D-6E8A-4147-A177-3AD203B41FA5}">
                      <a16:colId xmlns:a16="http://schemas.microsoft.com/office/drawing/2014/main" val="1568756764"/>
                    </a:ext>
                  </a:extLst>
                </a:gridCol>
                <a:gridCol w="1600564">
                  <a:extLst>
                    <a:ext uri="{9D8B030D-6E8A-4147-A177-3AD203B41FA5}">
                      <a16:colId xmlns:a16="http://schemas.microsoft.com/office/drawing/2014/main" val="3914199579"/>
                    </a:ext>
                  </a:extLst>
                </a:gridCol>
                <a:gridCol w="1600564">
                  <a:extLst>
                    <a:ext uri="{9D8B030D-6E8A-4147-A177-3AD203B41FA5}">
                      <a16:colId xmlns:a16="http://schemas.microsoft.com/office/drawing/2014/main" val="2165433505"/>
                    </a:ext>
                  </a:extLst>
                </a:gridCol>
                <a:gridCol w="1600564">
                  <a:extLst>
                    <a:ext uri="{9D8B030D-6E8A-4147-A177-3AD203B41FA5}">
                      <a16:colId xmlns:a16="http://schemas.microsoft.com/office/drawing/2014/main" val="3417294977"/>
                    </a:ext>
                  </a:extLst>
                </a:gridCol>
              </a:tblGrid>
              <a:tr h="394282">
                <a:tc>
                  <a:txBody>
                    <a:bodyPr/>
                    <a:lstStyle/>
                    <a:p>
                      <a:r>
                        <a:rPr lang="en-IN" sz="1800" b="1" dirty="0">
                          <a:effectLst/>
                        </a:rPr>
                        <a:t>Test Taker</a:t>
                      </a:r>
                      <a:endParaRPr lang="en-IN" sz="1800" dirty="0">
                        <a:effectLst/>
                      </a:endParaRP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>
                          <a:effectLst/>
                        </a:rPr>
                        <a:t>Score</a:t>
                      </a:r>
                      <a:endParaRPr lang="en-IN" sz="1800">
                        <a:effectLst/>
                      </a:endParaRP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effectLst/>
                      </a:endParaRP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effectLst/>
                      </a:endParaRP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394807"/>
                  </a:ext>
                </a:extLst>
              </a:tr>
              <a:tr h="394282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1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20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-43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1849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336223"/>
                  </a:ext>
                </a:extLst>
              </a:tr>
              <a:tr h="394282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2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40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-23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529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047195"/>
                  </a:ext>
                </a:extLst>
              </a:tr>
              <a:tr h="394282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3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60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-3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9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484604"/>
                  </a:ext>
                </a:extLst>
              </a:tr>
              <a:tr h="394282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4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60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-3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9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501629"/>
                  </a:ext>
                </a:extLst>
              </a:tr>
              <a:tr h="394282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5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75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12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144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42493"/>
                  </a:ext>
                </a:extLst>
              </a:tr>
              <a:tr h="394282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6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80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17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289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10185"/>
                  </a:ext>
                </a:extLst>
              </a:tr>
              <a:tr h="394282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7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70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7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49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385311"/>
                  </a:ext>
                </a:extLst>
              </a:tr>
              <a:tr h="394282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8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65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2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4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737106"/>
                  </a:ext>
                </a:extLst>
              </a:tr>
              <a:tr h="394282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9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70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7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49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190263"/>
                  </a:ext>
                </a:extLst>
              </a:tr>
              <a:tr h="394282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10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90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27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729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330439"/>
                  </a:ext>
                </a:extLst>
              </a:tr>
              <a:tr h="394282">
                <a:tc>
                  <a:txBody>
                    <a:bodyPr/>
                    <a:lstStyle/>
                    <a:p>
                      <a:endParaRPr lang="en-IN" sz="1800">
                        <a:effectLst/>
                      </a:endParaRP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63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effectLst/>
                      </a:endParaRP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3660</a:t>
                      </a:r>
                    </a:p>
                  </a:txBody>
                  <a:tcPr marL="90653" marR="90653" marT="45326" marB="4532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564592"/>
                  </a:ext>
                </a:extLst>
              </a:tr>
            </a:tbl>
          </a:graphicData>
        </a:graphic>
      </p:graphicFrame>
      <p:pic>
        <p:nvPicPr>
          <p:cNvPr id="2053" name="Picture 5" descr="x-\bar{x}">
            <a:extLst>
              <a:ext uri="{FF2B5EF4-FFF2-40B4-BE49-F238E27FC236}">
                <a16:creationId xmlns:a16="http://schemas.microsoft.com/office/drawing/2014/main" id="{F32110C6-7B4C-422B-A1BB-36CCC6CD1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083" y="1619049"/>
            <a:ext cx="576593" cy="14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x^2">
            <a:extLst>
              <a:ext uri="{FF2B5EF4-FFF2-40B4-BE49-F238E27FC236}">
                <a16:creationId xmlns:a16="http://schemas.microsoft.com/office/drawing/2014/main" id="{96B9E041-505A-467B-AE38-6EBECBEB5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249" y="1584454"/>
            <a:ext cx="230637" cy="21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\bar{x}">
            <a:extLst>
              <a:ext uri="{FF2B5EF4-FFF2-40B4-BE49-F238E27FC236}">
                <a16:creationId xmlns:a16="http://schemas.microsoft.com/office/drawing/2014/main" id="{4A7269B3-64ED-4871-9127-6A48D7C6B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13" y="5934794"/>
            <a:ext cx="138382" cy="14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\sum">
            <a:extLst>
              <a:ext uri="{FF2B5EF4-FFF2-40B4-BE49-F238E27FC236}">
                <a16:creationId xmlns:a16="http://schemas.microsoft.com/office/drawing/2014/main" id="{2CD399E8-BB18-4015-B022-031B1F1CD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074" y="5934794"/>
            <a:ext cx="230637" cy="24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\[ sd = \sqrt{\frac{3660}{10-1}} = 20.2 \]">
            <a:extLst>
              <a:ext uri="{FF2B5EF4-FFF2-40B4-BE49-F238E27FC236}">
                <a16:creationId xmlns:a16="http://schemas.microsoft.com/office/drawing/2014/main" id="{09591CDB-4497-4550-A041-DF8A16F60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921" y="3186112"/>
            <a:ext cx="187642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" descr="x-\bar{x}">
            <a:extLst>
              <a:ext uri="{FF2B5EF4-FFF2-40B4-BE49-F238E27FC236}">
                <a16:creationId xmlns:a16="http://schemas.microsoft.com/office/drawing/2014/main" id="{E9615FFE-75D9-529F-CE8F-63F7BA58B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625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x^2">
            <a:extLst>
              <a:ext uri="{FF2B5EF4-FFF2-40B4-BE49-F238E27FC236}">
                <a16:creationId xmlns:a16="http://schemas.microsoft.com/office/drawing/2014/main" id="{E9CE5BE9-4276-B388-F186-482AAB93B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\bar{x}">
            <a:extLst>
              <a:ext uri="{FF2B5EF4-FFF2-40B4-BE49-F238E27FC236}">
                <a16:creationId xmlns:a16="http://schemas.microsoft.com/office/drawing/2014/main" id="{F7C52074-A29D-0EFD-4510-05AF6ECDC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30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\sum">
            <a:extLst>
              <a:ext uri="{FF2B5EF4-FFF2-40B4-BE49-F238E27FC236}">
                <a16:creationId xmlns:a16="http://schemas.microsoft.com/office/drawing/2014/main" id="{1EE6CF6B-F9A9-C929-AC3D-3EDB6EEA4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262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2328</Words>
  <Application>Microsoft Office PowerPoint</Application>
  <PresentationFormat>Widescreen</PresentationFormat>
  <Paragraphs>415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40" baseType="lpstr">
      <vt:lpstr>Arial</vt:lpstr>
      <vt:lpstr>Arimo</vt:lpstr>
      <vt:lpstr>Calibri</vt:lpstr>
      <vt:lpstr>Calibri Light</vt:lpstr>
      <vt:lpstr>Carlito</vt:lpstr>
      <vt:lpstr>Google Sans</vt:lpstr>
      <vt:lpstr>Lato</vt:lpstr>
      <vt:lpstr>Lato Medium</vt:lpstr>
      <vt:lpstr>Mazzard</vt:lpstr>
      <vt:lpstr>MJXc-TeX-main-R</vt:lpstr>
      <vt:lpstr>MJXc-TeX-math-I</vt:lpstr>
      <vt:lpstr>MJXc-TeX-size2-R</vt:lpstr>
      <vt:lpstr>Nunito</vt:lpstr>
      <vt:lpstr>Open Sans</vt:lpstr>
      <vt:lpstr>Tahoma</vt:lpstr>
      <vt:lpstr>Times New Roman</vt:lpstr>
      <vt:lpstr>Wingdings</vt:lpstr>
      <vt:lpstr>Office Theme</vt:lpstr>
      <vt:lpstr>II. Measure of Dispersion</vt:lpstr>
      <vt:lpstr>1. Range</vt:lpstr>
      <vt:lpstr>2. Quartiles</vt:lpstr>
      <vt:lpstr>3. Interquartile Range</vt:lpstr>
      <vt:lpstr>4. Variance</vt:lpstr>
      <vt:lpstr>5. Standard Deviation</vt:lpstr>
      <vt:lpstr>Difference between Standard Deviation and Variance</vt:lpstr>
      <vt:lpstr>PowerPoint Presentation</vt:lpstr>
      <vt:lpstr>PowerPoint Presentation</vt:lpstr>
      <vt:lpstr>III. Measure of Association</vt:lpstr>
      <vt:lpstr>1. Covariance (+ -)</vt:lpstr>
      <vt:lpstr>2. Correlation (o)</vt:lpstr>
      <vt:lpstr>3. Coefficient of Variation</vt:lpstr>
      <vt:lpstr>Sum of Squares</vt:lpstr>
      <vt:lpstr>Example of Calculating the SST for a Sample with Low Variability</vt:lpstr>
      <vt:lpstr>What is the Absolute Deviation Formula?</vt:lpstr>
      <vt:lpstr>What Is Average Deviation Formula? </vt:lpstr>
      <vt:lpstr>Question : Find the Average Deviation for the data 10,25,30,14,39,18,17. (Use median to find central point)</vt:lpstr>
      <vt:lpstr>PowerPoint Presentation</vt:lpstr>
      <vt:lpstr>Question : Find the Average Deviation for the data 10,20,30,40,50 (Use mean/median to find central point)</vt:lpstr>
      <vt:lpstr>PowerPoint Presentation</vt:lpstr>
      <vt:lpstr>Problem 1. Calculate the average absolute deviation of the data set, 2, 6, 7, 4, 1.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Gupta</dc:creator>
  <cp:lastModifiedBy>Amit Gupta</cp:lastModifiedBy>
  <cp:revision>31</cp:revision>
  <dcterms:created xsi:type="dcterms:W3CDTF">2021-02-11T07:48:35Z</dcterms:created>
  <dcterms:modified xsi:type="dcterms:W3CDTF">2024-08-29T10:42:33Z</dcterms:modified>
</cp:coreProperties>
</file>