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4DC39F-A097-0000-855B-175FAAF531F3}" v="1" dt="2021-04-30T12:07:57.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1B4DAE-1475-4BBF-861B-5B05CF8D882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A6487A2-1E7D-4E5D-86FF-EFA08026D86B}">
      <dgm:prSet/>
      <dgm:spPr/>
      <dgm:t>
        <a:bodyPr/>
        <a:lstStyle/>
        <a:p>
          <a:r>
            <a:rPr lang="en-US" b="0" i="0"/>
            <a:t>It does it by finding some similar patterns in the unlabelled dataset such as shape, size, color, behavior, etc., and divides them as per the presence and absence of those similar patterns</a:t>
          </a:r>
          <a:endParaRPr lang="en-US"/>
        </a:p>
      </dgm:t>
    </dgm:pt>
    <dgm:pt modelId="{638158C3-76E8-4896-AE4A-D46329F080F1}" type="parTrans" cxnId="{BABCC189-C2A4-4554-BD36-EFD72A63D017}">
      <dgm:prSet/>
      <dgm:spPr/>
      <dgm:t>
        <a:bodyPr/>
        <a:lstStyle/>
        <a:p>
          <a:endParaRPr lang="en-US"/>
        </a:p>
      </dgm:t>
    </dgm:pt>
    <dgm:pt modelId="{DD3E5BC4-F238-43CF-A51F-F61D08938554}" type="sibTrans" cxnId="{BABCC189-C2A4-4554-BD36-EFD72A63D017}">
      <dgm:prSet/>
      <dgm:spPr/>
      <dgm:t>
        <a:bodyPr/>
        <a:lstStyle/>
        <a:p>
          <a:endParaRPr lang="en-US"/>
        </a:p>
      </dgm:t>
    </dgm:pt>
    <dgm:pt modelId="{4803593A-05DF-4D19-BBDF-E27B0446673D}">
      <dgm:prSet/>
      <dgm:spPr/>
      <dgm:t>
        <a:bodyPr/>
        <a:lstStyle/>
        <a:p>
          <a:r>
            <a:rPr lang="en-US"/>
            <a:t>It is basically a type of unsupervised learning method</a:t>
          </a:r>
        </a:p>
      </dgm:t>
    </dgm:pt>
    <dgm:pt modelId="{628C5867-A6AC-4F4C-B1ED-4B3E561E2B3F}" type="parTrans" cxnId="{70FF12A6-22DE-419F-96E6-5440E9C7C31A}">
      <dgm:prSet/>
      <dgm:spPr/>
      <dgm:t>
        <a:bodyPr/>
        <a:lstStyle/>
        <a:p>
          <a:endParaRPr lang="en-US"/>
        </a:p>
      </dgm:t>
    </dgm:pt>
    <dgm:pt modelId="{9F7B4A16-5267-4392-8200-884EA1B5EFCF}" type="sibTrans" cxnId="{70FF12A6-22DE-419F-96E6-5440E9C7C31A}">
      <dgm:prSet/>
      <dgm:spPr/>
      <dgm:t>
        <a:bodyPr/>
        <a:lstStyle/>
        <a:p>
          <a:endParaRPr lang="en-US"/>
        </a:p>
      </dgm:t>
    </dgm:pt>
    <dgm:pt modelId="{C6539F27-B9B3-47F7-84A2-41C6437EA7CB}">
      <dgm:prSet/>
      <dgm:spPr/>
      <dgm:t>
        <a:bodyPr/>
        <a:lstStyle/>
        <a:p>
          <a:r>
            <a:rPr lang="en-IN"/>
            <a:t>It is used as a process to find meaningful structure, explanatory underlying processes, generative features, and groupings inherent in a set of examples.</a:t>
          </a:r>
          <a:endParaRPr lang="en-US"/>
        </a:p>
      </dgm:t>
    </dgm:pt>
    <dgm:pt modelId="{A9E5B512-AD54-45CB-9ED3-85DB541B2891}" type="parTrans" cxnId="{A8885DC2-3988-4D23-8194-714FAF8245B3}">
      <dgm:prSet/>
      <dgm:spPr/>
      <dgm:t>
        <a:bodyPr/>
        <a:lstStyle/>
        <a:p>
          <a:endParaRPr lang="en-US"/>
        </a:p>
      </dgm:t>
    </dgm:pt>
    <dgm:pt modelId="{B95FAE80-A47F-412C-AC98-E1F8E1344E75}" type="sibTrans" cxnId="{A8885DC2-3988-4D23-8194-714FAF8245B3}">
      <dgm:prSet/>
      <dgm:spPr/>
      <dgm:t>
        <a:bodyPr/>
        <a:lstStyle/>
        <a:p>
          <a:endParaRPr lang="en-US"/>
        </a:p>
      </dgm:t>
    </dgm:pt>
    <dgm:pt modelId="{A321ADCA-F665-4D9E-B86C-F0EAB43877AB}" type="pres">
      <dgm:prSet presAssocID="{301B4DAE-1475-4BBF-861B-5B05CF8D8823}" presName="vert0" presStyleCnt="0">
        <dgm:presLayoutVars>
          <dgm:dir/>
          <dgm:animOne val="branch"/>
          <dgm:animLvl val="lvl"/>
        </dgm:presLayoutVars>
      </dgm:prSet>
      <dgm:spPr/>
    </dgm:pt>
    <dgm:pt modelId="{AF49DD93-6C33-4378-87E9-B16E8107D11E}" type="pres">
      <dgm:prSet presAssocID="{6A6487A2-1E7D-4E5D-86FF-EFA08026D86B}" presName="thickLine" presStyleLbl="alignNode1" presStyleIdx="0" presStyleCnt="3"/>
      <dgm:spPr/>
    </dgm:pt>
    <dgm:pt modelId="{24F71D10-9CC5-4FEF-977E-5EF37E925773}" type="pres">
      <dgm:prSet presAssocID="{6A6487A2-1E7D-4E5D-86FF-EFA08026D86B}" presName="horz1" presStyleCnt="0"/>
      <dgm:spPr/>
    </dgm:pt>
    <dgm:pt modelId="{466EDEFD-7A55-4614-86F0-816CAB117626}" type="pres">
      <dgm:prSet presAssocID="{6A6487A2-1E7D-4E5D-86FF-EFA08026D86B}" presName="tx1" presStyleLbl="revTx" presStyleIdx="0" presStyleCnt="3"/>
      <dgm:spPr/>
    </dgm:pt>
    <dgm:pt modelId="{A0D863CA-EF5D-4807-B704-DEF92C82A6B1}" type="pres">
      <dgm:prSet presAssocID="{6A6487A2-1E7D-4E5D-86FF-EFA08026D86B}" presName="vert1" presStyleCnt="0"/>
      <dgm:spPr/>
    </dgm:pt>
    <dgm:pt modelId="{68E321FF-DD79-4571-908F-AED120393AE3}" type="pres">
      <dgm:prSet presAssocID="{4803593A-05DF-4D19-BBDF-E27B0446673D}" presName="thickLine" presStyleLbl="alignNode1" presStyleIdx="1" presStyleCnt="3"/>
      <dgm:spPr/>
    </dgm:pt>
    <dgm:pt modelId="{6DD51E40-AB38-4D95-B76B-D43377D1316F}" type="pres">
      <dgm:prSet presAssocID="{4803593A-05DF-4D19-BBDF-E27B0446673D}" presName="horz1" presStyleCnt="0"/>
      <dgm:spPr/>
    </dgm:pt>
    <dgm:pt modelId="{973B735C-7A1C-47D5-A2E2-F22F43EC4679}" type="pres">
      <dgm:prSet presAssocID="{4803593A-05DF-4D19-BBDF-E27B0446673D}" presName="tx1" presStyleLbl="revTx" presStyleIdx="1" presStyleCnt="3"/>
      <dgm:spPr/>
    </dgm:pt>
    <dgm:pt modelId="{60902020-1475-40AD-87FD-4A77F28712DE}" type="pres">
      <dgm:prSet presAssocID="{4803593A-05DF-4D19-BBDF-E27B0446673D}" presName="vert1" presStyleCnt="0"/>
      <dgm:spPr/>
    </dgm:pt>
    <dgm:pt modelId="{5E36BDE9-1B00-42E1-982E-D861820AF3B2}" type="pres">
      <dgm:prSet presAssocID="{C6539F27-B9B3-47F7-84A2-41C6437EA7CB}" presName="thickLine" presStyleLbl="alignNode1" presStyleIdx="2" presStyleCnt="3"/>
      <dgm:spPr/>
    </dgm:pt>
    <dgm:pt modelId="{2A836249-BFEE-4F73-8A7D-82B9806AC034}" type="pres">
      <dgm:prSet presAssocID="{C6539F27-B9B3-47F7-84A2-41C6437EA7CB}" presName="horz1" presStyleCnt="0"/>
      <dgm:spPr/>
    </dgm:pt>
    <dgm:pt modelId="{8D24B525-0C70-4912-ABFD-AD669BBDA902}" type="pres">
      <dgm:prSet presAssocID="{C6539F27-B9B3-47F7-84A2-41C6437EA7CB}" presName="tx1" presStyleLbl="revTx" presStyleIdx="2" presStyleCnt="3"/>
      <dgm:spPr/>
    </dgm:pt>
    <dgm:pt modelId="{FCB19245-6D68-40A5-B5E5-D0C41CD6BCC5}" type="pres">
      <dgm:prSet presAssocID="{C6539F27-B9B3-47F7-84A2-41C6437EA7CB}" presName="vert1" presStyleCnt="0"/>
      <dgm:spPr/>
    </dgm:pt>
  </dgm:ptLst>
  <dgm:cxnLst>
    <dgm:cxn modelId="{9A41E13F-68A4-4E9B-9F3C-598AC3D305EC}" type="presOf" srcId="{4803593A-05DF-4D19-BBDF-E27B0446673D}" destId="{973B735C-7A1C-47D5-A2E2-F22F43EC4679}" srcOrd="0" destOrd="0" presId="urn:microsoft.com/office/officeart/2008/layout/LinedList"/>
    <dgm:cxn modelId="{BABCC189-C2A4-4554-BD36-EFD72A63D017}" srcId="{301B4DAE-1475-4BBF-861B-5B05CF8D8823}" destId="{6A6487A2-1E7D-4E5D-86FF-EFA08026D86B}" srcOrd="0" destOrd="0" parTransId="{638158C3-76E8-4896-AE4A-D46329F080F1}" sibTransId="{DD3E5BC4-F238-43CF-A51F-F61D08938554}"/>
    <dgm:cxn modelId="{E8290F8F-2A9B-4FE6-B59A-1A0C446855E8}" type="presOf" srcId="{C6539F27-B9B3-47F7-84A2-41C6437EA7CB}" destId="{8D24B525-0C70-4912-ABFD-AD669BBDA902}" srcOrd="0" destOrd="0" presId="urn:microsoft.com/office/officeart/2008/layout/LinedList"/>
    <dgm:cxn modelId="{70FF12A6-22DE-419F-96E6-5440E9C7C31A}" srcId="{301B4DAE-1475-4BBF-861B-5B05CF8D8823}" destId="{4803593A-05DF-4D19-BBDF-E27B0446673D}" srcOrd="1" destOrd="0" parTransId="{628C5867-A6AC-4F4C-B1ED-4B3E561E2B3F}" sibTransId="{9F7B4A16-5267-4392-8200-884EA1B5EFCF}"/>
    <dgm:cxn modelId="{891E8CB7-470D-4C94-B544-77DB7B695F91}" type="presOf" srcId="{6A6487A2-1E7D-4E5D-86FF-EFA08026D86B}" destId="{466EDEFD-7A55-4614-86F0-816CAB117626}" srcOrd="0" destOrd="0" presId="urn:microsoft.com/office/officeart/2008/layout/LinedList"/>
    <dgm:cxn modelId="{A8885DC2-3988-4D23-8194-714FAF8245B3}" srcId="{301B4DAE-1475-4BBF-861B-5B05CF8D8823}" destId="{C6539F27-B9B3-47F7-84A2-41C6437EA7CB}" srcOrd="2" destOrd="0" parTransId="{A9E5B512-AD54-45CB-9ED3-85DB541B2891}" sibTransId="{B95FAE80-A47F-412C-AC98-E1F8E1344E75}"/>
    <dgm:cxn modelId="{04D307DB-2E9A-465F-A73D-135361BBFFF3}" type="presOf" srcId="{301B4DAE-1475-4BBF-861B-5B05CF8D8823}" destId="{A321ADCA-F665-4D9E-B86C-F0EAB43877AB}" srcOrd="0" destOrd="0" presId="urn:microsoft.com/office/officeart/2008/layout/LinedList"/>
    <dgm:cxn modelId="{2649A517-8E55-4473-9F87-2A25676BCC6D}" type="presParOf" srcId="{A321ADCA-F665-4D9E-B86C-F0EAB43877AB}" destId="{AF49DD93-6C33-4378-87E9-B16E8107D11E}" srcOrd="0" destOrd="0" presId="urn:microsoft.com/office/officeart/2008/layout/LinedList"/>
    <dgm:cxn modelId="{625E8F85-A2C1-403A-86B8-DFBE28776949}" type="presParOf" srcId="{A321ADCA-F665-4D9E-B86C-F0EAB43877AB}" destId="{24F71D10-9CC5-4FEF-977E-5EF37E925773}" srcOrd="1" destOrd="0" presId="urn:microsoft.com/office/officeart/2008/layout/LinedList"/>
    <dgm:cxn modelId="{17ED78CE-F43F-4D60-B049-F4C7CA810043}" type="presParOf" srcId="{24F71D10-9CC5-4FEF-977E-5EF37E925773}" destId="{466EDEFD-7A55-4614-86F0-816CAB117626}" srcOrd="0" destOrd="0" presId="urn:microsoft.com/office/officeart/2008/layout/LinedList"/>
    <dgm:cxn modelId="{77623674-776F-4243-8190-5CCD97D226E8}" type="presParOf" srcId="{24F71D10-9CC5-4FEF-977E-5EF37E925773}" destId="{A0D863CA-EF5D-4807-B704-DEF92C82A6B1}" srcOrd="1" destOrd="0" presId="urn:microsoft.com/office/officeart/2008/layout/LinedList"/>
    <dgm:cxn modelId="{A03A985C-EC0F-4D15-B2C5-94BAF75DCDB7}" type="presParOf" srcId="{A321ADCA-F665-4D9E-B86C-F0EAB43877AB}" destId="{68E321FF-DD79-4571-908F-AED120393AE3}" srcOrd="2" destOrd="0" presId="urn:microsoft.com/office/officeart/2008/layout/LinedList"/>
    <dgm:cxn modelId="{80E092D9-41F9-46AC-AB26-C2EC6BD454CB}" type="presParOf" srcId="{A321ADCA-F665-4D9E-B86C-F0EAB43877AB}" destId="{6DD51E40-AB38-4D95-B76B-D43377D1316F}" srcOrd="3" destOrd="0" presId="urn:microsoft.com/office/officeart/2008/layout/LinedList"/>
    <dgm:cxn modelId="{3D3EFC45-35A4-4172-96CD-E34F3D826273}" type="presParOf" srcId="{6DD51E40-AB38-4D95-B76B-D43377D1316F}" destId="{973B735C-7A1C-47D5-A2E2-F22F43EC4679}" srcOrd="0" destOrd="0" presId="urn:microsoft.com/office/officeart/2008/layout/LinedList"/>
    <dgm:cxn modelId="{589278C3-597D-48BD-A1F4-CEE71523956E}" type="presParOf" srcId="{6DD51E40-AB38-4D95-B76B-D43377D1316F}" destId="{60902020-1475-40AD-87FD-4A77F28712DE}" srcOrd="1" destOrd="0" presId="urn:microsoft.com/office/officeart/2008/layout/LinedList"/>
    <dgm:cxn modelId="{EAFC02E1-1975-4F2D-AE16-2F3F0608DE84}" type="presParOf" srcId="{A321ADCA-F665-4D9E-B86C-F0EAB43877AB}" destId="{5E36BDE9-1B00-42E1-982E-D861820AF3B2}" srcOrd="4" destOrd="0" presId="urn:microsoft.com/office/officeart/2008/layout/LinedList"/>
    <dgm:cxn modelId="{8BB0BBA8-A637-4A2C-B852-817F63E1B217}" type="presParOf" srcId="{A321ADCA-F665-4D9E-B86C-F0EAB43877AB}" destId="{2A836249-BFEE-4F73-8A7D-82B9806AC034}" srcOrd="5" destOrd="0" presId="urn:microsoft.com/office/officeart/2008/layout/LinedList"/>
    <dgm:cxn modelId="{7EA16D40-820F-492F-93E5-485E535F4AF3}" type="presParOf" srcId="{2A836249-BFEE-4F73-8A7D-82B9806AC034}" destId="{8D24B525-0C70-4912-ABFD-AD669BBDA902}" srcOrd="0" destOrd="0" presId="urn:microsoft.com/office/officeart/2008/layout/LinedList"/>
    <dgm:cxn modelId="{78A49183-3D07-4127-ACDF-90A1548DA48B}" type="presParOf" srcId="{2A836249-BFEE-4F73-8A7D-82B9806AC034}" destId="{FCB19245-6D68-40A5-B5E5-D0C41CD6BC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F2CC78-2B92-4126-AC80-90B977342FD2}"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06971F15-B480-404E-917D-6E3BD0F136B6}">
      <dgm:prSet/>
      <dgm:spPr/>
      <dgm:t>
        <a:bodyPr/>
        <a:lstStyle/>
        <a:p>
          <a:r>
            <a:rPr lang="en-US" b="0" i="0"/>
            <a:t>The density-based clustering method connects the highly-dense areas into clusters, and the arbitrarily shaped distributions are formed as long as the dense region can be connected. </a:t>
          </a:r>
          <a:endParaRPr lang="en-US"/>
        </a:p>
      </dgm:t>
    </dgm:pt>
    <dgm:pt modelId="{6DA0BF10-63FF-451C-BBFB-D67B7CB18E7A}" type="parTrans" cxnId="{87D43023-69CF-4103-AA7E-464EF8822A55}">
      <dgm:prSet/>
      <dgm:spPr/>
      <dgm:t>
        <a:bodyPr/>
        <a:lstStyle/>
        <a:p>
          <a:endParaRPr lang="en-US"/>
        </a:p>
      </dgm:t>
    </dgm:pt>
    <dgm:pt modelId="{811ABA6C-DED3-46DA-982A-04C228238F52}" type="sibTrans" cxnId="{87D43023-69CF-4103-AA7E-464EF8822A55}">
      <dgm:prSet/>
      <dgm:spPr/>
      <dgm:t>
        <a:bodyPr/>
        <a:lstStyle/>
        <a:p>
          <a:endParaRPr lang="en-US"/>
        </a:p>
      </dgm:t>
    </dgm:pt>
    <dgm:pt modelId="{241ECF3E-7982-4820-93A9-C630658059FF}">
      <dgm:prSet/>
      <dgm:spPr/>
      <dgm:t>
        <a:bodyPr/>
        <a:lstStyle/>
        <a:p>
          <a:r>
            <a:rPr lang="en-US" b="0" i="0"/>
            <a:t>This algorithm does it by identifying different clusters in the dataset and connects the areas of high densities into clusters. </a:t>
          </a:r>
          <a:endParaRPr lang="en-US"/>
        </a:p>
      </dgm:t>
    </dgm:pt>
    <dgm:pt modelId="{ACE15CDF-7F26-44A1-89B3-3637C3517783}" type="parTrans" cxnId="{A8F11060-2774-4DB8-9901-3F0D490268AB}">
      <dgm:prSet/>
      <dgm:spPr/>
      <dgm:t>
        <a:bodyPr/>
        <a:lstStyle/>
        <a:p>
          <a:endParaRPr lang="en-US"/>
        </a:p>
      </dgm:t>
    </dgm:pt>
    <dgm:pt modelId="{4593D5EB-18DA-464F-AC5A-8FCED532A9AD}" type="sibTrans" cxnId="{A8F11060-2774-4DB8-9901-3F0D490268AB}">
      <dgm:prSet/>
      <dgm:spPr/>
      <dgm:t>
        <a:bodyPr/>
        <a:lstStyle/>
        <a:p>
          <a:endParaRPr lang="en-US"/>
        </a:p>
      </dgm:t>
    </dgm:pt>
    <dgm:pt modelId="{1D4B5293-8962-45A6-B4C8-FC97EB3F2695}">
      <dgm:prSet/>
      <dgm:spPr/>
      <dgm:t>
        <a:bodyPr/>
        <a:lstStyle/>
        <a:p>
          <a:r>
            <a:rPr lang="en-US" b="0" i="0"/>
            <a:t>The dense areas in data space are divided from each other by sparser areas.</a:t>
          </a:r>
          <a:endParaRPr lang="en-US"/>
        </a:p>
      </dgm:t>
    </dgm:pt>
    <dgm:pt modelId="{2022C5FE-F309-4B26-B2F5-61975F0694AF}" type="parTrans" cxnId="{4384BFCF-1133-463C-972A-ED0ABF047AA5}">
      <dgm:prSet/>
      <dgm:spPr/>
      <dgm:t>
        <a:bodyPr/>
        <a:lstStyle/>
        <a:p>
          <a:endParaRPr lang="en-US"/>
        </a:p>
      </dgm:t>
    </dgm:pt>
    <dgm:pt modelId="{5FE3988B-C6ED-41EF-89C2-79BE0C311D2A}" type="sibTrans" cxnId="{4384BFCF-1133-463C-972A-ED0ABF047AA5}">
      <dgm:prSet/>
      <dgm:spPr/>
      <dgm:t>
        <a:bodyPr/>
        <a:lstStyle/>
        <a:p>
          <a:endParaRPr lang="en-US"/>
        </a:p>
      </dgm:t>
    </dgm:pt>
    <dgm:pt modelId="{06CC31B4-DAB1-4035-9C21-14BE55CEDE6C}">
      <dgm:prSet/>
      <dgm:spPr/>
      <dgm:t>
        <a:bodyPr/>
        <a:lstStyle/>
        <a:p>
          <a:r>
            <a:rPr lang="en-US" b="0" i="0"/>
            <a:t>These algorithms can face difficulty in clustering the data points if the dataset has varying densities and high dimensions.</a:t>
          </a:r>
          <a:endParaRPr lang="en-US"/>
        </a:p>
      </dgm:t>
    </dgm:pt>
    <dgm:pt modelId="{7B16B3E4-0191-441C-965B-B3B4C40FBD62}" type="parTrans" cxnId="{89776CB2-AB99-4114-B509-4A21D1CB83CD}">
      <dgm:prSet/>
      <dgm:spPr/>
      <dgm:t>
        <a:bodyPr/>
        <a:lstStyle/>
        <a:p>
          <a:endParaRPr lang="en-US"/>
        </a:p>
      </dgm:t>
    </dgm:pt>
    <dgm:pt modelId="{DDD9E836-3469-4E91-AB67-DA2B076CEA20}" type="sibTrans" cxnId="{89776CB2-AB99-4114-B509-4A21D1CB83CD}">
      <dgm:prSet/>
      <dgm:spPr/>
      <dgm:t>
        <a:bodyPr/>
        <a:lstStyle/>
        <a:p>
          <a:endParaRPr lang="en-US"/>
        </a:p>
      </dgm:t>
    </dgm:pt>
    <dgm:pt modelId="{D4462367-F2FB-4FC7-ABAA-DE47EF8CE028}" type="pres">
      <dgm:prSet presAssocID="{1CF2CC78-2B92-4126-AC80-90B977342FD2}" presName="vert0" presStyleCnt="0">
        <dgm:presLayoutVars>
          <dgm:dir/>
          <dgm:animOne val="branch"/>
          <dgm:animLvl val="lvl"/>
        </dgm:presLayoutVars>
      </dgm:prSet>
      <dgm:spPr/>
    </dgm:pt>
    <dgm:pt modelId="{85CC6796-969A-4F2E-AB9C-FD9E7BA5E130}" type="pres">
      <dgm:prSet presAssocID="{06971F15-B480-404E-917D-6E3BD0F136B6}" presName="thickLine" presStyleLbl="alignNode1" presStyleIdx="0" presStyleCnt="4"/>
      <dgm:spPr/>
    </dgm:pt>
    <dgm:pt modelId="{4341B5AA-0F9B-44EC-9EBE-0493D0F3BAB7}" type="pres">
      <dgm:prSet presAssocID="{06971F15-B480-404E-917D-6E3BD0F136B6}" presName="horz1" presStyleCnt="0"/>
      <dgm:spPr/>
    </dgm:pt>
    <dgm:pt modelId="{754D5A14-7B91-42AA-927E-3F586F0A0E2C}" type="pres">
      <dgm:prSet presAssocID="{06971F15-B480-404E-917D-6E3BD0F136B6}" presName="tx1" presStyleLbl="revTx" presStyleIdx="0" presStyleCnt="4"/>
      <dgm:spPr/>
    </dgm:pt>
    <dgm:pt modelId="{2AAC7B32-740B-4D67-8186-BCCF7A360AF7}" type="pres">
      <dgm:prSet presAssocID="{06971F15-B480-404E-917D-6E3BD0F136B6}" presName="vert1" presStyleCnt="0"/>
      <dgm:spPr/>
    </dgm:pt>
    <dgm:pt modelId="{4B448DBE-FCEC-45B0-9B7A-68159A92BB04}" type="pres">
      <dgm:prSet presAssocID="{241ECF3E-7982-4820-93A9-C630658059FF}" presName="thickLine" presStyleLbl="alignNode1" presStyleIdx="1" presStyleCnt="4"/>
      <dgm:spPr/>
    </dgm:pt>
    <dgm:pt modelId="{488655DA-C4B0-4924-9301-D88727CEF73A}" type="pres">
      <dgm:prSet presAssocID="{241ECF3E-7982-4820-93A9-C630658059FF}" presName="horz1" presStyleCnt="0"/>
      <dgm:spPr/>
    </dgm:pt>
    <dgm:pt modelId="{361F8319-2077-44F6-AD74-4FDE02588E17}" type="pres">
      <dgm:prSet presAssocID="{241ECF3E-7982-4820-93A9-C630658059FF}" presName="tx1" presStyleLbl="revTx" presStyleIdx="1" presStyleCnt="4"/>
      <dgm:spPr/>
    </dgm:pt>
    <dgm:pt modelId="{8A7C8C25-862F-42C6-87FB-9605B46BC3E0}" type="pres">
      <dgm:prSet presAssocID="{241ECF3E-7982-4820-93A9-C630658059FF}" presName="vert1" presStyleCnt="0"/>
      <dgm:spPr/>
    </dgm:pt>
    <dgm:pt modelId="{AA77212F-67F9-4961-9AC8-A361052C64CF}" type="pres">
      <dgm:prSet presAssocID="{1D4B5293-8962-45A6-B4C8-FC97EB3F2695}" presName="thickLine" presStyleLbl="alignNode1" presStyleIdx="2" presStyleCnt="4"/>
      <dgm:spPr/>
    </dgm:pt>
    <dgm:pt modelId="{1518D380-1E44-4716-8DA9-E78B9E82859D}" type="pres">
      <dgm:prSet presAssocID="{1D4B5293-8962-45A6-B4C8-FC97EB3F2695}" presName="horz1" presStyleCnt="0"/>
      <dgm:spPr/>
    </dgm:pt>
    <dgm:pt modelId="{CE534D79-EC5C-47AA-999E-704B10702766}" type="pres">
      <dgm:prSet presAssocID="{1D4B5293-8962-45A6-B4C8-FC97EB3F2695}" presName="tx1" presStyleLbl="revTx" presStyleIdx="2" presStyleCnt="4"/>
      <dgm:spPr/>
    </dgm:pt>
    <dgm:pt modelId="{7EB30D18-946A-4A67-AF9D-9F588C7A5524}" type="pres">
      <dgm:prSet presAssocID="{1D4B5293-8962-45A6-B4C8-FC97EB3F2695}" presName="vert1" presStyleCnt="0"/>
      <dgm:spPr/>
    </dgm:pt>
    <dgm:pt modelId="{E72F751D-88B6-4135-995F-1CB9C8136C82}" type="pres">
      <dgm:prSet presAssocID="{06CC31B4-DAB1-4035-9C21-14BE55CEDE6C}" presName="thickLine" presStyleLbl="alignNode1" presStyleIdx="3" presStyleCnt="4"/>
      <dgm:spPr/>
    </dgm:pt>
    <dgm:pt modelId="{4E260EF9-54FB-4984-B50E-9A79ECC41A41}" type="pres">
      <dgm:prSet presAssocID="{06CC31B4-DAB1-4035-9C21-14BE55CEDE6C}" presName="horz1" presStyleCnt="0"/>
      <dgm:spPr/>
    </dgm:pt>
    <dgm:pt modelId="{DACFD591-77CA-40FA-9352-4156DD70E6EA}" type="pres">
      <dgm:prSet presAssocID="{06CC31B4-DAB1-4035-9C21-14BE55CEDE6C}" presName="tx1" presStyleLbl="revTx" presStyleIdx="3" presStyleCnt="4"/>
      <dgm:spPr/>
    </dgm:pt>
    <dgm:pt modelId="{0D523FD9-CF6A-4140-80CA-6D2C10E2127B}" type="pres">
      <dgm:prSet presAssocID="{06CC31B4-DAB1-4035-9C21-14BE55CEDE6C}" presName="vert1" presStyleCnt="0"/>
      <dgm:spPr/>
    </dgm:pt>
  </dgm:ptLst>
  <dgm:cxnLst>
    <dgm:cxn modelId="{87D43023-69CF-4103-AA7E-464EF8822A55}" srcId="{1CF2CC78-2B92-4126-AC80-90B977342FD2}" destId="{06971F15-B480-404E-917D-6E3BD0F136B6}" srcOrd="0" destOrd="0" parTransId="{6DA0BF10-63FF-451C-BBFB-D67B7CB18E7A}" sibTransId="{811ABA6C-DED3-46DA-982A-04C228238F52}"/>
    <dgm:cxn modelId="{90330428-ACB7-48B6-80E1-4898DFDE9BFB}" type="presOf" srcId="{241ECF3E-7982-4820-93A9-C630658059FF}" destId="{361F8319-2077-44F6-AD74-4FDE02588E17}" srcOrd="0" destOrd="0" presId="urn:microsoft.com/office/officeart/2008/layout/LinedList"/>
    <dgm:cxn modelId="{A8F11060-2774-4DB8-9901-3F0D490268AB}" srcId="{1CF2CC78-2B92-4126-AC80-90B977342FD2}" destId="{241ECF3E-7982-4820-93A9-C630658059FF}" srcOrd="1" destOrd="0" parTransId="{ACE15CDF-7F26-44A1-89B3-3637C3517783}" sibTransId="{4593D5EB-18DA-464F-AC5A-8FCED532A9AD}"/>
    <dgm:cxn modelId="{A51FBB4A-9978-4823-B66A-250CDF47B6D6}" type="presOf" srcId="{1D4B5293-8962-45A6-B4C8-FC97EB3F2695}" destId="{CE534D79-EC5C-47AA-999E-704B10702766}" srcOrd="0" destOrd="0" presId="urn:microsoft.com/office/officeart/2008/layout/LinedList"/>
    <dgm:cxn modelId="{788C8D4E-BB3D-4AEC-B3F0-ABD2D26E31F8}" type="presOf" srcId="{06CC31B4-DAB1-4035-9C21-14BE55CEDE6C}" destId="{DACFD591-77CA-40FA-9352-4156DD70E6EA}" srcOrd="0" destOrd="0" presId="urn:microsoft.com/office/officeart/2008/layout/LinedList"/>
    <dgm:cxn modelId="{3723DE91-EDAF-44CB-A2E8-952404B7649A}" type="presOf" srcId="{1CF2CC78-2B92-4126-AC80-90B977342FD2}" destId="{D4462367-F2FB-4FC7-ABAA-DE47EF8CE028}" srcOrd="0" destOrd="0" presId="urn:microsoft.com/office/officeart/2008/layout/LinedList"/>
    <dgm:cxn modelId="{89776CB2-AB99-4114-B509-4A21D1CB83CD}" srcId="{1CF2CC78-2B92-4126-AC80-90B977342FD2}" destId="{06CC31B4-DAB1-4035-9C21-14BE55CEDE6C}" srcOrd="3" destOrd="0" parTransId="{7B16B3E4-0191-441C-965B-B3B4C40FBD62}" sibTransId="{DDD9E836-3469-4E91-AB67-DA2B076CEA20}"/>
    <dgm:cxn modelId="{F2AE6AC4-119B-427A-95D7-4E5D6F4A0814}" type="presOf" srcId="{06971F15-B480-404E-917D-6E3BD0F136B6}" destId="{754D5A14-7B91-42AA-927E-3F586F0A0E2C}" srcOrd="0" destOrd="0" presId="urn:microsoft.com/office/officeart/2008/layout/LinedList"/>
    <dgm:cxn modelId="{4384BFCF-1133-463C-972A-ED0ABF047AA5}" srcId="{1CF2CC78-2B92-4126-AC80-90B977342FD2}" destId="{1D4B5293-8962-45A6-B4C8-FC97EB3F2695}" srcOrd="2" destOrd="0" parTransId="{2022C5FE-F309-4B26-B2F5-61975F0694AF}" sibTransId="{5FE3988B-C6ED-41EF-89C2-79BE0C311D2A}"/>
    <dgm:cxn modelId="{2141E968-B9AD-49B7-9134-331D7A2D90CE}" type="presParOf" srcId="{D4462367-F2FB-4FC7-ABAA-DE47EF8CE028}" destId="{85CC6796-969A-4F2E-AB9C-FD9E7BA5E130}" srcOrd="0" destOrd="0" presId="urn:microsoft.com/office/officeart/2008/layout/LinedList"/>
    <dgm:cxn modelId="{DC7050A4-E3DA-4691-9DBA-C1B8715CC551}" type="presParOf" srcId="{D4462367-F2FB-4FC7-ABAA-DE47EF8CE028}" destId="{4341B5AA-0F9B-44EC-9EBE-0493D0F3BAB7}" srcOrd="1" destOrd="0" presId="urn:microsoft.com/office/officeart/2008/layout/LinedList"/>
    <dgm:cxn modelId="{3E5D3EFD-F0DC-45E2-B0DA-D5D5256ED4E7}" type="presParOf" srcId="{4341B5AA-0F9B-44EC-9EBE-0493D0F3BAB7}" destId="{754D5A14-7B91-42AA-927E-3F586F0A0E2C}" srcOrd="0" destOrd="0" presId="urn:microsoft.com/office/officeart/2008/layout/LinedList"/>
    <dgm:cxn modelId="{D010919A-BD41-40EA-8A63-98B37450CA5A}" type="presParOf" srcId="{4341B5AA-0F9B-44EC-9EBE-0493D0F3BAB7}" destId="{2AAC7B32-740B-4D67-8186-BCCF7A360AF7}" srcOrd="1" destOrd="0" presId="urn:microsoft.com/office/officeart/2008/layout/LinedList"/>
    <dgm:cxn modelId="{31EB1D41-23F6-4C76-AD3D-D29134D3A649}" type="presParOf" srcId="{D4462367-F2FB-4FC7-ABAA-DE47EF8CE028}" destId="{4B448DBE-FCEC-45B0-9B7A-68159A92BB04}" srcOrd="2" destOrd="0" presId="urn:microsoft.com/office/officeart/2008/layout/LinedList"/>
    <dgm:cxn modelId="{F5A187C3-5C80-4AD3-A30D-C8D9C6E0B22E}" type="presParOf" srcId="{D4462367-F2FB-4FC7-ABAA-DE47EF8CE028}" destId="{488655DA-C4B0-4924-9301-D88727CEF73A}" srcOrd="3" destOrd="0" presId="urn:microsoft.com/office/officeart/2008/layout/LinedList"/>
    <dgm:cxn modelId="{C2ECFD60-559E-4372-BF9D-A0B916F23C68}" type="presParOf" srcId="{488655DA-C4B0-4924-9301-D88727CEF73A}" destId="{361F8319-2077-44F6-AD74-4FDE02588E17}" srcOrd="0" destOrd="0" presId="urn:microsoft.com/office/officeart/2008/layout/LinedList"/>
    <dgm:cxn modelId="{53C3E4B9-1F6F-4F70-A69A-12E974B19155}" type="presParOf" srcId="{488655DA-C4B0-4924-9301-D88727CEF73A}" destId="{8A7C8C25-862F-42C6-87FB-9605B46BC3E0}" srcOrd="1" destOrd="0" presId="urn:microsoft.com/office/officeart/2008/layout/LinedList"/>
    <dgm:cxn modelId="{AEFF0A03-447D-4717-9D40-4211FEA0F232}" type="presParOf" srcId="{D4462367-F2FB-4FC7-ABAA-DE47EF8CE028}" destId="{AA77212F-67F9-4961-9AC8-A361052C64CF}" srcOrd="4" destOrd="0" presId="urn:microsoft.com/office/officeart/2008/layout/LinedList"/>
    <dgm:cxn modelId="{BC588A28-F562-491C-A056-4D321B6E462E}" type="presParOf" srcId="{D4462367-F2FB-4FC7-ABAA-DE47EF8CE028}" destId="{1518D380-1E44-4716-8DA9-E78B9E82859D}" srcOrd="5" destOrd="0" presId="urn:microsoft.com/office/officeart/2008/layout/LinedList"/>
    <dgm:cxn modelId="{C09F6AA8-2CE6-44CF-A563-5BD4CC26C7CF}" type="presParOf" srcId="{1518D380-1E44-4716-8DA9-E78B9E82859D}" destId="{CE534D79-EC5C-47AA-999E-704B10702766}" srcOrd="0" destOrd="0" presId="urn:microsoft.com/office/officeart/2008/layout/LinedList"/>
    <dgm:cxn modelId="{119F42B8-D0EA-4F5F-9F29-297D187A4F80}" type="presParOf" srcId="{1518D380-1E44-4716-8DA9-E78B9E82859D}" destId="{7EB30D18-946A-4A67-AF9D-9F588C7A5524}" srcOrd="1" destOrd="0" presId="urn:microsoft.com/office/officeart/2008/layout/LinedList"/>
    <dgm:cxn modelId="{B548A33D-F27D-4775-9377-B2BA5A26AD98}" type="presParOf" srcId="{D4462367-F2FB-4FC7-ABAA-DE47EF8CE028}" destId="{E72F751D-88B6-4135-995F-1CB9C8136C82}" srcOrd="6" destOrd="0" presId="urn:microsoft.com/office/officeart/2008/layout/LinedList"/>
    <dgm:cxn modelId="{B84291EE-118A-4B6C-9948-F2CCAA08044E}" type="presParOf" srcId="{D4462367-F2FB-4FC7-ABAA-DE47EF8CE028}" destId="{4E260EF9-54FB-4984-B50E-9A79ECC41A41}" srcOrd="7" destOrd="0" presId="urn:microsoft.com/office/officeart/2008/layout/LinedList"/>
    <dgm:cxn modelId="{6F692ADE-67C1-4BDE-9BCD-18FC48847E39}" type="presParOf" srcId="{4E260EF9-54FB-4984-B50E-9A79ECC41A41}" destId="{DACFD591-77CA-40FA-9352-4156DD70E6EA}" srcOrd="0" destOrd="0" presId="urn:microsoft.com/office/officeart/2008/layout/LinedList"/>
    <dgm:cxn modelId="{8106807C-B6EA-4C51-BF3B-EC98686B8D36}" type="presParOf" srcId="{4E260EF9-54FB-4984-B50E-9A79ECC41A41}" destId="{0D523FD9-CF6A-4140-80CA-6D2C10E212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0E7ADA-7859-43BE-AF42-F4AA26384893}"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4EE510EB-1C54-4CB9-A56E-A692CD24C6AE}">
      <dgm:prSet/>
      <dgm:spPr/>
      <dgm:t>
        <a:bodyPr/>
        <a:lstStyle/>
        <a:p>
          <a:r>
            <a:rPr lang="en-US" b="0" i="0"/>
            <a:t>Hierarchical clustering can be used as an alternative for the partitioned clustering as there is no requirement of pre-specifying the number of clusters to be created. </a:t>
          </a:r>
          <a:endParaRPr lang="en-US"/>
        </a:p>
      </dgm:t>
    </dgm:pt>
    <dgm:pt modelId="{46AB16B5-DD3C-48BC-9B31-87CA85C8F18B}" type="parTrans" cxnId="{928D395F-E254-4328-8B8B-7C7084A07825}">
      <dgm:prSet/>
      <dgm:spPr/>
      <dgm:t>
        <a:bodyPr/>
        <a:lstStyle/>
        <a:p>
          <a:endParaRPr lang="en-US"/>
        </a:p>
      </dgm:t>
    </dgm:pt>
    <dgm:pt modelId="{2EBA1BCA-C3A7-416B-9457-AEFA9B4497C1}" type="sibTrans" cxnId="{928D395F-E254-4328-8B8B-7C7084A07825}">
      <dgm:prSet/>
      <dgm:spPr/>
      <dgm:t>
        <a:bodyPr/>
        <a:lstStyle/>
        <a:p>
          <a:endParaRPr lang="en-US"/>
        </a:p>
      </dgm:t>
    </dgm:pt>
    <dgm:pt modelId="{7540E54A-52AE-4868-9EF3-4AA2FFD31081}">
      <dgm:prSet/>
      <dgm:spPr/>
      <dgm:t>
        <a:bodyPr/>
        <a:lstStyle/>
        <a:p>
          <a:r>
            <a:rPr lang="en-US" b="0" i="0"/>
            <a:t>In this technique, the dataset is divided into clusters to create a tree-like structure, which is also called a </a:t>
          </a:r>
          <a:r>
            <a:rPr lang="en-US" b="1" i="0"/>
            <a:t>dendrogram</a:t>
          </a:r>
          <a:r>
            <a:rPr lang="en-US" b="0" i="0"/>
            <a:t>. </a:t>
          </a:r>
          <a:endParaRPr lang="en-US"/>
        </a:p>
      </dgm:t>
    </dgm:pt>
    <dgm:pt modelId="{7FD25575-427E-4AEE-9359-C678F59CD3EC}" type="parTrans" cxnId="{9E544003-2015-425E-9A9F-7C83C36F08FF}">
      <dgm:prSet/>
      <dgm:spPr/>
      <dgm:t>
        <a:bodyPr/>
        <a:lstStyle/>
        <a:p>
          <a:endParaRPr lang="en-US"/>
        </a:p>
      </dgm:t>
    </dgm:pt>
    <dgm:pt modelId="{22E2BECF-7733-4A63-880B-28FE9EC08451}" type="sibTrans" cxnId="{9E544003-2015-425E-9A9F-7C83C36F08FF}">
      <dgm:prSet/>
      <dgm:spPr/>
      <dgm:t>
        <a:bodyPr/>
        <a:lstStyle/>
        <a:p>
          <a:endParaRPr lang="en-US"/>
        </a:p>
      </dgm:t>
    </dgm:pt>
    <dgm:pt modelId="{6A82FA9C-F124-46F6-BA8E-1CD38F75C8C2}">
      <dgm:prSet/>
      <dgm:spPr/>
      <dgm:t>
        <a:bodyPr/>
        <a:lstStyle/>
        <a:p>
          <a:r>
            <a:rPr lang="en-US" b="0" i="0"/>
            <a:t>The observations or any number of clusters can be selected by cutting the tree at the correct level. </a:t>
          </a:r>
          <a:endParaRPr lang="en-US"/>
        </a:p>
      </dgm:t>
    </dgm:pt>
    <dgm:pt modelId="{AD3D2263-89C5-492C-88B2-A69B326F64DD}" type="parTrans" cxnId="{E1E8AE91-246C-4FC0-AFCC-EF0CEFBC5F55}">
      <dgm:prSet/>
      <dgm:spPr/>
      <dgm:t>
        <a:bodyPr/>
        <a:lstStyle/>
        <a:p>
          <a:endParaRPr lang="en-US"/>
        </a:p>
      </dgm:t>
    </dgm:pt>
    <dgm:pt modelId="{52119C13-1A4F-4B13-A866-93B24A96C23A}" type="sibTrans" cxnId="{E1E8AE91-246C-4FC0-AFCC-EF0CEFBC5F55}">
      <dgm:prSet/>
      <dgm:spPr/>
      <dgm:t>
        <a:bodyPr/>
        <a:lstStyle/>
        <a:p>
          <a:endParaRPr lang="en-US"/>
        </a:p>
      </dgm:t>
    </dgm:pt>
    <dgm:pt modelId="{5F6C1D82-7DAE-453D-895A-321569DCCEA2}">
      <dgm:prSet/>
      <dgm:spPr/>
      <dgm:t>
        <a:bodyPr/>
        <a:lstStyle/>
        <a:p>
          <a:r>
            <a:rPr lang="en-US" b="0" i="0"/>
            <a:t>The most common example of this method is the </a:t>
          </a:r>
          <a:r>
            <a:rPr lang="en-US" b="1" i="0"/>
            <a:t>Agglomerative Hierarchical algorithm</a:t>
          </a:r>
          <a:r>
            <a:rPr lang="en-US" b="0" i="0"/>
            <a:t>.</a:t>
          </a:r>
          <a:endParaRPr lang="en-US"/>
        </a:p>
      </dgm:t>
    </dgm:pt>
    <dgm:pt modelId="{DE0FDFE5-48A1-4F91-BC0E-87B4E9134077}" type="parTrans" cxnId="{D7FB7CCE-E7AC-4E75-B239-524B2C827661}">
      <dgm:prSet/>
      <dgm:spPr/>
      <dgm:t>
        <a:bodyPr/>
        <a:lstStyle/>
        <a:p>
          <a:endParaRPr lang="en-US"/>
        </a:p>
      </dgm:t>
    </dgm:pt>
    <dgm:pt modelId="{094D56FF-49C4-4316-8172-7BAB3A14F62A}" type="sibTrans" cxnId="{D7FB7CCE-E7AC-4E75-B239-524B2C827661}">
      <dgm:prSet/>
      <dgm:spPr/>
      <dgm:t>
        <a:bodyPr/>
        <a:lstStyle/>
        <a:p>
          <a:endParaRPr lang="en-US"/>
        </a:p>
      </dgm:t>
    </dgm:pt>
    <dgm:pt modelId="{206636A9-1ACF-493F-87A4-5A875E06F74B}" type="pres">
      <dgm:prSet presAssocID="{FF0E7ADA-7859-43BE-AF42-F4AA26384893}" presName="vert0" presStyleCnt="0">
        <dgm:presLayoutVars>
          <dgm:dir/>
          <dgm:animOne val="branch"/>
          <dgm:animLvl val="lvl"/>
        </dgm:presLayoutVars>
      </dgm:prSet>
      <dgm:spPr/>
    </dgm:pt>
    <dgm:pt modelId="{0A59DDBD-667D-4B1C-95B5-BA480B14CE7B}" type="pres">
      <dgm:prSet presAssocID="{4EE510EB-1C54-4CB9-A56E-A692CD24C6AE}" presName="thickLine" presStyleLbl="alignNode1" presStyleIdx="0" presStyleCnt="4"/>
      <dgm:spPr/>
    </dgm:pt>
    <dgm:pt modelId="{FC3A4684-37F9-4D25-9711-292AF2C80BEB}" type="pres">
      <dgm:prSet presAssocID="{4EE510EB-1C54-4CB9-A56E-A692CD24C6AE}" presName="horz1" presStyleCnt="0"/>
      <dgm:spPr/>
    </dgm:pt>
    <dgm:pt modelId="{0E8D43E0-2C8B-4633-BBDD-29511C9F9941}" type="pres">
      <dgm:prSet presAssocID="{4EE510EB-1C54-4CB9-A56E-A692CD24C6AE}" presName="tx1" presStyleLbl="revTx" presStyleIdx="0" presStyleCnt="4"/>
      <dgm:spPr/>
    </dgm:pt>
    <dgm:pt modelId="{163C50AB-F689-46EA-A8BB-B5F5C45B3FB0}" type="pres">
      <dgm:prSet presAssocID="{4EE510EB-1C54-4CB9-A56E-A692CD24C6AE}" presName="vert1" presStyleCnt="0"/>
      <dgm:spPr/>
    </dgm:pt>
    <dgm:pt modelId="{940ADD8E-6748-4345-914F-B3C8426D8AEE}" type="pres">
      <dgm:prSet presAssocID="{7540E54A-52AE-4868-9EF3-4AA2FFD31081}" presName="thickLine" presStyleLbl="alignNode1" presStyleIdx="1" presStyleCnt="4"/>
      <dgm:spPr/>
    </dgm:pt>
    <dgm:pt modelId="{B9D643C7-D619-4A96-9A3A-B5C01D4CA717}" type="pres">
      <dgm:prSet presAssocID="{7540E54A-52AE-4868-9EF3-4AA2FFD31081}" presName="horz1" presStyleCnt="0"/>
      <dgm:spPr/>
    </dgm:pt>
    <dgm:pt modelId="{AD8B99BE-C201-436F-885C-2F350352084E}" type="pres">
      <dgm:prSet presAssocID="{7540E54A-52AE-4868-9EF3-4AA2FFD31081}" presName="tx1" presStyleLbl="revTx" presStyleIdx="1" presStyleCnt="4"/>
      <dgm:spPr/>
    </dgm:pt>
    <dgm:pt modelId="{9AB25A0F-9D84-405D-BAD3-697C0B29A6E6}" type="pres">
      <dgm:prSet presAssocID="{7540E54A-52AE-4868-9EF3-4AA2FFD31081}" presName="vert1" presStyleCnt="0"/>
      <dgm:spPr/>
    </dgm:pt>
    <dgm:pt modelId="{2B6726E6-DC48-490A-91AC-F3C0DA23AB56}" type="pres">
      <dgm:prSet presAssocID="{6A82FA9C-F124-46F6-BA8E-1CD38F75C8C2}" presName="thickLine" presStyleLbl="alignNode1" presStyleIdx="2" presStyleCnt="4"/>
      <dgm:spPr/>
    </dgm:pt>
    <dgm:pt modelId="{C250961D-593F-4F19-8F48-79BAD0F01F83}" type="pres">
      <dgm:prSet presAssocID="{6A82FA9C-F124-46F6-BA8E-1CD38F75C8C2}" presName="horz1" presStyleCnt="0"/>
      <dgm:spPr/>
    </dgm:pt>
    <dgm:pt modelId="{8E690AC0-432A-4517-BCAD-99F914803BB2}" type="pres">
      <dgm:prSet presAssocID="{6A82FA9C-F124-46F6-BA8E-1CD38F75C8C2}" presName="tx1" presStyleLbl="revTx" presStyleIdx="2" presStyleCnt="4"/>
      <dgm:spPr/>
    </dgm:pt>
    <dgm:pt modelId="{02BC87DC-26FF-4FD3-A4EE-F2B595C4B428}" type="pres">
      <dgm:prSet presAssocID="{6A82FA9C-F124-46F6-BA8E-1CD38F75C8C2}" presName="vert1" presStyleCnt="0"/>
      <dgm:spPr/>
    </dgm:pt>
    <dgm:pt modelId="{05A49885-4121-44B2-8377-AC195AB26AB1}" type="pres">
      <dgm:prSet presAssocID="{5F6C1D82-7DAE-453D-895A-321569DCCEA2}" presName="thickLine" presStyleLbl="alignNode1" presStyleIdx="3" presStyleCnt="4"/>
      <dgm:spPr/>
    </dgm:pt>
    <dgm:pt modelId="{89A75284-BE57-4F52-855E-CD041F4D17C1}" type="pres">
      <dgm:prSet presAssocID="{5F6C1D82-7DAE-453D-895A-321569DCCEA2}" presName="horz1" presStyleCnt="0"/>
      <dgm:spPr/>
    </dgm:pt>
    <dgm:pt modelId="{531F7B58-4AA2-4A54-89C5-3F8DE316335B}" type="pres">
      <dgm:prSet presAssocID="{5F6C1D82-7DAE-453D-895A-321569DCCEA2}" presName="tx1" presStyleLbl="revTx" presStyleIdx="3" presStyleCnt="4"/>
      <dgm:spPr/>
    </dgm:pt>
    <dgm:pt modelId="{A7386ECE-89FB-4EF8-B118-1358405FA301}" type="pres">
      <dgm:prSet presAssocID="{5F6C1D82-7DAE-453D-895A-321569DCCEA2}" presName="vert1" presStyleCnt="0"/>
      <dgm:spPr/>
    </dgm:pt>
  </dgm:ptLst>
  <dgm:cxnLst>
    <dgm:cxn modelId="{9E544003-2015-425E-9A9F-7C83C36F08FF}" srcId="{FF0E7ADA-7859-43BE-AF42-F4AA26384893}" destId="{7540E54A-52AE-4868-9EF3-4AA2FFD31081}" srcOrd="1" destOrd="0" parTransId="{7FD25575-427E-4AEE-9359-C678F59CD3EC}" sibTransId="{22E2BECF-7733-4A63-880B-28FE9EC08451}"/>
    <dgm:cxn modelId="{1FCF9E0C-C794-4F19-AF5C-471F617E02C4}" type="presOf" srcId="{5F6C1D82-7DAE-453D-895A-321569DCCEA2}" destId="{531F7B58-4AA2-4A54-89C5-3F8DE316335B}" srcOrd="0" destOrd="0" presId="urn:microsoft.com/office/officeart/2008/layout/LinedList"/>
    <dgm:cxn modelId="{2F01F41B-D794-4558-BC9D-3607A8DD3480}" type="presOf" srcId="{7540E54A-52AE-4868-9EF3-4AA2FFD31081}" destId="{AD8B99BE-C201-436F-885C-2F350352084E}" srcOrd="0" destOrd="0" presId="urn:microsoft.com/office/officeart/2008/layout/LinedList"/>
    <dgm:cxn modelId="{FB260F2C-7CAD-4AC4-88B3-75DEF138AE78}" type="presOf" srcId="{FF0E7ADA-7859-43BE-AF42-F4AA26384893}" destId="{206636A9-1ACF-493F-87A4-5A875E06F74B}" srcOrd="0" destOrd="0" presId="urn:microsoft.com/office/officeart/2008/layout/LinedList"/>
    <dgm:cxn modelId="{928D395F-E254-4328-8B8B-7C7084A07825}" srcId="{FF0E7ADA-7859-43BE-AF42-F4AA26384893}" destId="{4EE510EB-1C54-4CB9-A56E-A692CD24C6AE}" srcOrd="0" destOrd="0" parTransId="{46AB16B5-DD3C-48BC-9B31-87CA85C8F18B}" sibTransId="{2EBA1BCA-C3A7-416B-9457-AEFA9B4497C1}"/>
    <dgm:cxn modelId="{0015BF72-0789-474D-ACF0-D78705141897}" type="presOf" srcId="{4EE510EB-1C54-4CB9-A56E-A692CD24C6AE}" destId="{0E8D43E0-2C8B-4633-BBDD-29511C9F9941}" srcOrd="0" destOrd="0" presId="urn:microsoft.com/office/officeart/2008/layout/LinedList"/>
    <dgm:cxn modelId="{E1E8AE91-246C-4FC0-AFCC-EF0CEFBC5F55}" srcId="{FF0E7ADA-7859-43BE-AF42-F4AA26384893}" destId="{6A82FA9C-F124-46F6-BA8E-1CD38F75C8C2}" srcOrd="2" destOrd="0" parTransId="{AD3D2263-89C5-492C-88B2-A69B326F64DD}" sibTransId="{52119C13-1A4F-4B13-A866-93B24A96C23A}"/>
    <dgm:cxn modelId="{106B3AC5-7798-4F76-92C0-3913102412BD}" type="presOf" srcId="{6A82FA9C-F124-46F6-BA8E-1CD38F75C8C2}" destId="{8E690AC0-432A-4517-BCAD-99F914803BB2}" srcOrd="0" destOrd="0" presId="urn:microsoft.com/office/officeart/2008/layout/LinedList"/>
    <dgm:cxn modelId="{D7FB7CCE-E7AC-4E75-B239-524B2C827661}" srcId="{FF0E7ADA-7859-43BE-AF42-F4AA26384893}" destId="{5F6C1D82-7DAE-453D-895A-321569DCCEA2}" srcOrd="3" destOrd="0" parTransId="{DE0FDFE5-48A1-4F91-BC0E-87B4E9134077}" sibTransId="{094D56FF-49C4-4316-8172-7BAB3A14F62A}"/>
    <dgm:cxn modelId="{14BD583D-8156-4C32-8CF9-7A5E835759E0}" type="presParOf" srcId="{206636A9-1ACF-493F-87A4-5A875E06F74B}" destId="{0A59DDBD-667D-4B1C-95B5-BA480B14CE7B}" srcOrd="0" destOrd="0" presId="urn:microsoft.com/office/officeart/2008/layout/LinedList"/>
    <dgm:cxn modelId="{31BB60CE-2869-4AF8-A4A6-DFD431FB77DD}" type="presParOf" srcId="{206636A9-1ACF-493F-87A4-5A875E06F74B}" destId="{FC3A4684-37F9-4D25-9711-292AF2C80BEB}" srcOrd="1" destOrd="0" presId="urn:microsoft.com/office/officeart/2008/layout/LinedList"/>
    <dgm:cxn modelId="{58AFFE03-A5B1-4DA0-9458-E39CAE538EE4}" type="presParOf" srcId="{FC3A4684-37F9-4D25-9711-292AF2C80BEB}" destId="{0E8D43E0-2C8B-4633-BBDD-29511C9F9941}" srcOrd="0" destOrd="0" presId="urn:microsoft.com/office/officeart/2008/layout/LinedList"/>
    <dgm:cxn modelId="{FB265ABF-EB4E-4CEC-82A8-51A2C718ED56}" type="presParOf" srcId="{FC3A4684-37F9-4D25-9711-292AF2C80BEB}" destId="{163C50AB-F689-46EA-A8BB-B5F5C45B3FB0}" srcOrd="1" destOrd="0" presId="urn:microsoft.com/office/officeart/2008/layout/LinedList"/>
    <dgm:cxn modelId="{6B089A9B-B8B5-430F-8707-67D0808C1E71}" type="presParOf" srcId="{206636A9-1ACF-493F-87A4-5A875E06F74B}" destId="{940ADD8E-6748-4345-914F-B3C8426D8AEE}" srcOrd="2" destOrd="0" presId="urn:microsoft.com/office/officeart/2008/layout/LinedList"/>
    <dgm:cxn modelId="{0D3750BE-2702-4A05-95DD-5A4E921910ED}" type="presParOf" srcId="{206636A9-1ACF-493F-87A4-5A875E06F74B}" destId="{B9D643C7-D619-4A96-9A3A-B5C01D4CA717}" srcOrd="3" destOrd="0" presId="urn:microsoft.com/office/officeart/2008/layout/LinedList"/>
    <dgm:cxn modelId="{40897DBA-964E-447C-8FCF-B5F72F8E0320}" type="presParOf" srcId="{B9D643C7-D619-4A96-9A3A-B5C01D4CA717}" destId="{AD8B99BE-C201-436F-885C-2F350352084E}" srcOrd="0" destOrd="0" presId="urn:microsoft.com/office/officeart/2008/layout/LinedList"/>
    <dgm:cxn modelId="{EB579F11-8E66-4818-879E-F8ED3FB18DB4}" type="presParOf" srcId="{B9D643C7-D619-4A96-9A3A-B5C01D4CA717}" destId="{9AB25A0F-9D84-405D-BAD3-697C0B29A6E6}" srcOrd="1" destOrd="0" presId="urn:microsoft.com/office/officeart/2008/layout/LinedList"/>
    <dgm:cxn modelId="{61AA6D1F-BEDD-4151-9DFA-AECCE8CD2CC1}" type="presParOf" srcId="{206636A9-1ACF-493F-87A4-5A875E06F74B}" destId="{2B6726E6-DC48-490A-91AC-F3C0DA23AB56}" srcOrd="4" destOrd="0" presId="urn:microsoft.com/office/officeart/2008/layout/LinedList"/>
    <dgm:cxn modelId="{075197D5-98F9-4954-8069-67A7FB1A4561}" type="presParOf" srcId="{206636A9-1ACF-493F-87A4-5A875E06F74B}" destId="{C250961D-593F-4F19-8F48-79BAD0F01F83}" srcOrd="5" destOrd="0" presId="urn:microsoft.com/office/officeart/2008/layout/LinedList"/>
    <dgm:cxn modelId="{9CE9AD5B-5039-44DD-88B1-E9E5800B72F0}" type="presParOf" srcId="{C250961D-593F-4F19-8F48-79BAD0F01F83}" destId="{8E690AC0-432A-4517-BCAD-99F914803BB2}" srcOrd="0" destOrd="0" presId="urn:microsoft.com/office/officeart/2008/layout/LinedList"/>
    <dgm:cxn modelId="{3F033707-305B-4029-97F2-7DF3CB302237}" type="presParOf" srcId="{C250961D-593F-4F19-8F48-79BAD0F01F83}" destId="{02BC87DC-26FF-4FD3-A4EE-F2B595C4B428}" srcOrd="1" destOrd="0" presId="urn:microsoft.com/office/officeart/2008/layout/LinedList"/>
    <dgm:cxn modelId="{CD873753-7172-43FE-8F57-77BE27D7F202}" type="presParOf" srcId="{206636A9-1ACF-493F-87A4-5A875E06F74B}" destId="{05A49885-4121-44B2-8377-AC195AB26AB1}" srcOrd="6" destOrd="0" presId="urn:microsoft.com/office/officeart/2008/layout/LinedList"/>
    <dgm:cxn modelId="{13C0C19F-0951-41B3-89DC-5C14786CDBCA}" type="presParOf" srcId="{206636A9-1ACF-493F-87A4-5A875E06F74B}" destId="{89A75284-BE57-4F52-855E-CD041F4D17C1}" srcOrd="7" destOrd="0" presId="urn:microsoft.com/office/officeart/2008/layout/LinedList"/>
    <dgm:cxn modelId="{9431497A-0F01-44AB-A742-7C7BB14D537A}" type="presParOf" srcId="{89A75284-BE57-4F52-855E-CD041F4D17C1}" destId="{531F7B58-4AA2-4A54-89C5-3F8DE316335B}" srcOrd="0" destOrd="0" presId="urn:microsoft.com/office/officeart/2008/layout/LinedList"/>
    <dgm:cxn modelId="{76F94566-739E-4B89-9D57-051C8ACE15B1}" type="presParOf" srcId="{89A75284-BE57-4F52-855E-CD041F4D17C1}" destId="{A7386ECE-89FB-4EF8-B118-1358405FA3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F2B2F0-28B0-4AFC-A80B-F9C8BBED1B50}"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0F6F5E91-7D35-4E59-BBB6-D09F1E66293A}">
      <dgm:prSet/>
      <dgm:spPr/>
      <dgm:t>
        <a:bodyPr/>
        <a:lstStyle/>
        <a:p>
          <a:r>
            <a:rPr lang="en-US" b="1"/>
            <a:t>In Identification of Cancer Cells:</a:t>
          </a:r>
          <a:r>
            <a:rPr lang="en-US" b="0"/>
            <a:t> </a:t>
          </a:r>
          <a:endParaRPr lang="en-US"/>
        </a:p>
      </dgm:t>
    </dgm:pt>
    <dgm:pt modelId="{47EB5622-F245-46BE-953A-A60F663CBEEE}" type="parTrans" cxnId="{53CDB9B6-D92A-47E7-8767-63136777D8CC}">
      <dgm:prSet/>
      <dgm:spPr/>
      <dgm:t>
        <a:bodyPr/>
        <a:lstStyle/>
        <a:p>
          <a:endParaRPr lang="en-US"/>
        </a:p>
      </dgm:t>
    </dgm:pt>
    <dgm:pt modelId="{1E32A5D2-A032-40FB-A7D6-145A8AB7FBCF}" type="sibTrans" cxnId="{53CDB9B6-D92A-47E7-8767-63136777D8CC}">
      <dgm:prSet/>
      <dgm:spPr/>
      <dgm:t>
        <a:bodyPr/>
        <a:lstStyle/>
        <a:p>
          <a:endParaRPr lang="en-US"/>
        </a:p>
      </dgm:t>
    </dgm:pt>
    <dgm:pt modelId="{D1F02E1C-D3E7-4098-BD9C-50412CD2D65D}">
      <dgm:prSet/>
      <dgm:spPr/>
      <dgm:t>
        <a:bodyPr/>
        <a:lstStyle/>
        <a:p>
          <a:r>
            <a:rPr lang="en-US" b="0"/>
            <a:t>The clustering algorithms are widely used for the identification of cancerous cells. </a:t>
          </a:r>
          <a:endParaRPr lang="en-US"/>
        </a:p>
      </dgm:t>
    </dgm:pt>
    <dgm:pt modelId="{C0F127F7-10EF-4C47-B93C-6F312878D01A}" type="parTrans" cxnId="{3B2FA178-C8F9-42FC-B7CA-991ED14A1800}">
      <dgm:prSet/>
      <dgm:spPr/>
      <dgm:t>
        <a:bodyPr/>
        <a:lstStyle/>
        <a:p>
          <a:endParaRPr lang="en-US"/>
        </a:p>
      </dgm:t>
    </dgm:pt>
    <dgm:pt modelId="{EA6A0107-7D43-4590-86AE-27B5582E131C}" type="sibTrans" cxnId="{3B2FA178-C8F9-42FC-B7CA-991ED14A1800}">
      <dgm:prSet/>
      <dgm:spPr/>
      <dgm:t>
        <a:bodyPr/>
        <a:lstStyle/>
        <a:p>
          <a:endParaRPr lang="en-US"/>
        </a:p>
      </dgm:t>
    </dgm:pt>
    <dgm:pt modelId="{2A6505E5-96A2-4615-BF1A-1150DC28F701}">
      <dgm:prSet/>
      <dgm:spPr/>
      <dgm:t>
        <a:bodyPr/>
        <a:lstStyle/>
        <a:p>
          <a:r>
            <a:rPr lang="en-US" b="0"/>
            <a:t>It divides the cancerous and non-cancerous data sets into different groups.</a:t>
          </a:r>
          <a:endParaRPr lang="en-US"/>
        </a:p>
      </dgm:t>
    </dgm:pt>
    <dgm:pt modelId="{8CEA8A22-B44B-4635-BBAC-61AC1418B706}" type="parTrans" cxnId="{B56A7668-67CB-4BFB-A654-37F6902B52E3}">
      <dgm:prSet/>
      <dgm:spPr/>
      <dgm:t>
        <a:bodyPr/>
        <a:lstStyle/>
        <a:p>
          <a:endParaRPr lang="en-US"/>
        </a:p>
      </dgm:t>
    </dgm:pt>
    <dgm:pt modelId="{5510FDEF-74A5-4FD9-A62E-9B72A2C4A5D7}" type="sibTrans" cxnId="{B56A7668-67CB-4BFB-A654-37F6902B52E3}">
      <dgm:prSet/>
      <dgm:spPr/>
      <dgm:t>
        <a:bodyPr/>
        <a:lstStyle/>
        <a:p>
          <a:endParaRPr lang="en-US"/>
        </a:p>
      </dgm:t>
    </dgm:pt>
    <dgm:pt modelId="{305A1070-037E-492C-B2AC-539D6C925835}">
      <dgm:prSet/>
      <dgm:spPr/>
      <dgm:t>
        <a:bodyPr/>
        <a:lstStyle/>
        <a:p>
          <a:r>
            <a:rPr lang="en-US" b="1"/>
            <a:t>In Search Engines:</a:t>
          </a:r>
          <a:r>
            <a:rPr lang="en-US" b="0"/>
            <a:t> </a:t>
          </a:r>
          <a:endParaRPr lang="en-US"/>
        </a:p>
      </dgm:t>
    </dgm:pt>
    <dgm:pt modelId="{BC96ECE8-6F04-4204-97A7-464A1B301451}" type="parTrans" cxnId="{860E23B1-D4CB-4057-8E49-B35067A884CA}">
      <dgm:prSet/>
      <dgm:spPr/>
      <dgm:t>
        <a:bodyPr/>
        <a:lstStyle/>
        <a:p>
          <a:endParaRPr lang="en-US"/>
        </a:p>
      </dgm:t>
    </dgm:pt>
    <dgm:pt modelId="{1A104FEF-BA5E-4E80-8062-3F135B0203CE}" type="sibTrans" cxnId="{860E23B1-D4CB-4057-8E49-B35067A884CA}">
      <dgm:prSet/>
      <dgm:spPr/>
      <dgm:t>
        <a:bodyPr/>
        <a:lstStyle/>
        <a:p>
          <a:endParaRPr lang="en-US"/>
        </a:p>
      </dgm:t>
    </dgm:pt>
    <dgm:pt modelId="{06416765-7917-4D51-96D1-63E924585793}">
      <dgm:prSet/>
      <dgm:spPr/>
      <dgm:t>
        <a:bodyPr/>
        <a:lstStyle/>
        <a:p>
          <a:r>
            <a:rPr lang="en-US" b="0"/>
            <a:t>Search engines also work on the clustering technique. </a:t>
          </a:r>
          <a:endParaRPr lang="en-US"/>
        </a:p>
      </dgm:t>
    </dgm:pt>
    <dgm:pt modelId="{65B4C0F3-42C3-48C9-9C8D-57076255AFC2}" type="parTrans" cxnId="{FD32E667-7141-455F-A9B3-82B09410288B}">
      <dgm:prSet/>
      <dgm:spPr/>
      <dgm:t>
        <a:bodyPr/>
        <a:lstStyle/>
        <a:p>
          <a:endParaRPr lang="en-US"/>
        </a:p>
      </dgm:t>
    </dgm:pt>
    <dgm:pt modelId="{60870787-9012-4B49-B928-18E256FC6D0F}" type="sibTrans" cxnId="{FD32E667-7141-455F-A9B3-82B09410288B}">
      <dgm:prSet/>
      <dgm:spPr/>
      <dgm:t>
        <a:bodyPr/>
        <a:lstStyle/>
        <a:p>
          <a:endParaRPr lang="en-US"/>
        </a:p>
      </dgm:t>
    </dgm:pt>
    <dgm:pt modelId="{936D41F5-39D6-4927-9C32-2A7773A87B2D}">
      <dgm:prSet/>
      <dgm:spPr/>
      <dgm:t>
        <a:bodyPr/>
        <a:lstStyle/>
        <a:p>
          <a:r>
            <a:rPr lang="en-US" b="0"/>
            <a:t>The search result appears based on the closest object to the search query. </a:t>
          </a:r>
          <a:endParaRPr lang="en-US"/>
        </a:p>
      </dgm:t>
    </dgm:pt>
    <dgm:pt modelId="{E5639DB9-5D61-47A9-86DE-091C11612C40}" type="parTrans" cxnId="{CCC272D9-A944-4879-AA05-5674CAF0BBAE}">
      <dgm:prSet/>
      <dgm:spPr/>
      <dgm:t>
        <a:bodyPr/>
        <a:lstStyle/>
        <a:p>
          <a:endParaRPr lang="en-US"/>
        </a:p>
      </dgm:t>
    </dgm:pt>
    <dgm:pt modelId="{01E33CAA-1F01-4614-B84D-3C15769E5173}" type="sibTrans" cxnId="{CCC272D9-A944-4879-AA05-5674CAF0BBAE}">
      <dgm:prSet/>
      <dgm:spPr/>
      <dgm:t>
        <a:bodyPr/>
        <a:lstStyle/>
        <a:p>
          <a:endParaRPr lang="en-US"/>
        </a:p>
      </dgm:t>
    </dgm:pt>
    <dgm:pt modelId="{51B0E66A-CF16-4C2D-858B-F79103DC0D24}">
      <dgm:prSet/>
      <dgm:spPr/>
      <dgm:t>
        <a:bodyPr/>
        <a:lstStyle/>
        <a:p>
          <a:r>
            <a:rPr lang="en-US" b="0"/>
            <a:t>It does it by grouping similar data objects in one group that is far from the other dissimilar objects. </a:t>
          </a:r>
          <a:endParaRPr lang="en-US"/>
        </a:p>
      </dgm:t>
    </dgm:pt>
    <dgm:pt modelId="{DC5BDC03-7157-4179-9C95-6E66B4439331}" type="parTrans" cxnId="{1DAC732D-2791-43F0-B138-B35DA8C1962D}">
      <dgm:prSet/>
      <dgm:spPr/>
      <dgm:t>
        <a:bodyPr/>
        <a:lstStyle/>
        <a:p>
          <a:endParaRPr lang="en-US"/>
        </a:p>
      </dgm:t>
    </dgm:pt>
    <dgm:pt modelId="{0D1D541F-CB34-49C1-9289-C7C0E4269C8E}" type="sibTrans" cxnId="{1DAC732D-2791-43F0-B138-B35DA8C1962D}">
      <dgm:prSet/>
      <dgm:spPr/>
      <dgm:t>
        <a:bodyPr/>
        <a:lstStyle/>
        <a:p>
          <a:endParaRPr lang="en-US"/>
        </a:p>
      </dgm:t>
    </dgm:pt>
    <dgm:pt modelId="{EEAF5D10-76DC-4E95-941A-3632A3E7D7B8}">
      <dgm:prSet/>
      <dgm:spPr/>
      <dgm:t>
        <a:bodyPr/>
        <a:lstStyle/>
        <a:p>
          <a:r>
            <a:rPr lang="en-US" b="0"/>
            <a:t>The accurate result of a query depends on the quality of the clustering algorithm used.</a:t>
          </a:r>
          <a:endParaRPr lang="en-US"/>
        </a:p>
      </dgm:t>
    </dgm:pt>
    <dgm:pt modelId="{C1A4045E-9FAC-44BA-B6C5-5B01DC86B6EB}" type="parTrans" cxnId="{ED52B211-F75C-4EBA-9DB8-0511AE9B5782}">
      <dgm:prSet/>
      <dgm:spPr/>
      <dgm:t>
        <a:bodyPr/>
        <a:lstStyle/>
        <a:p>
          <a:endParaRPr lang="en-US"/>
        </a:p>
      </dgm:t>
    </dgm:pt>
    <dgm:pt modelId="{52B8E7FD-4E4C-4CDD-BE52-0C254826397E}" type="sibTrans" cxnId="{ED52B211-F75C-4EBA-9DB8-0511AE9B5782}">
      <dgm:prSet/>
      <dgm:spPr/>
      <dgm:t>
        <a:bodyPr/>
        <a:lstStyle/>
        <a:p>
          <a:endParaRPr lang="en-US"/>
        </a:p>
      </dgm:t>
    </dgm:pt>
    <dgm:pt modelId="{54F6E3BD-0A37-4F9E-AE19-38C565AC84EB}">
      <dgm:prSet/>
      <dgm:spPr/>
      <dgm:t>
        <a:bodyPr/>
        <a:lstStyle/>
        <a:p>
          <a:r>
            <a:rPr lang="en-US" b="1"/>
            <a:t>Customer Segmentation:</a:t>
          </a:r>
          <a:r>
            <a:rPr lang="en-US" b="0"/>
            <a:t> </a:t>
          </a:r>
          <a:endParaRPr lang="en-US"/>
        </a:p>
      </dgm:t>
    </dgm:pt>
    <dgm:pt modelId="{D3BE19E8-B83E-4F20-9E1F-B6688F4A61F8}" type="parTrans" cxnId="{5FFA4AC2-0E12-4E7C-84C9-A7EC646DD2D6}">
      <dgm:prSet/>
      <dgm:spPr/>
      <dgm:t>
        <a:bodyPr/>
        <a:lstStyle/>
        <a:p>
          <a:endParaRPr lang="en-US"/>
        </a:p>
      </dgm:t>
    </dgm:pt>
    <dgm:pt modelId="{92BC7A26-21FC-45C9-9C9C-96C6374FA56C}" type="sibTrans" cxnId="{5FFA4AC2-0E12-4E7C-84C9-A7EC646DD2D6}">
      <dgm:prSet/>
      <dgm:spPr/>
      <dgm:t>
        <a:bodyPr/>
        <a:lstStyle/>
        <a:p>
          <a:endParaRPr lang="en-US"/>
        </a:p>
      </dgm:t>
    </dgm:pt>
    <dgm:pt modelId="{9778D543-26A1-4D23-823D-32EB4EBFA097}">
      <dgm:prSet/>
      <dgm:spPr/>
      <dgm:t>
        <a:bodyPr/>
        <a:lstStyle/>
        <a:p>
          <a:r>
            <a:rPr lang="en-US" b="0"/>
            <a:t>It is used in market research to segment the customers based on their choice and preferences.</a:t>
          </a:r>
          <a:endParaRPr lang="en-US"/>
        </a:p>
      </dgm:t>
    </dgm:pt>
    <dgm:pt modelId="{0FABCF94-D921-44DA-8B05-E83692A6B484}" type="parTrans" cxnId="{3B69E05A-8C2F-4D16-A538-25EC8C111346}">
      <dgm:prSet/>
      <dgm:spPr/>
      <dgm:t>
        <a:bodyPr/>
        <a:lstStyle/>
        <a:p>
          <a:endParaRPr lang="en-US"/>
        </a:p>
      </dgm:t>
    </dgm:pt>
    <dgm:pt modelId="{92DCE74A-A582-401D-BAD9-B7B4EB9BFEE6}" type="sibTrans" cxnId="{3B69E05A-8C2F-4D16-A538-25EC8C111346}">
      <dgm:prSet/>
      <dgm:spPr/>
      <dgm:t>
        <a:bodyPr/>
        <a:lstStyle/>
        <a:p>
          <a:endParaRPr lang="en-US"/>
        </a:p>
      </dgm:t>
    </dgm:pt>
    <dgm:pt modelId="{FD02462C-963E-42CC-9013-99CA0F08BD19}">
      <dgm:prSet/>
      <dgm:spPr/>
      <dgm:t>
        <a:bodyPr/>
        <a:lstStyle/>
        <a:p>
          <a:r>
            <a:rPr lang="en-US" b="1"/>
            <a:t>In Biology:</a:t>
          </a:r>
          <a:r>
            <a:rPr lang="en-US" b="0"/>
            <a:t> </a:t>
          </a:r>
          <a:endParaRPr lang="en-US"/>
        </a:p>
      </dgm:t>
    </dgm:pt>
    <dgm:pt modelId="{C6609C39-3406-4011-A2F0-AA7A867FAAB2}" type="parTrans" cxnId="{1A57DBCE-8B0E-4581-A478-1A285E161BC1}">
      <dgm:prSet/>
      <dgm:spPr/>
      <dgm:t>
        <a:bodyPr/>
        <a:lstStyle/>
        <a:p>
          <a:endParaRPr lang="en-US"/>
        </a:p>
      </dgm:t>
    </dgm:pt>
    <dgm:pt modelId="{27D8BAB9-B2B5-40E5-887B-63405BDCFF38}" type="sibTrans" cxnId="{1A57DBCE-8B0E-4581-A478-1A285E161BC1}">
      <dgm:prSet/>
      <dgm:spPr/>
      <dgm:t>
        <a:bodyPr/>
        <a:lstStyle/>
        <a:p>
          <a:endParaRPr lang="en-US"/>
        </a:p>
      </dgm:t>
    </dgm:pt>
    <dgm:pt modelId="{9BB017EB-135F-460D-839E-B2566C5083B4}">
      <dgm:prSet/>
      <dgm:spPr/>
      <dgm:t>
        <a:bodyPr/>
        <a:lstStyle/>
        <a:p>
          <a:r>
            <a:rPr lang="en-US" b="0"/>
            <a:t>It is used in the biology stream to classify different species of plants and animals using the image recognition technique.</a:t>
          </a:r>
          <a:endParaRPr lang="en-US"/>
        </a:p>
      </dgm:t>
    </dgm:pt>
    <dgm:pt modelId="{8AE21D3B-15DA-4ADC-8202-B8AFEF2577C0}" type="parTrans" cxnId="{5FB9B002-9EF4-42B4-B348-99E74CBC27A8}">
      <dgm:prSet/>
      <dgm:spPr/>
      <dgm:t>
        <a:bodyPr/>
        <a:lstStyle/>
        <a:p>
          <a:endParaRPr lang="en-US"/>
        </a:p>
      </dgm:t>
    </dgm:pt>
    <dgm:pt modelId="{7E9B82EF-5DB0-4581-8B1A-9063E4BE2CC3}" type="sibTrans" cxnId="{5FB9B002-9EF4-42B4-B348-99E74CBC27A8}">
      <dgm:prSet/>
      <dgm:spPr/>
      <dgm:t>
        <a:bodyPr/>
        <a:lstStyle/>
        <a:p>
          <a:endParaRPr lang="en-US"/>
        </a:p>
      </dgm:t>
    </dgm:pt>
    <dgm:pt modelId="{402FACDA-7630-4EEB-A075-6908332AE251}">
      <dgm:prSet/>
      <dgm:spPr/>
      <dgm:t>
        <a:bodyPr/>
        <a:lstStyle/>
        <a:p>
          <a:r>
            <a:rPr lang="en-US" b="1"/>
            <a:t>In Land Use:</a:t>
          </a:r>
          <a:r>
            <a:rPr lang="en-US" b="0"/>
            <a:t> </a:t>
          </a:r>
          <a:endParaRPr lang="en-US"/>
        </a:p>
      </dgm:t>
    </dgm:pt>
    <dgm:pt modelId="{B238E2AC-135D-4584-8654-1B4A0F4A8EAF}" type="parTrans" cxnId="{9E32570B-EC35-43CC-A93A-4F3C199EF8A6}">
      <dgm:prSet/>
      <dgm:spPr/>
      <dgm:t>
        <a:bodyPr/>
        <a:lstStyle/>
        <a:p>
          <a:endParaRPr lang="en-US"/>
        </a:p>
      </dgm:t>
    </dgm:pt>
    <dgm:pt modelId="{0FF2BE5E-B403-4FC3-8662-4D6A2B40D6CB}" type="sibTrans" cxnId="{9E32570B-EC35-43CC-A93A-4F3C199EF8A6}">
      <dgm:prSet/>
      <dgm:spPr/>
      <dgm:t>
        <a:bodyPr/>
        <a:lstStyle/>
        <a:p>
          <a:endParaRPr lang="en-US"/>
        </a:p>
      </dgm:t>
    </dgm:pt>
    <dgm:pt modelId="{6440525F-398C-43C3-A021-C51C7BC5D0A4}">
      <dgm:prSet/>
      <dgm:spPr/>
      <dgm:t>
        <a:bodyPr/>
        <a:lstStyle/>
        <a:p>
          <a:r>
            <a:rPr lang="en-US" b="0"/>
            <a:t>The clustering technique is used in identifying the area of similar lands use in the GIS database. </a:t>
          </a:r>
          <a:endParaRPr lang="en-US"/>
        </a:p>
      </dgm:t>
    </dgm:pt>
    <dgm:pt modelId="{650DB7F1-E28D-4977-B61C-C3ED210F51AB}" type="parTrans" cxnId="{C06CBC39-B568-4128-BFA9-AE981AFF5BA2}">
      <dgm:prSet/>
      <dgm:spPr/>
      <dgm:t>
        <a:bodyPr/>
        <a:lstStyle/>
        <a:p>
          <a:endParaRPr lang="en-US"/>
        </a:p>
      </dgm:t>
    </dgm:pt>
    <dgm:pt modelId="{F29503C1-A967-4201-B000-760B2259BB0D}" type="sibTrans" cxnId="{C06CBC39-B568-4128-BFA9-AE981AFF5BA2}">
      <dgm:prSet/>
      <dgm:spPr/>
      <dgm:t>
        <a:bodyPr/>
        <a:lstStyle/>
        <a:p>
          <a:endParaRPr lang="en-US"/>
        </a:p>
      </dgm:t>
    </dgm:pt>
    <dgm:pt modelId="{2627C864-6E24-44B6-B637-381AAF118430}">
      <dgm:prSet/>
      <dgm:spPr/>
      <dgm:t>
        <a:bodyPr/>
        <a:lstStyle/>
        <a:p>
          <a:r>
            <a:rPr lang="en-US" b="0"/>
            <a:t>This can be very useful to find that for what purpose the particular land should be used, that means for which purpose it is more suitable.</a:t>
          </a:r>
          <a:endParaRPr lang="en-US"/>
        </a:p>
      </dgm:t>
    </dgm:pt>
    <dgm:pt modelId="{A5CE3C1D-C6B0-4188-A261-968E8748C46A}" type="parTrans" cxnId="{10F109B4-F985-41B9-93B2-54CD69670757}">
      <dgm:prSet/>
      <dgm:spPr/>
      <dgm:t>
        <a:bodyPr/>
        <a:lstStyle/>
        <a:p>
          <a:endParaRPr lang="en-US"/>
        </a:p>
      </dgm:t>
    </dgm:pt>
    <dgm:pt modelId="{4CECA070-BAB5-4DF3-B06F-C202566C4DA1}" type="sibTrans" cxnId="{10F109B4-F985-41B9-93B2-54CD69670757}">
      <dgm:prSet/>
      <dgm:spPr/>
      <dgm:t>
        <a:bodyPr/>
        <a:lstStyle/>
        <a:p>
          <a:endParaRPr lang="en-US"/>
        </a:p>
      </dgm:t>
    </dgm:pt>
    <dgm:pt modelId="{9C687EE7-98CE-4C03-AD7C-2CF802ED4346}" type="pres">
      <dgm:prSet presAssocID="{66F2B2F0-28B0-4AFC-A80B-F9C8BBED1B50}" presName="linear" presStyleCnt="0">
        <dgm:presLayoutVars>
          <dgm:dir/>
          <dgm:animLvl val="lvl"/>
          <dgm:resizeHandles val="exact"/>
        </dgm:presLayoutVars>
      </dgm:prSet>
      <dgm:spPr/>
    </dgm:pt>
    <dgm:pt modelId="{305925F1-0BB8-4125-A78A-2EAA7ACC592F}" type="pres">
      <dgm:prSet presAssocID="{0F6F5E91-7D35-4E59-BBB6-D09F1E66293A}" presName="parentLin" presStyleCnt="0"/>
      <dgm:spPr/>
    </dgm:pt>
    <dgm:pt modelId="{9529A949-AFE3-4A73-8901-E04F47009F31}" type="pres">
      <dgm:prSet presAssocID="{0F6F5E91-7D35-4E59-BBB6-D09F1E66293A}" presName="parentLeftMargin" presStyleLbl="node1" presStyleIdx="0" presStyleCnt="5"/>
      <dgm:spPr/>
    </dgm:pt>
    <dgm:pt modelId="{5C22F531-4EF1-4C75-BEA7-446C870F1320}" type="pres">
      <dgm:prSet presAssocID="{0F6F5E91-7D35-4E59-BBB6-D09F1E66293A}" presName="parentText" presStyleLbl="node1" presStyleIdx="0" presStyleCnt="5">
        <dgm:presLayoutVars>
          <dgm:chMax val="0"/>
          <dgm:bulletEnabled val="1"/>
        </dgm:presLayoutVars>
      </dgm:prSet>
      <dgm:spPr/>
    </dgm:pt>
    <dgm:pt modelId="{1D91CD35-7E55-4764-AE01-233B4EB54378}" type="pres">
      <dgm:prSet presAssocID="{0F6F5E91-7D35-4E59-BBB6-D09F1E66293A}" presName="negativeSpace" presStyleCnt="0"/>
      <dgm:spPr/>
    </dgm:pt>
    <dgm:pt modelId="{BF05F3C6-1093-4CF8-BBB6-920D2005F139}" type="pres">
      <dgm:prSet presAssocID="{0F6F5E91-7D35-4E59-BBB6-D09F1E66293A}" presName="childText" presStyleLbl="conFgAcc1" presStyleIdx="0" presStyleCnt="5">
        <dgm:presLayoutVars>
          <dgm:bulletEnabled val="1"/>
        </dgm:presLayoutVars>
      </dgm:prSet>
      <dgm:spPr/>
    </dgm:pt>
    <dgm:pt modelId="{71A0E45B-CAEB-47DE-B90F-BA949AAA0BCA}" type="pres">
      <dgm:prSet presAssocID="{1E32A5D2-A032-40FB-A7D6-145A8AB7FBCF}" presName="spaceBetweenRectangles" presStyleCnt="0"/>
      <dgm:spPr/>
    </dgm:pt>
    <dgm:pt modelId="{2BA3CF0D-2CDD-4994-A26B-3819EE12D93C}" type="pres">
      <dgm:prSet presAssocID="{305A1070-037E-492C-B2AC-539D6C925835}" presName="parentLin" presStyleCnt="0"/>
      <dgm:spPr/>
    </dgm:pt>
    <dgm:pt modelId="{A0D319BF-0FFF-42C6-8EA3-1BB6BD90AF44}" type="pres">
      <dgm:prSet presAssocID="{305A1070-037E-492C-B2AC-539D6C925835}" presName="parentLeftMargin" presStyleLbl="node1" presStyleIdx="0" presStyleCnt="5"/>
      <dgm:spPr/>
    </dgm:pt>
    <dgm:pt modelId="{3DBA4C5B-8364-437B-93D4-FAB419ADD3D7}" type="pres">
      <dgm:prSet presAssocID="{305A1070-037E-492C-B2AC-539D6C925835}" presName="parentText" presStyleLbl="node1" presStyleIdx="1" presStyleCnt="5">
        <dgm:presLayoutVars>
          <dgm:chMax val="0"/>
          <dgm:bulletEnabled val="1"/>
        </dgm:presLayoutVars>
      </dgm:prSet>
      <dgm:spPr/>
    </dgm:pt>
    <dgm:pt modelId="{8FFC412E-AB11-404E-AE10-257575F802BA}" type="pres">
      <dgm:prSet presAssocID="{305A1070-037E-492C-B2AC-539D6C925835}" presName="negativeSpace" presStyleCnt="0"/>
      <dgm:spPr/>
    </dgm:pt>
    <dgm:pt modelId="{1E9F20D4-C857-47CE-B170-BF5D85A56241}" type="pres">
      <dgm:prSet presAssocID="{305A1070-037E-492C-B2AC-539D6C925835}" presName="childText" presStyleLbl="conFgAcc1" presStyleIdx="1" presStyleCnt="5">
        <dgm:presLayoutVars>
          <dgm:bulletEnabled val="1"/>
        </dgm:presLayoutVars>
      </dgm:prSet>
      <dgm:spPr/>
    </dgm:pt>
    <dgm:pt modelId="{ABAA0DB0-F8AF-46CC-953B-9C439B46E0E1}" type="pres">
      <dgm:prSet presAssocID="{1A104FEF-BA5E-4E80-8062-3F135B0203CE}" presName="spaceBetweenRectangles" presStyleCnt="0"/>
      <dgm:spPr/>
    </dgm:pt>
    <dgm:pt modelId="{27C9F36B-09F7-43F6-ABD3-694D317325DF}" type="pres">
      <dgm:prSet presAssocID="{54F6E3BD-0A37-4F9E-AE19-38C565AC84EB}" presName="parentLin" presStyleCnt="0"/>
      <dgm:spPr/>
    </dgm:pt>
    <dgm:pt modelId="{559F351A-7D09-4786-B1AC-271C6905F1D3}" type="pres">
      <dgm:prSet presAssocID="{54F6E3BD-0A37-4F9E-AE19-38C565AC84EB}" presName="parentLeftMargin" presStyleLbl="node1" presStyleIdx="1" presStyleCnt="5"/>
      <dgm:spPr/>
    </dgm:pt>
    <dgm:pt modelId="{07785B84-29C9-4117-9D6C-479B24B31A32}" type="pres">
      <dgm:prSet presAssocID="{54F6E3BD-0A37-4F9E-AE19-38C565AC84EB}" presName="parentText" presStyleLbl="node1" presStyleIdx="2" presStyleCnt="5">
        <dgm:presLayoutVars>
          <dgm:chMax val="0"/>
          <dgm:bulletEnabled val="1"/>
        </dgm:presLayoutVars>
      </dgm:prSet>
      <dgm:spPr/>
    </dgm:pt>
    <dgm:pt modelId="{16998BB2-FD23-4947-81DF-283E149AAE00}" type="pres">
      <dgm:prSet presAssocID="{54F6E3BD-0A37-4F9E-AE19-38C565AC84EB}" presName="negativeSpace" presStyleCnt="0"/>
      <dgm:spPr/>
    </dgm:pt>
    <dgm:pt modelId="{A4FC0C39-62A9-4A0E-A4C3-ABFCCAA0574E}" type="pres">
      <dgm:prSet presAssocID="{54F6E3BD-0A37-4F9E-AE19-38C565AC84EB}" presName="childText" presStyleLbl="conFgAcc1" presStyleIdx="2" presStyleCnt="5">
        <dgm:presLayoutVars>
          <dgm:bulletEnabled val="1"/>
        </dgm:presLayoutVars>
      </dgm:prSet>
      <dgm:spPr/>
    </dgm:pt>
    <dgm:pt modelId="{E285DF76-E76C-42BA-9EF3-637D18B68CAB}" type="pres">
      <dgm:prSet presAssocID="{92BC7A26-21FC-45C9-9C9C-96C6374FA56C}" presName="spaceBetweenRectangles" presStyleCnt="0"/>
      <dgm:spPr/>
    </dgm:pt>
    <dgm:pt modelId="{E50E1E7A-E8AC-434B-AEE8-E702CF32A647}" type="pres">
      <dgm:prSet presAssocID="{FD02462C-963E-42CC-9013-99CA0F08BD19}" presName="parentLin" presStyleCnt="0"/>
      <dgm:spPr/>
    </dgm:pt>
    <dgm:pt modelId="{57814554-BC46-44B5-9C71-F8638112A912}" type="pres">
      <dgm:prSet presAssocID="{FD02462C-963E-42CC-9013-99CA0F08BD19}" presName="parentLeftMargin" presStyleLbl="node1" presStyleIdx="2" presStyleCnt="5"/>
      <dgm:spPr/>
    </dgm:pt>
    <dgm:pt modelId="{04855BEF-938A-4F46-8B74-F89EE41E5771}" type="pres">
      <dgm:prSet presAssocID="{FD02462C-963E-42CC-9013-99CA0F08BD19}" presName="parentText" presStyleLbl="node1" presStyleIdx="3" presStyleCnt="5">
        <dgm:presLayoutVars>
          <dgm:chMax val="0"/>
          <dgm:bulletEnabled val="1"/>
        </dgm:presLayoutVars>
      </dgm:prSet>
      <dgm:spPr/>
    </dgm:pt>
    <dgm:pt modelId="{DDB7DE22-E5AA-412B-9D92-E89D861EF566}" type="pres">
      <dgm:prSet presAssocID="{FD02462C-963E-42CC-9013-99CA0F08BD19}" presName="negativeSpace" presStyleCnt="0"/>
      <dgm:spPr/>
    </dgm:pt>
    <dgm:pt modelId="{3BEE5189-FA7B-4C26-8286-1D1503A2A02E}" type="pres">
      <dgm:prSet presAssocID="{FD02462C-963E-42CC-9013-99CA0F08BD19}" presName="childText" presStyleLbl="conFgAcc1" presStyleIdx="3" presStyleCnt="5">
        <dgm:presLayoutVars>
          <dgm:bulletEnabled val="1"/>
        </dgm:presLayoutVars>
      </dgm:prSet>
      <dgm:spPr/>
    </dgm:pt>
    <dgm:pt modelId="{BA01CD8F-6C32-4366-B432-52339A1F9CB5}" type="pres">
      <dgm:prSet presAssocID="{27D8BAB9-B2B5-40E5-887B-63405BDCFF38}" presName="spaceBetweenRectangles" presStyleCnt="0"/>
      <dgm:spPr/>
    </dgm:pt>
    <dgm:pt modelId="{C8E61C68-C8D7-4D87-A7F3-4F922A447323}" type="pres">
      <dgm:prSet presAssocID="{402FACDA-7630-4EEB-A075-6908332AE251}" presName="parentLin" presStyleCnt="0"/>
      <dgm:spPr/>
    </dgm:pt>
    <dgm:pt modelId="{1F0AB79D-C392-4993-9031-86EDC01BEAB2}" type="pres">
      <dgm:prSet presAssocID="{402FACDA-7630-4EEB-A075-6908332AE251}" presName="parentLeftMargin" presStyleLbl="node1" presStyleIdx="3" presStyleCnt="5"/>
      <dgm:spPr/>
    </dgm:pt>
    <dgm:pt modelId="{65E692AD-5407-40F3-AC98-EB0B6E2BAF7F}" type="pres">
      <dgm:prSet presAssocID="{402FACDA-7630-4EEB-A075-6908332AE251}" presName="parentText" presStyleLbl="node1" presStyleIdx="4" presStyleCnt="5">
        <dgm:presLayoutVars>
          <dgm:chMax val="0"/>
          <dgm:bulletEnabled val="1"/>
        </dgm:presLayoutVars>
      </dgm:prSet>
      <dgm:spPr/>
    </dgm:pt>
    <dgm:pt modelId="{5FF0B196-8978-4535-BC10-3F0E2267C00A}" type="pres">
      <dgm:prSet presAssocID="{402FACDA-7630-4EEB-A075-6908332AE251}" presName="negativeSpace" presStyleCnt="0"/>
      <dgm:spPr/>
    </dgm:pt>
    <dgm:pt modelId="{542F77F6-9444-403E-98CD-19349AF1C4F0}" type="pres">
      <dgm:prSet presAssocID="{402FACDA-7630-4EEB-A075-6908332AE251}" presName="childText" presStyleLbl="conFgAcc1" presStyleIdx="4" presStyleCnt="5">
        <dgm:presLayoutVars>
          <dgm:bulletEnabled val="1"/>
        </dgm:presLayoutVars>
      </dgm:prSet>
      <dgm:spPr/>
    </dgm:pt>
  </dgm:ptLst>
  <dgm:cxnLst>
    <dgm:cxn modelId="{5FB9B002-9EF4-42B4-B348-99E74CBC27A8}" srcId="{FD02462C-963E-42CC-9013-99CA0F08BD19}" destId="{9BB017EB-135F-460D-839E-B2566C5083B4}" srcOrd="0" destOrd="0" parTransId="{8AE21D3B-15DA-4ADC-8202-B8AFEF2577C0}" sibTransId="{7E9B82EF-5DB0-4581-8B1A-9063E4BE2CC3}"/>
    <dgm:cxn modelId="{F6832D05-CD2D-4727-A47D-D8F798FF8252}" type="presOf" srcId="{2627C864-6E24-44B6-B637-381AAF118430}" destId="{542F77F6-9444-403E-98CD-19349AF1C4F0}" srcOrd="0" destOrd="1" presId="urn:microsoft.com/office/officeart/2005/8/layout/list1"/>
    <dgm:cxn modelId="{70227D07-1AA5-4D81-AC00-2EB5906241C2}" type="presOf" srcId="{FD02462C-963E-42CC-9013-99CA0F08BD19}" destId="{57814554-BC46-44B5-9C71-F8638112A912}" srcOrd="0" destOrd="0" presId="urn:microsoft.com/office/officeart/2005/8/layout/list1"/>
    <dgm:cxn modelId="{9E32570B-EC35-43CC-A93A-4F3C199EF8A6}" srcId="{66F2B2F0-28B0-4AFC-A80B-F9C8BBED1B50}" destId="{402FACDA-7630-4EEB-A075-6908332AE251}" srcOrd="4" destOrd="0" parTransId="{B238E2AC-135D-4584-8654-1B4A0F4A8EAF}" sibTransId="{0FF2BE5E-B403-4FC3-8662-4D6A2B40D6CB}"/>
    <dgm:cxn modelId="{ED52B211-F75C-4EBA-9DB8-0511AE9B5782}" srcId="{305A1070-037E-492C-B2AC-539D6C925835}" destId="{EEAF5D10-76DC-4E95-941A-3632A3E7D7B8}" srcOrd="3" destOrd="0" parTransId="{C1A4045E-9FAC-44BA-B6C5-5B01DC86B6EB}" sibTransId="{52B8E7FD-4E4C-4CDD-BE52-0C254826397E}"/>
    <dgm:cxn modelId="{FCC2B413-11ED-4C23-85AD-40A7B6F00AB9}" type="presOf" srcId="{06416765-7917-4D51-96D1-63E924585793}" destId="{1E9F20D4-C857-47CE-B170-BF5D85A56241}" srcOrd="0" destOrd="0" presId="urn:microsoft.com/office/officeart/2005/8/layout/list1"/>
    <dgm:cxn modelId="{1DAC732D-2791-43F0-B138-B35DA8C1962D}" srcId="{305A1070-037E-492C-B2AC-539D6C925835}" destId="{51B0E66A-CF16-4C2D-858B-F79103DC0D24}" srcOrd="2" destOrd="0" parTransId="{DC5BDC03-7157-4179-9C95-6E66B4439331}" sibTransId="{0D1D541F-CB34-49C1-9289-C7C0E4269C8E}"/>
    <dgm:cxn modelId="{D030C331-7567-4AA8-B9A4-3D47C2BA3647}" type="presOf" srcId="{6440525F-398C-43C3-A021-C51C7BC5D0A4}" destId="{542F77F6-9444-403E-98CD-19349AF1C4F0}" srcOrd="0" destOrd="0" presId="urn:microsoft.com/office/officeart/2005/8/layout/list1"/>
    <dgm:cxn modelId="{81667134-6422-429F-9A51-FEBE418D58E3}" type="presOf" srcId="{0F6F5E91-7D35-4E59-BBB6-D09F1E66293A}" destId="{9529A949-AFE3-4A73-8901-E04F47009F31}" srcOrd="0" destOrd="0" presId="urn:microsoft.com/office/officeart/2005/8/layout/list1"/>
    <dgm:cxn modelId="{C06CBC39-B568-4128-BFA9-AE981AFF5BA2}" srcId="{402FACDA-7630-4EEB-A075-6908332AE251}" destId="{6440525F-398C-43C3-A021-C51C7BC5D0A4}" srcOrd="0" destOrd="0" parTransId="{650DB7F1-E28D-4977-B61C-C3ED210F51AB}" sibTransId="{F29503C1-A967-4201-B000-760B2259BB0D}"/>
    <dgm:cxn modelId="{8BAC4B3E-210E-47EC-BC82-E4EB85E14E34}" type="presOf" srcId="{0F6F5E91-7D35-4E59-BBB6-D09F1E66293A}" destId="{5C22F531-4EF1-4C75-BEA7-446C870F1320}" srcOrd="1" destOrd="0" presId="urn:microsoft.com/office/officeart/2005/8/layout/list1"/>
    <dgm:cxn modelId="{FD32E667-7141-455F-A9B3-82B09410288B}" srcId="{305A1070-037E-492C-B2AC-539D6C925835}" destId="{06416765-7917-4D51-96D1-63E924585793}" srcOrd="0" destOrd="0" parTransId="{65B4C0F3-42C3-48C9-9C8D-57076255AFC2}" sibTransId="{60870787-9012-4B49-B928-18E256FC6D0F}"/>
    <dgm:cxn modelId="{B56A7668-67CB-4BFB-A654-37F6902B52E3}" srcId="{0F6F5E91-7D35-4E59-BBB6-D09F1E66293A}" destId="{2A6505E5-96A2-4615-BF1A-1150DC28F701}" srcOrd="1" destOrd="0" parTransId="{8CEA8A22-B44B-4635-BBAC-61AC1418B706}" sibTransId="{5510FDEF-74A5-4FD9-A62E-9B72A2C4A5D7}"/>
    <dgm:cxn modelId="{E8EC154B-B372-4FB9-A4B2-17627DE66610}" type="presOf" srcId="{402FACDA-7630-4EEB-A075-6908332AE251}" destId="{65E692AD-5407-40F3-AC98-EB0B6E2BAF7F}" srcOrd="1" destOrd="0" presId="urn:microsoft.com/office/officeart/2005/8/layout/list1"/>
    <dgm:cxn modelId="{23F4616C-4CD4-4A3D-9A39-0919D1FEA9F7}" type="presOf" srcId="{305A1070-037E-492C-B2AC-539D6C925835}" destId="{A0D319BF-0FFF-42C6-8EA3-1BB6BD90AF44}" srcOrd="0" destOrd="0" presId="urn:microsoft.com/office/officeart/2005/8/layout/list1"/>
    <dgm:cxn modelId="{FEF79B4E-22A1-4451-B2DC-5ABD6E076359}" type="presOf" srcId="{54F6E3BD-0A37-4F9E-AE19-38C565AC84EB}" destId="{07785B84-29C9-4117-9D6C-479B24B31A32}" srcOrd="1" destOrd="0" presId="urn:microsoft.com/office/officeart/2005/8/layout/list1"/>
    <dgm:cxn modelId="{A54ED172-9A1F-41DA-AAE9-C06192EAA79C}" type="presOf" srcId="{9BB017EB-135F-460D-839E-B2566C5083B4}" destId="{3BEE5189-FA7B-4C26-8286-1D1503A2A02E}" srcOrd="0" destOrd="0" presId="urn:microsoft.com/office/officeart/2005/8/layout/list1"/>
    <dgm:cxn modelId="{530E9458-4D2D-49F0-B20C-6B5A27C8696F}" type="presOf" srcId="{FD02462C-963E-42CC-9013-99CA0F08BD19}" destId="{04855BEF-938A-4F46-8B74-F89EE41E5771}" srcOrd="1" destOrd="0" presId="urn:microsoft.com/office/officeart/2005/8/layout/list1"/>
    <dgm:cxn modelId="{3B2FA178-C8F9-42FC-B7CA-991ED14A1800}" srcId="{0F6F5E91-7D35-4E59-BBB6-D09F1E66293A}" destId="{D1F02E1C-D3E7-4098-BD9C-50412CD2D65D}" srcOrd="0" destOrd="0" parTransId="{C0F127F7-10EF-4C47-B93C-6F312878D01A}" sibTransId="{EA6A0107-7D43-4590-86AE-27B5582E131C}"/>
    <dgm:cxn modelId="{97D8BF59-316E-4FA7-84BB-79361862E364}" type="presOf" srcId="{D1F02E1C-D3E7-4098-BD9C-50412CD2D65D}" destId="{BF05F3C6-1093-4CF8-BBB6-920D2005F139}" srcOrd="0" destOrd="0" presId="urn:microsoft.com/office/officeart/2005/8/layout/list1"/>
    <dgm:cxn modelId="{FA05567A-6B03-4126-981F-B9911B348A5A}" type="presOf" srcId="{305A1070-037E-492C-B2AC-539D6C925835}" destId="{3DBA4C5B-8364-437B-93D4-FAB419ADD3D7}" srcOrd="1" destOrd="0" presId="urn:microsoft.com/office/officeart/2005/8/layout/list1"/>
    <dgm:cxn modelId="{3B69E05A-8C2F-4D16-A538-25EC8C111346}" srcId="{54F6E3BD-0A37-4F9E-AE19-38C565AC84EB}" destId="{9778D543-26A1-4D23-823D-32EB4EBFA097}" srcOrd="0" destOrd="0" parTransId="{0FABCF94-D921-44DA-8B05-E83692A6B484}" sibTransId="{92DCE74A-A582-401D-BAD9-B7B4EB9BFEE6}"/>
    <dgm:cxn modelId="{94AA6985-B0C6-4E72-A8F8-C6EA3D206F09}" type="presOf" srcId="{51B0E66A-CF16-4C2D-858B-F79103DC0D24}" destId="{1E9F20D4-C857-47CE-B170-BF5D85A56241}" srcOrd="0" destOrd="2" presId="urn:microsoft.com/office/officeart/2005/8/layout/list1"/>
    <dgm:cxn modelId="{C0A2DEA2-961D-49C8-ACDB-F7CD5D2C82D5}" type="presOf" srcId="{54F6E3BD-0A37-4F9E-AE19-38C565AC84EB}" destId="{559F351A-7D09-4786-B1AC-271C6905F1D3}" srcOrd="0" destOrd="0" presId="urn:microsoft.com/office/officeart/2005/8/layout/list1"/>
    <dgm:cxn modelId="{EBC112AB-BECC-4EE6-8990-162EC79BD8B2}" type="presOf" srcId="{9778D543-26A1-4D23-823D-32EB4EBFA097}" destId="{A4FC0C39-62A9-4A0E-A4C3-ABFCCAA0574E}" srcOrd="0" destOrd="0" presId="urn:microsoft.com/office/officeart/2005/8/layout/list1"/>
    <dgm:cxn modelId="{860E23B1-D4CB-4057-8E49-B35067A884CA}" srcId="{66F2B2F0-28B0-4AFC-A80B-F9C8BBED1B50}" destId="{305A1070-037E-492C-B2AC-539D6C925835}" srcOrd="1" destOrd="0" parTransId="{BC96ECE8-6F04-4204-97A7-464A1B301451}" sibTransId="{1A104FEF-BA5E-4E80-8062-3F135B0203CE}"/>
    <dgm:cxn modelId="{10F109B4-F985-41B9-93B2-54CD69670757}" srcId="{402FACDA-7630-4EEB-A075-6908332AE251}" destId="{2627C864-6E24-44B6-B637-381AAF118430}" srcOrd="1" destOrd="0" parTransId="{A5CE3C1D-C6B0-4188-A261-968E8748C46A}" sibTransId="{4CECA070-BAB5-4DF3-B06F-C202566C4DA1}"/>
    <dgm:cxn modelId="{53CDB9B6-D92A-47E7-8767-63136777D8CC}" srcId="{66F2B2F0-28B0-4AFC-A80B-F9C8BBED1B50}" destId="{0F6F5E91-7D35-4E59-BBB6-D09F1E66293A}" srcOrd="0" destOrd="0" parTransId="{47EB5622-F245-46BE-953A-A60F663CBEEE}" sibTransId="{1E32A5D2-A032-40FB-A7D6-145A8AB7FBCF}"/>
    <dgm:cxn modelId="{5FFA4AC2-0E12-4E7C-84C9-A7EC646DD2D6}" srcId="{66F2B2F0-28B0-4AFC-A80B-F9C8BBED1B50}" destId="{54F6E3BD-0A37-4F9E-AE19-38C565AC84EB}" srcOrd="2" destOrd="0" parTransId="{D3BE19E8-B83E-4F20-9E1F-B6688F4A61F8}" sibTransId="{92BC7A26-21FC-45C9-9C9C-96C6374FA56C}"/>
    <dgm:cxn modelId="{1A57DBCE-8B0E-4581-A478-1A285E161BC1}" srcId="{66F2B2F0-28B0-4AFC-A80B-F9C8BBED1B50}" destId="{FD02462C-963E-42CC-9013-99CA0F08BD19}" srcOrd="3" destOrd="0" parTransId="{C6609C39-3406-4011-A2F0-AA7A867FAAB2}" sibTransId="{27D8BAB9-B2B5-40E5-887B-63405BDCFF38}"/>
    <dgm:cxn modelId="{CCC272D9-A944-4879-AA05-5674CAF0BBAE}" srcId="{305A1070-037E-492C-B2AC-539D6C925835}" destId="{936D41F5-39D6-4927-9C32-2A7773A87B2D}" srcOrd="1" destOrd="0" parTransId="{E5639DB9-5D61-47A9-86DE-091C11612C40}" sibTransId="{01E33CAA-1F01-4614-B84D-3C15769E5173}"/>
    <dgm:cxn modelId="{4771C3D9-55F2-475F-A518-982314C6AFE3}" type="presOf" srcId="{2A6505E5-96A2-4615-BF1A-1150DC28F701}" destId="{BF05F3C6-1093-4CF8-BBB6-920D2005F139}" srcOrd="0" destOrd="1" presId="urn:microsoft.com/office/officeart/2005/8/layout/list1"/>
    <dgm:cxn modelId="{91FA5EE1-B659-4BCE-A74C-F3E814B537D2}" type="presOf" srcId="{936D41F5-39D6-4927-9C32-2A7773A87B2D}" destId="{1E9F20D4-C857-47CE-B170-BF5D85A56241}" srcOrd="0" destOrd="1" presId="urn:microsoft.com/office/officeart/2005/8/layout/list1"/>
    <dgm:cxn modelId="{74CA8BE8-6DB1-4681-A6C3-2FF19D32E721}" type="presOf" srcId="{EEAF5D10-76DC-4E95-941A-3632A3E7D7B8}" destId="{1E9F20D4-C857-47CE-B170-BF5D85A56241}" srcOrd="0" destOrd="3" presId="urn:microsoft.com/office/officeart/2005/8/layout/list1"/>
    <dgm:cxn modelId="{5CDD2FE9-4306-4AD7-A277-59A3F8D30D7A}" type="presOf" srcId="{66F2B2F0-28B0-4AFC-A80B-F9C8BBED1B50}" destId="{9C687EE7-98CE-4C03-AD7C-2CF802ED4346}" srcOrd="0" destOrd="0" presId="urn:microsoft.com/office/officeart/2005/8/layout/list1"/>
    <dgm:cxn modelId="{82F233EE-377D-4F3B-A913-CF5C53C877FC}" type="presOf" srcId="{402FACDA-7630-4EEB-A075-6908332AE251}" destId="{1F0AB79D-C392-4993-9031-86EDC01BEAB2}" srcOrd="0" destOrd="0" presId="urn:microsoft.com/office/officeart/2005/8/layout/list1"/>
    <dgm:cxn modelId="{FA4B9658-0299-45A8-A28F-BA36AE317C86}" type="presParOf" srcId="{9C687EE7-98CE-4C03-AD7C-2CF802ED4346}" destId="{305925F1-0BB8-4125-A78A-2EAA7ACC592F}" srcOrd="0" destOrd="0" presId="urn:microsoft.com/office/officeart/2005/8/layout/list1"/>
    <dgm:cxn modelId="{7FE8F220-3169-4020-942A-F13B0FEA21E9}" type="presParOf" srcId="{305925F1-0BB8-4125-A78A-2EAA7ACC592F}" destId="{9529A949-AFE3-4A73-8901-E04F47009F31}" srcOrd="0" destOrd="0" presId="urn:microsoft.com/office/officeart/2005/8/layout/list1"/>
    <dgm:cxn modelId="{9EDC91AF-EDAC-4268-A8CA-04E9E0B70D91}" type="presParOf" srcId="{305925F1-0BB8-4125-A78A-2EAA7ACC592F}" destId="{5C22F531-4EF1-4C75-BEA7-446C870F1320}" srcOrd="1" destOrd="0" presId="urn:microsoft.com/office/officeart/2005/8/layout/list1"/>
    <dgm:cxn modelId="{423256E9-F124-4C0C-8319-644002E2136B}" type="presParOf" srcId="{9C687EE7-98CE-4C03-AD7C-2CF802ED4346}" destId="{1D91CD35-7E55-4764-AE01-233B4EB54378}" srcOrd="1" destOrd="0" presId="urn:microsoft.com/office/officeart/2005/8/layout/list1"/>
    <dgm:cxn modelId="{8E462716-DF0D-4CDE-8612-3A876EE24C41}" type="presParOf" srcId="{9C687EE7-98CE-4C03-AD7C-2CF802ED4346}" destId="{BF05F3C6-1093-4CF8-BBB6-920D2005F139}" srcOrd="2" destOrd="0" presId="urn:microsoft.com/office/officeart/2005/8/layout/list1"/>
    <dgm:cxn modelId="{8B2BC4A3-C980-463C-A372-4F5A4FE11AA7}" type="presParOf" srcId="{9C687EE7-98CE-4C03-AD7C-2CF802ED4346}" destId="{71A0E45B-CAEB-47DE-B90F-BA949AAA0BCA}" srcOrd="3" destOrd="0" presId="urn:microsoft.com/office/officeart/2005/8/layout/list1"/>
    <dgm:cxn modelId="{754421DF-5B76-40D1-93A4-DEC7686B6EAA}" type="presParOf" srcId="{9C687EE7-98CE-4C03-AD7C-2CF802ED4346}" destId="{2BA3CF0D-2CDD-4994-A26B-3819EE12D93C}" srcOrd="4" destOrd="0" presId="urn:microsoft.com/office/officeart/2005/8/layout/list1"/>
    <dgm:cxn modelId="{461C4785-63FD-463E-AE87-2B41A7337E2B}" type="presParOf" srcId="{2BA3CF0D-2CDD-4994-A26B-3819EE12D93C}" destId="{A0D319BF-0FFF-42C6-8EA3-1BB6BD90AF44}" srcOrd="0" destOrd="0" presId="urn:microsoft.com/office/officeart/2005/8/layout/list1"/>
    <dgm:cxn modelId="{3B8DEF78-06BD-4F81-8EBD-96C41FE4AE49}" type="presParOf" srcId="{2BA3CF0D-2CDD-4994-A26B-3819EE12D93C}" destId="{3DBA4C5B-8364-437B-93D4-FAB419ADD3D7}" srcOrd="1" destOrd="0" presId="urn:microsoft.com/office/officeart/2005/8/layout/list1"/>
    <dgm:cxn modelId="{35038E4C-D29B-48C1-A51B-6175C0EF363D}" type="presParOf" srcId="{9C687EE7-98CE-4C03-AD7C-2CF802ED4346}" destId="{8FFC412E-AB11-404E-AE10-257575F802BA}" srcOrd="5" destOrd="0" presId="urn:microsoft.com/office/officeart/2005/8/layout/list1"/>
    <dgm:cxn modelId="{40209B07-8328-4668-BA63-1B97090A8419}" type="presParOf" srcId="{9C687EE7-98CE-4C03-AD7C-2CF802ED4346}" destId="{1E9F20D4-C857-47CE-B170-BF5D85A56241}" srcOrd="6" destOrd="0" presId="urn:microsoft.com/office/officeart/2005/8/layout/list1"/>
    <dgm:cxn modelId="{E5AAA84F-907C-4441-AE7F-B5A4685526A9}" type="presParOf" srcId="{9C687EE7-98CE-4C03-AD7C-2CF802ED4346}" destId="{ABAA0DB0-F8AF-46CC-953B-9C439B46E0E1}" srcOrd="7" destOrd="0" presId="urn:microsoft.com/office/officeart/2005/8/layout/list1"/>
    <dgm:cxn modelId="{7931DEAE-6736-40D7-BB2A-AB0251FD4D78}" type="presParOf" srcId="{9C687EE7-98CE-4C03-AD7C-2CF802ED4346}" destId="{27C9F36B-09F7-43F6-ABD3-694D317325DF}" srcOrd="8" destOrd="0" presId="urn:microsoft.com/office/officeart/2005/8/layout/list1"/>
    <dgm:cxn modelId="{70CEAEA4-C45B-4D22-820C-AC0CAD2C32A0}" type="presParOf" srcId="{27C9F36B-09F7-43F6-ABD3-694D317325DF}" destId="{559F351A-7D09-4786-B1AC-271C6905F1D3}" srcOrd="0" destOrd="0" presId="urn:microsoft.com/office/officeart/2005/8/layout/list1"/>
    <dgm:cxn modelId="{DF784A14-EB4A-4566-8774-3B9DF62B4B38}" type="presParOf" srcId="{27C9F36B-09F7-43F6-ABD3-694D317325DF}" destId="{07785B84-29C9-4117-9D6C-479B24B31A32}" srcOrd="1" destOrd="0" presId="urn:microsoft.com/office/officeart/2005/8/layout/list1"/>
    <dgm:cxn modelId="{65E2225A-7510-476D-958A-8EDBFE489512}" type="presParOf" srcId="{9C687EE7-98CE-4C03-AD7C-2CF802ED4346}" destId="{16998BB2-FD23-4947-81DF-283E149AAE00}" srcOrd="9" destOrd="0" presId="urn:microsoft.com/office/officeart/2005/8/layout/list1"/>
    <dgm:cxn modelId="{AA3BABCF-F0C0-44AC-BC6A-DCED32527FDC}" type="presParOf" srcId="{9C687EE7-98CE-4C03-AD7C-2CF802ED4346}" destId="{A4FC0C39-62A9-4A0E-A4C3-ABFCCAA0574E}" srcOrd="10" destOrd="0" presId="urn:microsoft.com/office/officeart/2005/8/layout/list1"/>
    <dgm:cxn modelId="{5BBA35E8-25FD-4468-9EA6-33CF32E23DF8}" type="presParOf" srcId="{9C687EE7-98CE-4C03-AD7C-2CF802ED4346}" destId="{E285DF76-E76C-42BA-9EF3-637D18B68CAB}" srcOrd="11" destOrd="0" presId="urn:microsoft.com/office/officeart/2005/8/layout/list1"/>
    <dgm:cxn modelId="{94F858A3-B413-4B86-9A8C-A8E5B2FA5447}" type="presParOf" srcId="{9C687EE7-98CE-4C03-AD7C-2CF802ED4346}" destId="{E50E1E7A-E8AC-434B-AEE8-E702CF32A647}" srcOrd="12" destOrd="0" presId="urn:microsoft.com/office/officeart/2005/8/layout/list1"/>
    <dgm:cxn modelId="{AD5699A5-236A-47F7-8212-71415075E939}" type="presParOf" srcId="{E50E1E7A-E8AC-434B-AEE8-E702CF32A647}" destId="{57814554-BC46-44B5-9C71-F8638112A912}" srcOrd="0" destOrd="0" presId="urn:microsoft.com/office/officeart/2005/8/layout/list1"/>
    <dgm:cxn modelId="{9E0252F5-CFF0-47FA-AC2F-62D01CE19934}" type="presParOf" srcId="{E50E1E7A-E8AC-434B-AEE8-E702CF32A647}" destId="{04855BEF-938A-4F46-8B74-F89EE41E5771}" srcOrd="1" destOrd="0" presId="urn:microsoft.com/office/officeart/2005/8/layout/list1"/>
    <dgm:cxn modelId="{5E4C3CD5-F133-40BF-B409-4FFD45377FD2}" type="presParOf" srcId="{9C687EE7-98CE-4C03-AD7C-2CF802ED4346}" destId="{DDB7DE22-E5AA-412B-9D92-E89D861EF566}" srcOrd="13" destOrd="0" presId="urn:microsoft.com/office/officeart/2005/8/layout/list1"/>
    <dgm:cxn modelId="{DF538056-C954-4226-AEE0-73EF7F52441A}" type="presParOf" srcId="{9C687EE7-98CE-4C03-AD7C-2CF802ED4346}" destId="{3BEE5189-FA7B-4C26-8286-1D1503A2A02E}" srcOrd="14" destOrd="0" presId="urn:microsoft.com/office/officeart/2005/8/layout/list1"/>
    <dgm:cxn modelId="{3DBF0FAE-B08E-4312-90AA-730B04D9185E}" type="presParOf" srcId="{9C687EE7-98CE-4C03-AD7C-2CF802ED4346}" destId="{BA01CD8F-6C32-4366-B432-52339A1F9CB5}" srcOrd="15" destOrd="0" presId="urn:microsoft.com/office/officeart/2005/8/layout/list1"/>
    <dgm:cxn modelId="{FDE27BAB-EDBB-468E-B597-296839B13EB5}" type="presParOf" srcId="{9C687EE7-98CE-4C03-AD7C-2CF802ED4346}" destId="{C8E61C68-C8D7-4D87-A7F3-4F922A447323}" srcOrd="16" destOrd="0" presId="urn:microsoft.com/office/officeart/2005/8/layout/list1"/>
    <dgm:cxn modelId="{AAF5BD06-7371-432B-A64B-7B86F670B019}" type="presParOf" srcId="{C8E61C68-C8D7-4D87-A7F3-4F922A447323}" destId="{1F0AB79D-C392-4993-9031-86EDC01BEAB2}" srcOrd="0" destOrd="0" presId="urn:microsoft.com/office/officeart/2005/8/layout/list1"/>
    <dgm:cxn modelId="{309079B8-3214-4F90-AA06-C633EF6E6415}" type="presParOf" srcId="{C8E61C68-C8D7-4D87-A7F3-4F922A447323}" destId="{65E692AD-5407-40F3-AC98-EB0B6E2BAF7F}" srcOrd="1" destOrd="0" presId="urn:microsoft.com/office/officeart/2005/8/layout/list1"/>
    <dgm:cxn modelId="{46A9A594-A397-4D71-8DEC-A218CD6AD1CE}" type="presParOf" srcId="{9C687EE7-98CE-4C03-AD7C-2CF802ED4346}" destId="{5FF0B196-8978-4535-BC10-3F0E2267C00A}" srcOrd="17" destOrd="0" presId="urn:microsoft.com/office/officeart/2005/8/layout/list1"/>
    <dgm:cxn modelId="{1B1770D2-FD71-4DBE-B4B2-0DC281EAF5E3}" type="presParOf" srcId="{9C687EE7-98CE-4C03-AD7C-2CF802ED4346}" destId="{542F77F6-9444-403E-98CD-19349AF1C4F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9DD93-6C33-4378-87E9-B16E8107D11E}">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EDEFD-7A55-4614-86F0-816CAB117626}">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It does it by finding some similar patterns in the unlabelled dataset such as shape, size, color, behavior, etc., and divides them as per the presence and absence of those similar patterns</a:t>
          </a:r>
          <a:endParaRPr lang="en-US" sz="2700" kern="1200"/>
        </a:p>
      </dsp:txBody>
      <dsp:txXfrm>
        <a:off x="0" y="2703"/>
        <a:ext cx="6900512" cy="1843578"/>
      </dsp:txXfrm>
    </dsp:sp>
    <dsp:sp modelId="{68E321FF-DD79-4571-908F-AED120393AE3}">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3B735C-7A1C-47D5-A2E2-F22F43EC467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It is basically a type of unsupervised learning method</a:t>
          </a:r>
        </a:p>
      </dsp:txBody>
      <dsp:txXfrm>
        <a:off x="0" y="1846281"/>
        <a:ext cx="6900512" cy="1843578"/>
      </dsp:txXfrm>
    </dsp:sp>
    <dsp:sp modelId="{5E36BDE9-1B00-42E1-982E-D861820AF3B2}">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4B525-0C70-4912-ABFD-AD669BBDA902}">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It is used as a process to find meaningful structure, explanatory underlying processes, generative features, and groupings inherent in a set of examples.</a:t>
          </a:r>
          <a:endParaRPr lang="en-US" sz="2700" kern="1200"/>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C6796-969A-4F2E-AB9C-FD9E7BA5E130}">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D5A14-7B91-42AA-927E-3F586F0A0E2C}">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The density-based clustering method connects the highly-dense areas into clusters, and the arbitrarily shaped distributions are formed as long as the dense region can be connected. </a:t>
          </a:r>
          <a:endParaRPr lang="en-US" sz="2100" kern="1200"/>
        </a:p>
      </dsp:txBody>
      <dsp:txXfrm>
        <a:off x="0" y="0"/>
        <a:ext cx="6900512" cy="1384035"/>
      </dsp:txXfrm>
    </dsp:sp>
    <dsp:sp modelId="{4B448DBE-FCEC-45B0-9B7A-68159A92BB04}">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1F8319-2077-44F6-AD74-4FDE02588E17}">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This algorithm does it by identifying different clusters in the dataset and connects the areas of high densities into clusters. </a:t>
          </a:r>
          <a:endParaRPr lang="en-US" sz="2100" kern="1200"/>
        </a:p>
      </dsp:txBody>
      <dsp:txXfrm>
        <a:off x="0" y="1384035"/>
        <a:ext cx="6900512" cy="1384035"/>
      </dsp:txXfrm>
    </dsp:sp>
    <dsp:sp modelId="{AA77212F-67F9-4961-9AC8-A361052C64C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34D79-EC5C-47AA-999E-704B10702766}">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The dense areas in data space are divided from each other by sparser areas.</a:t>
          </a:r>
          <a:endParaRPr lang="en-US" sz="2100" kern="1200"/>
        </a:p>
      </dsp:txBody>
      <dsp:txXfrm>
        <a:off x="0" y="2768070"/>
        <a:ext cx="6900512" cy="1384035"/>
      </dsp:txXfrm>
    </dsp:sp>
    <dsp:sp modelId="{E72F751D-88B6-4135-995F-1CB9C8136C82}">
      <dsp:nvSpPr>
        <dsp:cNvPr id="0" name=""/>
        <dsp:cNvSpPr/>
      </dsp:nvSpPr>
      <dsp:spPr>
        <a:xfrm>
          <a:off x="0" y="415210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FD591-77CA-40FA-9352-4156DD70E6EA}">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These algorithms can face difficulty in clustering the data points if the dataset has varying densities and high dimensions.</a:t>
          </a:r>
          <a:endParaRPr lang="en-US" sz="2100" kern="1200"/>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9DDBD-667D-4B1C-95B5-BA480B14CE7B}">
      <dsp:nvSpPr>
        <dsp:cNvPr id="0" name=""/>
        <dsp:cNvSpPr/>
      </dsp:nvSpPr>
      <dsp:spPr>
        <a:xfrm>
          <a:off x="0" y="0"/>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8D43E0-2C8B-4633-BBDD-29511C9F9941}">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Hierarchical clustering can be used as an alternative for the partitioned clustering as there is no requirement of pre-specifying the number of clusters to be created. </a:t>
          </a:r>
          <a:endParaRPr lang="en-US" sz="2300" kern="1200"/>
        </a:p>
      </dsp:txBody>
      <dsp:txXfrm>
        <a:off x="0" y="0"/>
        <a:ext cx="6900512" cy="1384035"/>
      </dsp:txXfrm>
    </dsp:sp>
    <dsp:sp modelId="{940ADD8E-6748-4345-914F-B3C8426D8AEE}">
      <dsp:nvSpPr>
        <dsp:cNvPr id="0" name=""/>
        <dsp:cNvSpPr/>
      </dsp:nvSpPr>
      <dsp:spPr>
        <a:xfrm>
          <a:off x="0" y="1384035"/>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8B99BE-C201-436F-885C-2F350352084E}">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In this technique, the dataset is divided into clusters to create a tree-like structure, which is also called a </a:t>
          </a:r>
          <a:r>
            <a:rPr lang="en-US" sz="2300" b="1" i="0" kern="1200"/>
            <a:t>dendrogram</a:t>
          </a:r>
          <a:r>
            <a:rPr lang="en-US" sz="2300" b="0" i="0" kern="1200"/>
            <a:t>. </a:t>
          </a:r>
          <a:endParaRPr lang="en-US" sz="2300" kern="1200"/>
        </a:p>
      </dsp:txBody>
      <dsp:txXfrm>
        <a:off x="0" y="1384035"/>
        <a:ext cx="6900512" cy="1384035"/>
      </dsp:txXfrm>
    </dsp:sp>
    <dsp:sp modelId="{2B6726E6-DC48-490A-91AC-F3C0DA23AB56}">
      <dsp:nvSpPr>
        <dsp:cNvPr id="0" name=""/>
        <dsp:cNvSpPr/>
      </dsp:nvSpPr>
      <dsp:spPr>
        <a:xfrm>
          <a:off x="0" y="2768070"/>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690AC0-432A-4517-BCAD-99F914803BB2}">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The observations or any number of clusters can be selected by cutting the tree at the correct level. </a:t>
          </a:r>
          <a:endParaRPr lang="en-US" sz="2300" kern="1200"/>
        </a:p>
      </dsp:txBody>
      <dsp:txXfrm>
        <a:off x="0" y="2768070"/>
        <a:ext cx="6900512" cy="1384035"/>
      </dsp:txXfrm>
    </dsp:sp>
    <dsp:sp modelId="{05A49885-4121-44B2-8377-AC195AB26AB1}">
      <dsp:nvSpPr>
        <dsp:cNvPr id="0" name=""/>
        <dsp:cNvSpPr/>
      </dsp:nvSpPr>
      <dsp:spPr>
        <a:xfrm>
          <a:off x="0" y="4152105"/>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1F7B58-4AA2-4A54-89C5-3F8DE316335B}">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The most common example of this method is the </a:t>
          </a:r>
          <a:r>
            <a:rPr lang="en-US" sz="2300" b="1" i="0" kern="1200"/>
            <a:t>Agglomerative Hierarchical algorithm</a:t>
          </a:r>
          <a:r>
            <a:rPr lang="en-US" sz="2300" b="0" i="0" kern="1200"/>
            <a:t>.</a:t>
          </a:r>
          <a:endParaRPr lang="en-US" sz="2300" kern="1200"/>
        </a:p>
      </dsp:txBody>
      <dsp:txXfrm>
        <a:off x="0" y="4152105"/>
        <a:ext cx="6900512" cy="1384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5F3C6-1093-4CF8-BBB6-920D2005F139}">
      <dsp:nvSpPr>
        <dsp:cNvPr id="0" name=""/>
        <dsp:cNvSpPr/>
      </dsp:nvSpPr>
      <dsp:spPr>
        <a:xfrm>
          <a:off x="0" y="180390"/>
          <a:ext cx="6900512"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a:t>The clustering algorithms are widely used for the identification of cancerous cells. </a:t>
          </a:r>
          <a:endParaRPr lang="en-US" sz="1200" kern="1200"/>
        </a:p>
        <a:p>
          <a:pPr marL="114300" lvl="1" indent="-114300" algn="l" defTabSz="533400">
            <a:lnSpc>
              <a:spcPct val="90000"/>
            </a:lnSpc>
            <a:spcBef>
              <a:spcPct val="0"/>
            </a:spcBef>
            <a:spcAft>
              <a:spcPct val="15000"/>
            </a:spcAft>
            <a:buChar char="•"/>
          </a:pPr>
          <a:r>
            <a:rPr lang="en-US" sz="1200" b="0" kern="1200"/>
            <a:t>It divides the cancerous and non-cancerous data sets into different groups.</a:t>
          </a:r>
          <a:endParaRPr lang="en-US" sz="1200" kern="1200"/>
        </a:p>
      </dsp:txBody>
      <dsp:txXfrm>
        <a:off x="0" y="180390"/>
        <a:ext cx="6900512" cy="699300"/>
      </dsp:txXfrm>
    </dsp:sp>
    <dsp:sp modelId="{5C22F531-4EF1-4C75-BEA7-446C870F1320}">
      <dsp:nvSpPr>
        <dsp:cNvPr id="0" name=""/>
        <dsp:cNvSpPr/>
      </dsp:nvSpPr>
      <dsp:spPr>
        <a:xfrm>
          <a:off x="345025" y="3270"/>
          <a:ext cx="4830358"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US" sz="1200" b="1" kern="1200"/>
            <a:t>In Identification of Cancer Cells:</a:t>
          </a:r>
          <a:r>
            <a:rPr lang="en-US" sz="1200" b="0" kern="1200"/>
            <a:t> </a:t>
          </a:r>
          <a:endParaRPr lang="en-US" sz="1200" kern="1200"/>
        </a:p>
      </dsp:txBody>
      <dsp:txXfrm>
        <a:off x="362318" y="20563"/>
        <a:ext cx="4795772" cy="319654"/>
      </dsp:txXfrm>
    </dsp:sp>
    <dsp:sp modelId="{1E9F20D4-C857-47CE-B170-BF5D85A56241}">
      <dsp:nvSpPr>
        <dsp:cNvPr id="0" name=""/>
        <dsp:cNvSpPr/>
      </dsp:nvSpPr>
      <dsp:spPr>
        <a:xfrm>
          <a:off x="0" y="1121610"/>
          <a:ext cx="6900512"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a:t>Search engines also work on the clustering technique. </a:t>
          </a:r>
          <a:endParaRPr lang="en-US" sz="1200" kern="1200"/>
        </a:p>
        <a:p>
          <a:pPr marL="114300" lvl="1" indent="-114300" algn="l" defTabSz="533400">
            <a:lnSpc>
              <a:spcPct val="90000"/>
            </a:lnSpc>
            <a:spcBef>
              <a:spcPct val="0"/>
            </a:spcBef>
            <a:spcAft>
              <a:spcPct val="15000"/>
            </a:spcAft>
            <a:buChar char="•"/>
          </a:pPr>
          <a:r>
            <a:rPr lang="en-US" sz="1200" b="0" kern="1200"/>
            <a:t>The search result appears based on the closest object to the search query. </a:t>
          </a:r>
          <a:endParaRPr lang="en-US" sz="1200" kern="1200"/>
        </a:p>
        <a:p>
          <a:pPr marL="114300" lvl="1" indent="-114300" algn="l" defTabSz="533400">
            <a:lnSpc>
              <a:spcPct val="90000"/>
            </a:lnSpc>
            <a:spcBef>
              <a:spcPct val="0"/>
            </a:spcBef>
            <a:spcAft>
              <a:spcPct val="15000"/>
            </a:spcAft>
            <a:buChar char="•"/>
          </a:pPr>
          <a:r>
            <a:rPr lang="en-US" sz="1200" b="0" kern="1200"/>
            <a:t>It does it by grouping similar data objects in one group that is far from the other dissimilar objects. </a:t>
          </a:r>
          <a:endParaRPr lang="en-US" sz="1200" kern="1200"/>
        </a:p>
        <a:p>
          <a:pPr marL="114300" lvl="1" indent="-114300" algn="l" defTabSz="533400">
            <a:lnSpc>
              <a:spcPct val="90000"/>
            </a:lnSpc>
            <a:spcBef>
              <a:spcPct val="0"/>
            </a:spcBef>
            <a:spcAft>
              <a:spcPct val="15000"/>
            </a:spcAft>
            <a:buChar char="•"/>
          </a:pPr>
          <a:r>
            <a:rPr lang="en-US" sz="1200" b="0" kern="1200"/>
            <a:t>The accurate result of a query depends on the quality of the clustering algorithm used.</a:t>
          </a:r>
          <a:endParaRPr lang="en-US" sz="1200" kern="1200"/>
        </a:p>
      </dsp:txBody>
      <dsp:txXfrm>
        <a:off x="0" y="1121610"/>
        <a:ext cx="6900512" cy="1285200"/>
      </dsp:txXfrm>
    </dsp:sp>
    <dsp:sp modelId="{3DBA4C5B-8364-437B-93D4-FAB419ADD3D7}">
      <dsp:nvSpPr>
        <dsp:cNvPr id="0" name=""/>
        <dsp:cNvSpPr/>
      </dsp:nvSpPr>
      <dsp:spPr>
        <a:xfrm>
          <a:off x="345025" y="944490"/>
          <a:ext cx="4830358"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US" sz="1200" b="1" kern="1200"/>
            <a:t>In Search Engines:</a:t>
          </a:r>
          <a:r>
            <a:rPr lang="en-US" sz="1200" b="0" kern="1200"/>
            <a:t> </a:t>
          </a:r>
          <a:endParaRPr lang="en-US" sz="1200" kern="1200"/>
        </a:p>
      </dsp:txBody>
      <dsp:txXfrm>
        <a:off x="362318" y="961783"/>
        <a:ext cx="4795772" cy="319654"/>
      </dsp:txXfrm>
    </dsp:sp>
    <dsp:sp modelId="{A4FC0C39-62A9-4A0E-A4C3-ABFCCAA0574E}">
      <dsp:nvSpPr>
        <dsp:cNvPr id="0" name=""/>
        <dsp:cNvSpPr/>
      </dsp:nvSpPr>
      <dsp:spPr>
        <a:xfrm>
          <a:off x="0" y="2648730"/>
          <a:ext cx="6900512"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a:t>It is used in market research to segment the customers based on their choice and preferences.</a:t>
          </a:r>
          <a:endParaRPr lang="en-US" sz="1200" kern="1200"/>
        </a:p>
      </dsp:txBody>
      <dsp:txXfrm>
        <a:off x="0" y="2648730"/>
        <a:ext cx="6900512" cy="680400"/>
      </dsp:txXfrm>
    </dsp:sp>
    <dsp:sp modelId="{07785B84-29C9-4117-9D6C-479B24B31A32}">
      <dsp:nvSpPr>
        <dsp:cNvPr id="0" name=""/>
        <dsp:cNvSpPr/>
      </dsp:nvSpPr>
      <dsp:spPr>
        <a:xfrm>
          <a:off x="345025" y="2471610"/>
          <a:ext cx="4830358"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US" sz="1200" b="1" kern="1200"/>
            <a:t>Customer Segmentation:</a:t>
          </a:r>
          <a:r>
            <a:rPr lang="en-US" sz="1200" b="0" kern="1200"/>
            <a:t> </a:t>
          </a:r>
          <a:endParaRPr lang="en-US" sz="1200" kern="1200"/>
        </a:p>
      </dsp:txBody>
      <dsp:txXfrm>
        <a:off x="362318" y="2488903"/>
        <a:ext cx="4795772" cy="319654"/>
      </dsp:txXfrm>
    </dsp:sp>
    <dsp:sp modelId="{3BEE5189-FA7B-4C26-8286-1D1503A2A02E}">
      <dsp:nvSpPr>
        <dsp:cNvPr id="0" name=""/>
        <dsp:cNvSpPr/>
      </dsp:nvSpPr>
      <dsp:spPr>
        <a:xfrm>
          <a:off x="0" y="3571050"/>
          <a:ext cx="6900512"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a:t>It is used in the biology stream to classify different species of plants and animals using the image recognition technique.</a:t>
          </a:r>
          <a:endParaRPr lang="en-US" sz="1200" kern="1200"/>
        </a:p>
      </dsp:txBody>
      <dsp:txXfrm>
        <a:off x="0" y="3571050"/>
        <a:ext cx="6900512" cy="680400"/>
      </dsp:txXfrm>
    </dsp:sp>
    <dsp:sp modelId="{04855BEF-938A-4F46-8B74-F89EE41E5771}">
      <dsp:nvSpPr>
        <dsp:cNvPr id="0" name=""/>
        <dsp:cNvSpPr/>
      </dsp:nvSpPr>
      <dsp:spPr>
        <a:xfrm>
          <a:off x="345025" y="3393930"/>
          <a:ext cx="4830358"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US" sz="1200" b="1" kern="1200"/>
            <a:t>In Biology:</a:t>
          </a:r>
          <a:r>
            <a:rPr lang="en-US" sz="1200" b="0" kern="1200"/>
            <a:t> </a:t>
          </a:r>
          <a:endParaRPr lang="en-US" sz="1200" kern="1200"/>
        </a:p>
      </dsp:txBody>
      <dsp:txXfrm>
        <a:off x="362318" y="3411223"/>
        <a:ext cx="4795772" cy="319654"/>
      </dsp:txXfrm>
    </dsp:sp>
    <dsp:sp modelId="{542F77F6-9444-403E-98CD-19349AF1C4F0}">
      <dsp:nvSpPr>
        <dsp:cNvPr id="0" name=""/>
        <dsp:cNvSpPr/>
      </dsp:nvSpPr>
      <dsp:spPr>
        <a:xfrm>
          <a:off x="0" y="4493370"/>
          <a:ext cx="6900512" cy="1039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a:t>The clustering technique is used in identifying the area of similar lands use in the GIS database. </a:t>
          </a:r>
          <a:endParaRPr lang="en-US" sz="1200" kern="1200"/>
        </a:p>
        <a:p>
          <a:pPr marL="114300" lvl="1" indent="-114300" algn="l" defTabSz="533400">
            <a:lnSpc>
              <a:spcPct val="90000"/>
            </a:lnSpc>
            <a:spcBef>
              <a:spcPct val="0"/>
            </a:spcBef>
            <a:spcAft>
              <a:spcPct val="15000"/>
            </a:spcAft>
            <a:buChar char="•"/>
          </a:pPr>
          <a:r>
            <a:rPr lang="en-US" sz="1200" b="0" kern="1200"/>
            <a:t>This can be very useful to find that for what purpose the particular land should be used, that means for which purpose it is more suitable.</a:t>
          </a:r>
          <a:endParaRPr lang="en-US" sz="1200" kern="1200"/>
        </a:p>
      </dsp:txBody>
      <dsp:txXfrm>
        <a:off x="0" y="4493370"/>
        <a:ext cx="6900512" cy="1039500"/>
      </dsp:txXfrm>
    </dsp:sp>
    <dsp:sp modelId="{65E692AD-5407-40F3-AC98-EB0B6E2BAF7F}">
      <dsp:nvSpPr>
        <dsp:cNvPr id="0" name=""/>
        <dsp:cNvSpPr/>
      </dsp:nvSpPr>
      <dsp:spPr>
        <a:xfrm>
          <a:off x="345025" y="4316250"/>
          <a:ext cx="4830358"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US" sz="1200" b="1" kern="1200"/>
            <a:t>In Land Use:</a:t>
          </a:r>
          <a:r>
            <a:rPr lang="en-US" sz="1200" b="0" kern="1200"/>
            <a:t> </a:t>
          </a:r>
          <a:endParaRPr lang="en-US" sz="1200" kern="1200"/>
        </a:p>
      </dsp:txBody>
      <dsp:txXfrm>
        <a:off x="362318" y="4333543"/>
        <a:ext cx="4795772" cy="31965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2A54-C2BA-41BC-B2F1-1B8C4F5C0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E9945F-81F6-4EF7-A698-4B74F89B6C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0C917F-3B58-434B-A416-8F3160663A1E}"/>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5" name="Footer Placeholder 4">
            <a:extLst>
              <a:ext uri="{FF2B5EF4-FFF2-40B4-BE49-F238E27FC236}">
                <a16:creationId xmlns:a16="http://schemas.microsoft.com/office/drawing/2014/main" id="{D0D6B3A7-8959-4D57-B226-E24B62B76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97C2EF-9A9A-4C20-BFA7-CEF77185F188}"/>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205668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FE3F-0E4F-406F-9753-BE302840DA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336605-B007-409F-BCF3-A42332C0A9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B649C-48EA-48ED-8546-7D27B6F35C69}"/>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5" name="Footer Placeholder 4">
            <a:extLst>
              <a:ext uri="{FF2B5EF4-FFF2-40B4-BE49-F238E27FC236}">
                <a16:creationId xmlns:a16="http://schemas.microsoft.com/office/drawing/2014/main" id="{7DCB7A7B-495E-47F8-B1A6-CACF51995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6CB7E5-F8D8-4DDE-A58E-B31384422C64}"/>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376061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A579D-DC00-4526-92CF-043EE6DD22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23F45-F2AC-45EB-BD9E-1F826AA46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44A288-FB70-45CC-90F1-5D8B335439EB}"/>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5" name="Footer Placeholder 4">
            <a:extLst>
              <a:ext uri="{FF2B5EF4-FFF2-40B4-BE49-F238E27FC236}">
                <a16:creationId xmlns:a16="http://schemas.microsoft.com/office/drawing/2014/main" id="{7EA43B4C-C13E-4788-B752-113D38D394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CD34D-1409-4F8E-85F0-81B87792F30C}"/>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383855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D796-8438-4491-A3D4-8180185840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8E35C3-9D30-4ACB-95D3-216296A0E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E15C3-F6B6-438F-8756-48CAF9393463}"/>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5" name="Footer Placeholder 4">
            <a:extLst>
              <a:ext uri="{FF2B5EF4-FFF2-40B4-BE49-F238E27FC236}">
                <a16:creationId xmlns:a16="http://schemas.microsoft.com/office/drawing/2014/main" id="{0D01CB6A-DA7A-4399-8CBC-32A84FCED6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1C547-6F0E-4E66-B41F-D41338F5C5BE}"/>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119906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CA0F-28F6-4302-A3DD-47E709FF8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12D37F-E85F-4085-8B3E-CA531A29A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39A587-3CB5-4479-8403-ADD3C0773FD2}"/>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5" name="Footer Placeholder 4">
            <a:extLst>
              <a:ext uri="{FF2B5EF4-FFF2-40B4-BE49-F238E27FC236}">
                <a16:creationId xmlns:a16="http://schemas.microsoft.com/office/drawing/2014/main" id="{D95D8D57-4B06-4455-B396-782238DED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C95D2-193E-41DE-8BDA-1264EFE88718}"/>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262270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DB0E-371B-4C2D-A0E4-0390E41DA1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98C2DF-8D2B-40FF-B2A7-6C4F1DE78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D2A165-77CD-47F6-834A-06049D61B1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00A4BD-442B-47CE-8481-12206AA3B48F}"/>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6" name="Footer Placeholder 5">
            <a:extLst>
              <a:ext uri="{FF2B5EF4-FFF2-40B4-BE49-F238E27FC236}">
                <a16:creationId xmlns:a16="http://schemas.microsoft.com/office/drawing/2014/main" id="{4AE834FA-4F6F-43F0-89E4-64F2283ED5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A70A1F-D904-497D-B852-74EBF09570DC}"/>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228844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0856-FE63-4342-8CD9-37C3C182CC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8CB94B-4D3A-4E63-BBFF-4F9435B6D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15524E-8F28-4F8A-B83B-CB02F4FF6B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1C488B-5271-4F09-976D-3F9003033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9A81BD-FEEC-4F70-8D56-696BE7763C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7D746A-B328-4885-B77D-65A879CA2E16}"/>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8" name="Footer Placeholder 7">
            <a:extLst>
              <a:ext uri="{FF2B5EF4-FFF2-40B4-BE49-F238E27FC236}">
                <a16:creationId xmlns:a16="http://schemas.microsoft.com/office/drawing/2014/main" id="{0F9E2663-1B98-4128-BEB1-58E7021ADE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899124-188C-46C7-862B-433E97C08A96}"/>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268940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8523-0A4B-4156-A7BF-BAC0881CDB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9B5A49-AE0C-437A-99D2-7452ED8025FF}"/>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4" name="Footer Placeholder 3">
            <a:extLst>
              <a:ext uri="{FF2B5EF4-FFF2-40B4-BE49-F238E27FC236}">
                <a16:creationId xmlns:a16="http://schemas.microsoft.com/office/drawing/2014/main" id="{18D2F895-F50E-476D-A76B-6C7AEFB0F6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9FE518-4590-4E70-8B14-3491FCEC0C16}"/>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10889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DAB303-5176-4774-9660-7023F58871A5}"/>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3" name="Footer Placeholder 2">
            <a:extLst>
              <a:ext uri="{FF2B5EF4-FFF2-40B4-BE49-F238E27FC236}">
                <a16:creationId xmlns:a16="http://schemas.microsoft.com/office/drawing/2014/main" id="{B3AF4BBC-B40A-4973-B0B3-FF6F30CCD5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A60664-16E5-4B3A-89DF-468109E08538}"/>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132718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E512-22ED-4949-B517-CCE04F015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D61966-214A-413F-B204-4121BE42F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525AA7-3169-4BCA-AB07-534D1FAF6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F0168-35B9-42EC-8C6E-3A464F2E86A8}"/>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6" name="Footer Placeholder 5">
            <a:extLst>
              <a:ext uri="{FF2B5EF4-FFF2-40B4-BE49-F238E27FC236}">
                <a16:creationId xmlns:a16="http://schemas.microsoft.com/office/drawing/2014/main" id="{0BFC1463-A115-46BC-956A-2865CF46B4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2560BB-FEF4-42C7-9236-86C01D56DA85}"/>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38461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6D8F-714C-4EB1-A7D4-262AC1369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A2943C-1390-4AFE-B3B4-B37161179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26D5C7-4BB2-476D-9D13-C8BAD7D89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D5D68-72AF-4918-9AF5-848DD11E1E18}"/>
              </a:ext>
            </a:extLst>
          </p:cNvPr>
          <p:cNvSpPr>
            <a:spLocks noGrp="1"/>
          </p:cNvSpPr>
          <p:nvPr>
            <p:ph type="dt" sz="half" idx="10"/>
          </p:nvPr>
        </p:nvSpPr>
        <p:spPr/>
        <p:txBody>
          <a:bodyPr/>
          <a:lstStyle/>
          <a:p>
            <a:fld id="{C1D5E5C9-9D9E-4643-8E6C-D4AF73D9F8E7}" type="datetimeFigureOut">
              <a:rPr lang="en-IN" smtClean="0"/>
              <a:t>27-04-2022</a:t>
            </a:fld>
            <a:endParaRPr lang="en-IN"/>
          </a:p>
        </p:txBody>
      </p:sp>
      <p:sp>
        <p:nvSpPr>
          <p:cNvPr id="6" name="Footer Placeholder 5">
            <a:extLst>
              <a:ext uri="{FF2B5EF4-FFF2-40B4-BE49-F238E27FC236}">
                <a16:creationId xmlns:a16="http://schemas.microsoft.com/office/drawing/2014/main" id="{9EA9C699-6728-460B-9BD2-88141E5B1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5370D-BAA3-4273-BF9D-54E128BAB723}"/>
              </a:ext>
            </a:extLst>
          </p:cNvPr>
          <p:cNvSpPr>
            <a:spLocks noGrp="1"/>
          </p:cNvSpPr>
          <p:nvPr>
            <p:ph type="sldNum" sz="quarter" idx="12"/>
          </p:nvPr>
        </p:nvSpPr>
        <p:spPr/>
        <p:txBody>
          <a:bodyPr/>
          <a:lstStyle/>
          <a:p>
            <a:fld id="{72102848-5C9A-4CAE-91D8-67078890A918}" type="slidenum">
              <a:rPr lang="en-IN" smtClean="0"/>
              <a:t>‹#›</a:t>
            </a:fld>
            <a:endParaRPr lang="en-IN"/>
          </a:p>
        </p:txBody>
      </p:sp>
    </p:spTree>
    <p:extLst>
      <p:ext uri="{BB962C8B-B14F-4D97-AF65-F5344CB8AC3E}">
        <p14:creationId xmlns:p14="http://schemas.microsoft.com/office/powerpoint/2010/main" val="325942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A6DC81-3D82-4909-A7AA-DEC8D02AE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B2FD54-320E-493C-B1DB-4BB797C5A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BD33AC-ED4E-468F-B41C-4B0335CF7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5E5C9-9D9E-4643-8E6C-D4AF73D9F8E7}" type="datetimeFigureOut">
              <a:rPr lang="en-IN" smtClean="0"/>
              <a:t>27-04-2022</a:t>
            </a:fld>
            <a:endParaRPr lang="en-IN"/>
          </a:p>
        </p:txBody>
      </p:sp>
      <p:sp>
        <p:nvSpPr>
          <p:cNvPr id="5" name="Footer Placeholder 4">
            <a:extLst>
              <a:ext uri="{FF2B5EF4-FFF2-40B4-BE49-F238E27FC236}">
                <a16:creationId xmlns:a16="http://schemas.microsoft.com/office/drawing/2014/main" id="{6215E11D-FBAA-4C99-843D-10A7A566B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A048A4-F39E-4E0A-BB03-1273C458C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02848-5C9A-4CAE-91D8-67078890A918}" type="slidenum">
              <a:rPr lang="en-IN" smtClean="0"/>
              <a:t>‹#›</a:t>
            </a:fld>
            <a:endParaRPr lang="en-IN"/>
          </a:p>
        </p:txBody>
      </p:sp>
    </p:spTree>
    <p:extLst>
      <p:ext uri="{BB962C8B-B14F-4D97-AF65-F5344CB8AC3E}">
        <p14:creationId xmlns:p14="http://schemas.microsoft.com/office/powerpoint/2010/main" val="428854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11B81-D889-4F3C-84C0-2A1BAE20CB5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IN" sz="6600" b="1" dirty="0">
                <a:solidFill>
                  <a:srgbClr val="FF0000"/>
                </a:solidFill>
                <a:effectLst>
                  <a:outerShdw blurRad="38100" dist="38100" dir="2700000" algn="tl">
                    <a:srgbClr val="000000">
                      <a:alpha val="43137"/>
                    </a:srgbClr>
                  </a:outerShdw>
                </a:effectLst>
              </a:rPr>
              <a:t>Clustering in Machine Learning</a:t>
            </a:r>
          </a:p>
        </p:txBody>
      </p:sp>
      <p:sp>
        <p:nvSpPr>
          <p:cNvPr id="3" name="Subtitle 2">
            <a:extLst>
              <a:ext uri="{FF2B5EF4-FFF2-40B4-BE49-F238E27FC236}">
                <a16:creationId xmlns:a16="http://schemas.microsoft.com/office/drawing/2014/main" id="{3A311C57-0EA1-4B9A-A91F-2CFFA86B0C0B}"/>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IN">
              <a:solidFill>
                <a:srgbClr val="FFFFFF"/>
              </a:solidFill>
            </a:endParaRPr>
          </a:p>
        </p:txBody>
      </p:sp>
    </p:spTree>
    <p:extLst>
      <p:ext uri="{BB962C8B-B14F-4D97-AF65-F5344CB8AC3E}">
        <p14:creationId xmlns:p14="http://schemas.microsoft.com/office/powerpoint/2010/main" val="2467462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776C9-258F-45D3-87E5-4CA016497FAD}"/>
              </a:ext>
            </a:extLst>
          </p:cNvPr>
          <p:cNvSpPr>
            <a:spLocks noGrp="1"/>
          </p:cNvSpPr>
          <p:nvPr>
            <p:ph type="title"/>
          </p:nvPr>
        </p:nvSpPr>
        <p:spPr>
          <a:xfrm>
            <a:off x="640080" y="325369"/>
            <a:ext cx="4368602" cy="1956841"/>
          </a:xfrm>
        </p:spPr>
        <p:txBody>
          <a:bodyPr anchor="b">
            <a:normAutofit/>
          </a:bodyPr>
          <a:lstStyle/>
          <a:p>
            <a:r>
              <a:rPr lang="en-US" sz="5400" b="1" i="0">
                <a:effectLst/>
                <a:latin typeface="erdana"/>
              </a:rPr>
              <a:t>Partitioning Clustering</a:t>
            </a:r>
            <a:endParaRPr lang="en-IN" sz="5400" b="1"/>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7E39A7-9496-49B2-B4EF-F825B05CEF18}"/>
              </a:ext>
            </a:extLst>
          </p:cNvPr>
          <p:cNvSpPr>
            <a:spLocks noGrp="1"/>
          </p:cNvSpPr>
          <p:nvPr>
            <p:ph idx="1"/>
          </p:nvPr>
        </p:nvSpPr>
        <p:spPr>
          <a:xfrm>
            <a:off x="640080" y="2872899"/>
            <a:ext cx="4243589" cy="3320668"/>
          </a:xfrm>
        </p:spPr>
        <p:txBody>
          <a:bodyPr>
            <a:normAutofit/>
          </a:bodyPr>
          <a:lstStyle/>
          <a:p>
            <a:r>
              <a:rPr lang="en-US" sz="1500" b="0" i="0">
                <a:effectLst/>
                <a:latin typeface="Times New Roman" panose="02020603050405020304" pitchFamily="18" charset="0"/>
                <a:cs typeface="Times New Roman" panose="02020603050405020304" pitchFamily="18" charset="0"/>
              </a:rPr>
              <a:t>It is a type of clustering that divides the data into non-hierarchical groups. </a:t>
            </a:r>
          </a:p>
          <a:p>
            <a:r>
              <a:rPr lang="en-US" sz="1500" b="0" i="0">
                <a:effectLst/>
                <a:latin typeface="Times New Roman" panose="02020603050405020304" pitchFamily="18" charset="0"/>
                <a:cs typeface="Times New Roman" panose="02020603050405020304" pitchFamily="18" charset="0"/>
              </a:rPr>
              <a:t>It is also known as the </a:t>
            </a:r>
            <a:r>
              <a:rPr lang="en-US" sz="1500" b="1" i="0">
                <a:effectLst/>
                <a:latin typeface="Times New Roman" panose="02020603050405020304" pitchFamily="18" charset="0"/>
                <a:cs typeface="Times New Roman" panose="02020603050405020304" pitchFamily="18" charset="0"/>
              </a:rPr>
              <a:t>centroid-based method</a:t>
            </a:r>
            <a:r>
              <a:rPr lang="en-US" sz="1500" b="0" i="0">
                <a:effectLst/>
                <a:latin typeface="Times New Roman" panose="02020603050405020304" pitchFamily="18" charset="0"/>
                <a:cs typeface="Times New Roman" panose="02020603050405020304" pitchFamily="18" charset="0"/>
              </a:rPr>
              <a:t>. </a:t>
            </a:r>
          </a:p>
          <a:p>
            <a:r>
              <a:rPr lang="en-US" sz="1500" b="0" i="0">
                <a:effectLst/>
                <a:latin typeface="Times New Roman" panose="02020603050405020304" pitchFamily="18" charset="0"/>
                <a:cs typeface="Times New Roman" panose="02020603050405020304" pitchFamily="18" charset="0"/>
              </a:rPr>
              <a:t>The most common example of partitioning clustering is the </a:t>
            </a:r>
            <a:r>
              <a:rPr lang="en-US" sz="1500" b="1" i="0" u="none" strike="noStrike">
                <a:effectLst/>
                <a:latin typeface="Times New Roman" panose="02020603050405020304" pitchFamily="18" charset="0"/>
                <a:cs typeface="Times New Roman" panose="02020603050405020304" pitchFamily="18" charset="0"/>
              </a:rPr>
              <a:t>K-Means Clustering algorithm</a:t>
            </a:r>
            <a:r>
              <a:rPr lang="en-US" sz="1500" b="0" i="0">
                <a:effectLst/>
                <a:latin typeface="Times New Roman" panose="02020603050405020304" pitchFamily="18" charset="0"/>
                <a:cs typeface="Times New Roman" panose="02020603050405020304" pitchFamily="18" charset="0"/>
              </a:rPr>
              <a:t>.</a:t>
            </a:r>
          </a:p>
          <a:p>
            <a:r>
              <a:rPr lang="en-US" sz="1500" b="0" i="0">
                <a:effectLst/>
                <a:latin typeface="Times New Roman" panose="02020603050405020304" pitchFamily="18" charset="0"/>
                <a:cs typeface="Times New Roman" panose="02020603050405020304" pitchFamily="18" charset="0"/>
              </a:rPr>
              <a:t>In this type, the dataset is divided into a set of k groups, where K is used to define the number of pre-defined groups. </a:t>
            </a:r>
          </a:p>
          <a:p>
            <a:r>
              <a:rPr lang="en-US" sz="1500" b="0" i="0">
                <a:effectLst/>
                <a:latin typeface="Times New Roman" panose="02020603050405020304" pitchFamily="18" charset="0"/>
                <a:cs typeface="Times New Roman" panose="02020603050405020304" pitchFamily="18" charset="0"/>
              </a:rPr>
              <a:t>The cluster center is created in such a way that the distance between the data points of one cluster is minimum as compared to another cluster centroid.</a:t>
            </a:r>
          </a:p>
          <a:p>
            <a:endParaRPr lang="en-IN" sz="1500">
              <a:latin typeface="Times New Roman" panose="02020603050405020304" pitchFamily="18" charset="0"/>
              <a:cs typeface="Times New Roman" panose="02020603050405020304" pitchFamily="18" charset="0"/>
            </a:endParaRPr>
          </a:p>
        </p:txBody>
      </p:sp>
      <p:pic>
        <p:nvPicPr>
          <p:cNvPr id="5" name="Picture 4" descr="Many question marks on black background">
            <a:extLst>
              <a:ext uri="{FF2B5EF4-FFF2-40B4-BE49-F238E27FC236}">
                <a16:creationId xmlns:a16="http://schemas.microsoft.com/office/drawing/2014/main" id="{BD91DC40-3601-40BD-8DF6-41681CB808BD}"/>
              </a:ext>
            </a:extLst>
          </p:cNvPr>
          <p:cNvPicPr>
            <a:picLocks noChangeAspect="1"/>
          </p:cNvPicPr>
          <p:nvPr/>
        </p:nvPicPr>
        <p:blipFill rotWithShape="1">
          <a:blip r:embed="rId2"/>
          <a:srcRect l="38924" r="7" b="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6798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ustering in Machine Learning">
            <a:extLst>
              <a:ext uri="{FF2B5EF4-FFF2-40B4-BE49-F238E27FC236}">
                <a16:creationId xmlns:a16="http://schemas.microsoft.com/office/drawing/2014/main" id="{AD3811E7-5213-4E22-A9EF-F91FB753AF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8194" y="630147"/>
            <a:ext cx="6347534" cy="5649305"/>
          </a:xfrm>
          <a:prstGeom prst="rect">
            <a:avLst/>
          </a:prstGeom>
          <a:solidFill>
            <a:schemeClr val="bg1"/>
          </a:solidFill>
          <a:ln w="63500">
            <a:solidFill>
              <a:srgbClr val="C00000"/>
            </a:solidFill>
          </a:ln>
        </p:spPr>
      </p:pic>
    </p:spTree>
    <p:extLst>
      <p:ext uri="{BB962C8B-B14F-4D97-AF65-F5344CB8AC3E}">
        <p14:creationId xmlns:p14="http://schemas.microsoft.com/office/powerpoint/2010/main" val="123774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3F54B-A671-4ED3-B618-FFFE1B3BFD8F}"/>
              </a:ext>
            </a:extLst>
          </p:cNvPr>
          <p:cNvSpPr>
            <a:spLocks noGrp="1"/>
          </p:cNvSpPr>
          <p:nvPr>
            <p:ph type="title"/>
          </p:nvPr>
        </p:nvSpPr>
        <p:spPr>
          <a:xfrm>
            <a:off x="635000" y="640823"/>
            <a:ext cx="3418659" cy="5583148"/>
          </a:xfrm>
        </p:spPr>
        <p:txBody>
          <a:bodyPr anchor="ctr">
            <a:normAutofit/>
          </a:bodyPr>
          <a:lstStyle/>
          <a:p>
            <a:r>
              <a:rPr lang="en-US" sz="5400" b="1" i="0">
                <a:effectLst/>
                <a:latin typeface="erdana"/>
              </a:rPr>
              <a:t>Density-Based Clustering</a:t>
            </a:r>
            <a:endParaRPr lang="en-IN" sz="5400" b="1"/>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180167B-61F1-4C97-B413-5F434C89D069}"/>
              </a:ext>
            </a:extLst>
          </p:cNvPr>
          <p:cNvGraphicFramePr>
            <a:graphicFrameLocks noGrp="1"/>
          </p:cNvGraphicFramePr>
          <p:nvPr>
            <p:ph idx="1"/>
            <p:extLst>
              <p:ext uri="{D42A27DB-BD31-4B8C-83A1-F6EECF244321}">
                <p14:modId xmlns:p14="http://schemas.microsoft.com/office/powerpoint/2010/main" val="285954681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761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ustering in Machine Learning">
            <a:extLst>
              <a:ext uri="{FF2B5EF4-FFF2-40B4-BE49-F238E27FC236}">
                <a16:creationId xmlns:a16="http://schemas.microsoft.com/office/drawing/2014/main" id="{E28D0A64-9C0B-4C2F-A2B0-FC432958C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417" y="911220"/>
            <a:ext cx="6666314" cy="5383048"/>
          </a:xfrm>
          <a:prstGeom prst="rect">
            <a:avLst/>
          </a:prstGeom>
          <a:noFill/>
          <a:ln w="63500" cmpd="sng">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18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D83EA-5315-45F7-9ABD-A9299E16924D}"/>
              </a:ext>
            </a:extLst>
          </p:cNvPr>
          <p:cNvSpPr>
            <a:spLocks noGrp="1"/>
          </p:cNvSpPr>
          <p:nvPr>
            <p:ph type="title"/>
          </p:nvPr>
        </p:nvSpPr>
        <p:spPr>
          <a:xfrm>
            <a:off x="841248" y="548640"/>
            <a:ext cx="3600860" cy="5431536"/>
          </a:xfrm>
        </p:spPr>
        <p:txBody>
          <a:bodyPr>
            <a:normAutofit/>
          </a:bodyPr>
          <a:lstStyle/>
          <a:p>
            <a:r>
              <a:rPr lang="en-US" sz="5400" b="1" i="0">
                <a:effectLst/>
                <a:latin typeface="erdana"/>
              </a:rPr>
              <a:t>Distribution Model-Based Clustering</a:t>
            </a:r>
            <a:endParaRPr lang="en-IN" sz="5400" b="1"/>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A40F26-C31E-4971-9A5E-8BA8523CD42E}"/>
              </a:ext>
            </a:extLst>
          </p:cNvPr>
          <p:cNvSpPr>
            <a:spLocks noGrp="1"/>
          </p:cNvSpPr>
          <p:nvPr>
            <p:ph idx="1"/>
          </p:nvPr>
        </p:nvSpPr>
        <p:spPr>
          <a:xfrm>
            <a:off x="5126418" y="552091"/>
            <a:ext cx="6224335" cy="5431536"/>
          </a:xfrm>
        </p:spPr>
        <p:txBody>
          <a:bodyPr anchor="ctr">
            <a:normAutofit/>
          </a:bodyPr>
          <a:lstStyle/>
          <a:p>
            <a:r>
              <a:rPr lang="en-US" sz="2200" b="0" i="0">
                <a:effectLst/>
                <a:latin typeface="Times New Roman" panose="02020603050405020304" pitchFamily="18" charset="0"/>
                <a:cs typeface="Times New Roman" panose="02020603050405020304" pitchFamily="18" charset="0"/>
              </a:rPr>
              <a:t>In the distribution model-based clustering method, the data is divided based on the probability of how a dataset belongs to a particular distribution. </a:t>
            </a:r>
          </a:p>
          <a:p>
            <a:r>
              <a:rPr lang="en-US" sz="2200" b="0" i="0">
                <a:effectLst/>
                <a:latin typeface="Times New Roman" panose="02020603050405020304" pitchFamily="18" charset="0"/>
                <a:cs typeface="Times New Roman" panose="02020603050405020304" pitchFamily="18" charset="0"/>
              </a:rPr>
              <a:t>The grouping is done by assuming some distributions commonly </a:t>
            </a:r>
            <a:r>
              <a:rPr lang="en-US" sz="2200" b="1" i="0">
                <a:effectLst/>
                <a:latin typeface="Times New Roman" panose="02020603050405020304" pitchFamily="18" charset="0"/>
                <a:cs typeface="Times New Roman" panose="02020603050405020304" pitchFamily="18" charset="0"/>
              </a:rPr>
              <a:t>Gaussian Distribution</a:t>
            </a:r>
            <a:r>
              <a:rPr lang="en-US" sz="2200" b="0" i="0">
                <a:effectLst/>
                <a:latin typeface="Times New Roman" panose="02020603050405020304" pitchFamily="18" charset="0"/>
                <a:cs typeface="Times New Roman" panose="02020603050405020304" pitchFamily="18" charset="0"/>
              </a:rPr>
              <a:t>.</a:t>
            </a:r>
          </a:p>
          <a:p>
            <a:r>
              <a:rPr lang="en-US" sz="2200" b="0" i="0">
                <a:effectLst/>
                <a:latin typeface="Times New Roman" panose="02020603050405020304" pitchFamily="18" charset="0"/>
                <a:cs typeface="Times New Roman" panose="02020603050405020304" pitchFamily="18" charset="0"/>
              </a:rPr>
              <a:t>The example of this type is the </a:t>
            </a:r>
            <a:r>
              <a:rPr lang="en-US" sz="2200" b="1" i="0">
                <a:effectLst/>
                <a:latin typeface="Times New Roman" panose="02020603050405020304" pitchFamily="18" charset="0"/>
                <a:cs typeface="Times New Roman" panose="02020603050405020304" pitchFamily="18" charset="0"/>
              </a:rPr>
              <a:t>Expectation-Maximization Clustering algorithm</a:t>
            </a:r>
            <a:r>
              <a:rPr lang="en-US" sz="2200" b="0" i="0">
                <a:effectLst/>
                <a:latin typeface="Times New Roman" panose="02020603050405020304" pitchFamily="18" charset="0"/>
                <a:cs typeface="Times New Roman" panose="02020603050405020304" pitchFamily="18" charset="0"/>
              </a:rPr>
              <a:t> that uses Gaussian Mixture Models (GMM).</a:t>
            </a: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476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ustering in Machine Learning">
            <a:extLst>
              <a:ext uri="{FF2B5EF4-FFF2-40B4-BE49-F238E27FC236}">
                <a16:creationId xmlns:a16="http://schemas.microsoft.com/office/drawing/2014/main" id="{72BDBE11-70F1-479A-B422-483077EACA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0725" y="1784445"/>
            <a:ext cx="7613943" cy="4111530"/>
          </a:xfrm>
          <a:prstGeom prst="rect">
            <a:avLst/>
          </a:prstGeom>
          <a:noFill/>
          <a:ln w="63500">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2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6C0F1-554D-4200-B910-6DEC22438421}"/>
              </a:ext>
            </a:extLst>
          </p:cNvPr>
          <p:cNvSpPr>
            <a:spLocks noGrp="1"/>
          </p:cNvSpPr>
          <p:nvPr>
            <p:ph type="title"/>
          </p:nvPr>
        </p:nvSpPr>
        <p:spPr>
          <a:xfrm>
            <a:off x="635000" y="640823"/>
            <a:ext cx="3418659" cy="5583148"/>
          </a:xfrm>
        </p:spPr>
        <p:txBody>
          <a:bodyPr anchor="ctr">
            <a:normAutofit/>
          </a:bodyPr>
          <a:lstStyle/>
          <a:p>
            <a:r>
              <a:rPr lang="en-US" sz="5000" b="1" i="0">
                <a:effectLst/>
                <a:latin typeface="erdana"/>
              </a:rPr>
              <a:t>Hierarchical Clustering</a:t>
            </a:r>
            <a:endParaRPr lang="en-IN" sz="5000" b="1"/>
          </a:p>
        </p:txBody>
      </p:sp>
      <p:sp>
        <p:nvSpPr>
          <p:cNvPr id="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DBB29468-650F-4C5F-8C68-93224D52FCC4}"/>
              </a:ext>
            </a:extLst>
          </p:cNvPr>
          <p:cNvGraphicFramePr>
            <a:graphicFrameLocks noGrp="1"/>
          </p:cNvGraphicFramePr>
          <p:nvPr>
            <p:ph idx="1"/>
            <p:extLst>
              <p:ext uri="{D42A27DB-BD31-4B8C-83A1-F6EECF244321}">
                <p14:modId xmlns:p14="http://schemas.microsoft.com/office/powerpoint/2010/main" val="382119069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855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ustering in Machine Learning">
            <a:extLst>
              <a:ext uri="{FF2B5EF4-FFF2-40B4-BE49-F238E27FC236}">
                <a16:creationId xmlns:a16="http://schemas.microsoft.com/office/drawing/2014/main" id="{4D0030F0-2407-4E5A-9CB9-FDDBEC2DD7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2225" y="1683138"/>
            <a:ext cx="6814043" cy="4470012"/>
          </a:xfrm>
          <a:prstGeom prst="rect">
            <a:avLst/>
          </a:prstGeom>
          <a:noFill/>
          <a:ln w="63500">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93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5EB19-E0DA-4268-8D31-524BC9884450}"/>
              </a:ext>
            </a:extLst>
          </p:cNvPr>
          <p:cNvSpPr>
            <a:spLocks noGrp="1"/>
          </p:cNvSpPr>
          <p:nvPr>
            <p:ph type="title"/>
          </p:nvPr>
        </p:nvSpPr>
        <p:spPr>
          <a:xfrm>
            <a:off x="838200" y="365125"/>
            <a:ext cx="10515600" cy="1325563"/>
          </a:xfrm>
        </p:spPr>
        <p:txBody>
          <a:bodyPr>
            <a:normAutofit/>
          </a:bodyPr>
          <a:lstStyle/>
          <a:p>
            <a:r>
              <a:rPr lang="en-US" sz="5400" b="1" i="0">
                <a:effectLst/>
                <a:latin typeface="erdana"/>
              </a:rPr>
              <a:t>Fuzzy Clustering</a:t>
            </a:r>
            <a:endParaRPr lang="en-IN" sz="5400" b="1"/>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DC6F97-044E-49C5-ACB6-483E8D94C588}"/>
              </a:ext>
            </a:extLst>
          </p:cNvPr>
          <p:cNvSpPr>
            <a:spLocks noGrp="1"/>
          </p:cNvSpPr>
          <p:nvPr>
            <p:ph idx="1"/>
          </p:nvPr>
        </p:nvSpPr>
        <p:spPr>
          <a:xfrm>
            <a:off x="838200" y="1929384"/>
            <a:ext cx="10515600" cy="4251960"/>
          </a:xfrm>
        </p:spPr>
        <p:txBody>
          <a:bodyPr>
            <a:normAutofit/>
          </a:bodyPr>
          <a:lstStyle/>
          <a:p>
            <a:r>
              <a:rPr lang="en-US" sz="2200" b="0" i="0" u="none" strike="noStrike">
                <a:effectLst/>
                <a:latin typeface="Times New Roman" panose="02020603050405020304" pitchFamily="18" charset="0"/>
                <a:cs typeface="Times New Roman" panose="02020603050405020304" pitchFamily="18" charset="0"/>
              </a:rPr>
              <a:t>Fuzzy</a:t>
            </a:r>
            <a:r>
              <a:rPr lang="en-US" sz="2200" b="0" i="0">
                <a:effectLst/>
                <a:latin typeface="Times New Roman" panose="02020603050405020304" pitchFamily="18" charset="0"/>
                <a:cs typeface="Times New Roman" panose="02020603050405020304" pitchFamily="18" charset="0"/>
              </a:rPr>
              <a:t> clustering is a type of soft method in which a data object may belong to more than one group or cluster. </a:t>
            </a:r>
          </a:p>
          <a:p>
            <a:r>
              <a:rPr lang="en-US" sz="2200" b="0" i="0">
                <a:effectLst/>
                <a:latin typeface="Times New Roman" panose="02020603050405020304" pitchFamily="18" charset="0"/>
                <a:cs typeface="Times New Roman" panose="02020603050405020304" pitchFamily="18" charset="0"/>
              </a:rPr>
              <a:t>Each dataset has a set of membership coefficients, which depend on the degree of membership to be in a cluster. </a:t>
            </a:r>
          </a:p>
          <a:p>
            <a:r>
              <a:rPr lang="en-US" sz="2200" b="1" i="0">
                <a:effectLst/>
                <a:latin typeface="Times New Roman" panose="02020603050405020304" pitchFamily="18" charset="0"/>
                <a:cs typeface="Times New Roman" panose="02020603050405020304" pitchFamily="18" charset="0"/>
              </a:rPr>
              <a:t>Fuzzy C-means algorithm</a:t>
            </a:r>
            <a:r>
              <a:rPr lang="en-US" sz="2200" b="0" i="0">
                <a:effectLst/>
                <a:latin typeface="Times New Roman" panose="02020603050405020304" pitchFamily="18" charset="0"/>
                <a:cs typeface="Times New Roman" panose="02020603050405020304" pitchFamily="18" charset="0"/>
              </a:rPr>
              <a:t> is the example of this type of clustering; it is sometimes also known as the Fuzzy k-means algorithm.</a:t>
            </a: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132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37B944-DB24-43BB-A041-6C1A1302CFD4}"/>
              </a:ext>
            </a:extLst>
          </p:cNvPr>
          <p:cNvSpPr>
            <a:spLocks noGrp="1"/>
          </p:cNvSpPr>
          <p:nvPr>
            <p:ph type="title"/>
          </p:nvPr>
        </p:nvSpPr>
        <p:spPr>
          <a:xfrm>
            <a:off x="838200" y="365125"/>
            <a:ext cx="10515600" cy="1325563"/>
          </a:xfrm>
        </p:spPr>
        <p:txBody>
          <a:bodyPr>
            <a:normAutofit/>
          </a:bodyPr>
          <a:lstStyle/>
          <a:p>
            <a:r>
              <a:rPr lang="en-US" b="1" i="0">
                <a:effectLst/>
                <a:latin typeface="verdana" panose="020B0604030504040204" pitchFamily="34" charset="0"/>
              </a:rPr>
              <a:t>Clustering algorithms that are widely used in machine learning</a:t>
            </a:r>
            <a:endParaRPr lang="en-IN" b="1"/>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1B1C31-5200-4C38-9DCD-B6DBE41D15F3}"/>
              </a:ext>
            </a:extLst>
          </p:cNvPr>
          <p:cNvSpPr>
            <a:spLocks noGrp="1"/>
          </p:cNvSpPr>
          <p:nvPr>
            <p:ph idx="1"/>
          </p:nvPr>
        </p:nvSpPr>
        <p:spPr>
          <a:xfrm>
            <a:off x="838200" y="1825625"/>
            <a:ext cx="10515600" cy="4351338"/>
          </a:xfrm>
        </p:spPr>
        <p:txBody>
          <a:bodyPr>
            <a:normAutofit/>
          </a:bodyPr>
          <a:lstStyle/>
          <a:p>
            <a:pPr>
              <a:buFont typeface="+mj-lt"/>
              <a:buAutoNum type="arabicPeriod"/>
            </a:pPr>
            <a:r>
              <a:rPr lang="en-US" sz="1300" b="1" i="0">
                <a:effectLst/>
                <a:latin typeface="Times New Roman" panose="02020603050405020304" pitchFamily="18" charset="0"/>
                <a:cs typeface="Times New Roman" panose="02020603050405020304" pitchFamily="18" charset="0"/>
              </a:rPr>
              <a:t>K-Means algorithm:</a:t>
            </a:r>
            <a:r>
              <a:rPr lang="en-US" sz="1300" b="0" i="0">
                <a:effectLst/>
                <a:latin typeface="Times New Roman" panose="02020603050405020304" pitchFamily="18" charset="0"/>
                <a:cs typeface="Times New Roman" panose="02020603050405020304" pitchFamily="18" charset="0"/>
              </a:rPr>
              <a:t> </a:t>
            </a:r>
          </a:p>
          <a:p>
            <a:pPr lvl="1"/>
            <a:r>
              <a:rPr lang="en-US" sz="1300" b="0" i="0">
                <a:effectLst/>
                <a:latin typeface="Times New Roman" panose="02020603050405020304" pitchFamily="18" charset="0"/>
                <a:cs typeface="Times New Roman" panose="02020603050405020304" pitchFamily="18" charset="0"/>
              </a:rPr>
              <a:t>The k-means algorithm is one of the most popular clustering algorithms. </a:t>
            </a:r>
          </a:p>
          <a:p>
            <a:pPr lvl="1"/>
            <a:r>
              <a:rPr lang="en-US" sz="1300" b="0" i="0">
                <a:effectLst/>
                <a:latin typeface="Times New Roman" panose="02020603050405020304" pitchFamily="18" charset="0"/>
                <a:cs typeface="Times New Roman" panose="02020603050405020304" pitchFamily="18" charset="0"/>
              </a:rPr>
              <a:t>It classifies the dataset by dividing the samples into different clusters of equal variances. </a:t>
            </a:r>
          </a:p>
          <a:p>
            <a:pPr lvl="1"/>
            <a:r>
              <a:rPr lang="en-US" sz="1300" b="0" i="0">
                <a:effectLst/>
                <a:latin typeface="Times New Roman" panose="02020603050405020304" pitchFamily="18" charset="0"/>
                <a:cs typeface="Times New Roman" panose="02020603050405020304" pitchFamily="18" charset="0"/>
              </a:rPr>
              <a:t>The number of clusters must be specified in this algorithm. </a:t>
            </a:r>
          </a:p>
          <a:p>
            <a:pPr lvl="1"/>
            <a:r>
              <a:rPr lang="en-US" sz="1300" b="0" i="0">
                <a:effectLst/>
                <a:latin typeface="Times New Roman" panose="02020603050405020304" pitchFamily="18" charset="0"/>
                <a:cs typeface="Times New Roman" panose="02020603050405020304" pitchFamily="18" charset="0"/>
              </a:rPr>
              <a:t>It is fast with fewer computations required, with the linear complexity of </a:t>
            </a:r>
            <a:r>
              <a:rPr lang="en-US" sz="1300" b="1" i="0">
                <a:effectLst/>
                <a:latin typeface="Times New Roman" panose="02020603050405020304" pitchFamily="18" charset="0"/>
                <a:cs typeface="Times New Roman" panose="02020603050405020304" pitchFamily="18" charset="0"/>
              </a:rPr>
              <a:t>O(n).</a:t>
            </a:r>
            <a:endParaRPr lang="en-US" sz="1300" b="0" i="0">
              <a:effectLst/>
              <a:latin typeface="Times New Roman" panose="02020603050405020304" pitchFamily="18" charset="0"/>
              <a:cs typeface="Times New Roman" panose="02020603050405020304" pitchFamily="18" charset="0"/>
            </a:endParaRPr>
          </a:p>
          <a:p>
            <a:pPr>
              <a:buFont typeface="+mj-lt"/>
              <a:buAutoNum type="arabicPeriod"/>
            </a:pPr>
            <a:r>
              <a:rPr lang="en-US" sz="1300" b="1" i="0">
                <a:effectLst/>
                <a:latin typeface="Times New Roman" panose="02020603050405020304" pitchFamily="18" charset="0"/>
                <a:cs typeface="Times New Roman" panose="02020603050405020304" pitchFamily="18" charset="0"/>
              </a:rPr>
              <a:t>Mean-shift algorithm:</a:t>
            </a:r>
            <a:r>
              <a:rPr lang="en-US" sz="1300" b="0" i="0">
                <a:effectLst/>
                <a:latin typeface="Times New Roman" panose="02020603050405020304" pitchFamily="18" charset="0"/>
                <a:cs typeface="Times New Roman" panose="02020603050405020304" pitchFamily="18" charset="0"/>
              </a:rPr>
              <a:t> </a:t>
            </a:r>
          </a:p>
          <a:p>
            <a:pPr lvl="1"/>
            <a:r>
              <a:rPr lang="en-US" sz="1300" b="0" i="0">
                <a:effectLst/>
                <a:latin typeface="Times New Roman" panose="02020603050405020304" pitchFamily="18" charset="0"/>
                <a:cs typeface="Times New Roman" panose="02020603050405020304" pitchFamily="18" charset="0"/>
              </a:rPr>
              <a:t>Mean-shift algorithm tries to find the dense areas in the smooth density of data points. </a:t>
            </a:r>
          </a:p>
          <a:p>
            <a:pPr lvl="1"/>
            <a:r>
              <a:rPr lang="en-US" sz="1300" b="0" i="0">
                <a:effectLst/>
                <a:latin typeface="Times New Roman" panose="02020603050405020304" pitchFamily="18" charset="0"/>
                <a:cs typeface="Times New Roman" panose="02020603050405020304" pitchFamily="18" charset="0"/>
              </a:rPr>
              <a:t>It is an example of a centroid-based model, that works on updating the candidates for centroid to be the center of the points within a given region.</a:t>
            </a:r>
          </a:p>
          <a:p>
            <a:pPr>
              <a:buFont typeface="+mj-lt"/>
              <a:buAutoNum type="arabicPeriod"/>
            </a:pPr>
            <a:r>
              <a:rPr lang="en-US" sz="1300" b="1" i="0">
                <a:effectLst/>
                <a:latin typeface="Times New Roman" panose="02020603050405020304" pitchFamily="18" charset="0"/>
                <a:cs typeface="Times New Roman" panose="02020603050405020304" pitchFamily="18" charset="0"/>
              </a:rPr>
              <a:t>DBSCAN Algorithm:</a:t>
            </a:r>
            <a:r>
              <a:rPr lang="en-US" sz="1300" b="0" i="0">
                <a:effectLst/>
                <a:latin typeface="Times New Roman" panose="02020603050405020304" pitchFamily="18" charset="0"/>
                <a:cs typeface="Times New Roman" panose="02020603050405020304" pitchFamily="18" charset="0"/>
              </a:rPr>
              <a:t> </a:t>
            </a:r>
          </a:p>
          <a:p>
            <a:pPr lvl="1"/>
            <a:r>
              <a:rPr lang="en-US" sz="1300" b="0" i="0">
                <a:effectLst/>
                <a:latin typeface="Times New Roman" panose="02020603050405020304" pitchFamily="18" charset="0"/>
                <a:cs typeface="Times New Roman" panose="02020603050405020304" pitchFamily="18" charset="0"/>
              </a:rPr>
              <a:t>It stands </a:t>
            </a:r>
            <a:r>
              <a:rPr lang="en-US" sz="1300" b="1" i="0">
                <a:effectLst/>
                <a:latin typeface="Times New Roman" panose="02020603050405020304" pitchFamily="18" charset="0"/>
                <a:cs typeface="Times New Roman" panose="02020603050405020304" pitchFamily="18" charset="0"/>
              </a:rPr>
              <a:t>for Density-Based Spatial Clustering of Applications with Noise</a:t>
            </a:r>
            <a:r>
              <a:rPr lang="en-US" sz="1300" b="0" i="0">
                <a:effectLst/>
                <a:latin typeface="Times New Roman" panose="02020603050405020304" pitchFamily="18" charset="0"/>
                <a:cs typeface="Times New Roman" panose="02020603050405020304" pitchFamily="18" charset="0"/>
              </a:rPr>
              <a:t>. </a:t>
            </a:r>
          </a:p>
          <a:p>
            <a:pPr lvl="1"/>
            <a:r>
              <a:rPr lang="en-US" sz="1300" b="0" i="0">
                <a:effectLst/>
                <a:latin typeface="Times New Roman" panose="02020603050405020304" pitchFamily="18" charset="0"/>
                <a:cs typeface="Times New Roman" panose="02020603050405020304" pitchFamily="18" charset="0"/>
              </a:rPr>
              <a:t>It is an example of a density-based model similar to the mean-shift, but with some remarkable advantages. </a:t>
            </a:r>
          </a:p>
          <a:p>
            <a:pPr lvl="1"/>
            <a:r>
              <a:rPr lang="en-US" sz="1300" b="0" i="0">
                <a:effectLst/>
                <a:latin typeface="Times New Roman" panose="02020603050405020304" pitchFamily="18" charset="0"/>
                <a:cs typeface="Times New Roman" panose="02020603050405020304" pitchFamily="18" charset="0"/>
              </a:rPr>
              <a:t>In this algorithm, the areas of high density are separated by the areas of low density. Because of this, the clusters can be found in any arbitrary shape.</a:t>
            </a:r>
          </a:p>
          <a:p>
            <a:endParaRPr lang="en-IN"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74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09A4C-C29A-4DBF-A2A4-B4652AA49B19}"/>
              </a:ext>
            </a:extLst>
          </p:cNvPr>
          <p:cNvSpPr>
            <a:spLocks noGrp="1"/>
          </p:cNvSpPr>
          <p:nvPr>
            <p:ph type="title"/>
          </p:nvPr>
        </p:nvSpPr>
        <p:spPr>
          <a:xfrm>
            <a:off x="841248" y="548640"/>
            <a:ext cx="3600860" cy="5431536"/>
          </a:xfrm>
        </p:spPr>
        <p:txBody>
          <a:bodyPr>
            <a:normAutofit/>
          </a:bodyPr>
          <a:lstStyle/>
          <a:p>
            <a:r>
              <a:rPr lang="en-IN" sz="5400" b="1"/>
              <a:t>Introduction to Clustering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93EC2F-D932-4003-B49E-41AD15B06211}"/>
              </a:ext>
            </a:extLst>
          </p:cNvPr>
          <p:cNvSpPr>
            <a:spLocks noGrp="1"/>
          </p:cNvSpPr>
          <p:nvPr>
            <p:ph idx="1"/>
          </p:nvPr>
        </p:nvSpPr>
        <p:spPr>
          <a:xfrm>
            <a:off x="5126418" y="552091"/>
            <a:ext cx="6224335" cy="5431536"/>
          </a:xfrm>
        </p:spPr>
        <p:txBody>
          <a:bodyPr anchor="ctr">
            <a:normAutofit/>
          </a:bodyPr>
          <a:lstStyle/>
          <a:p>
            <a:r>
              <a:rPr lang="en-IN" sz="2200">
                <a:latin typeface="Times New Roman" panose="02020603050405020304" pitchFamily="18" charset="0"/>
                <a:cs typeface="Times New Roman" panose="02020603050405020304" pitchFamily="18" charset="0"/>
              </a:rPr>
              <a:t>Clustering or Cluster Analysis is a technique that is used to group the unlabelled datasets. </a:t>
            </a:r>
          </a:p>
          <a:p>
            <a:r>
              <a:rPr lang="en-IN" sz="2200">
                <a:latin typeface="Times New Roman" panose="02020603050405020304" pitchFamily="18" charset="0"/>
                <a:cs typeface="Times New Roman" panose="02020603050405020304" pitchFamily="18" charset="0"/>
              </a:rPr>
              <a:t>It can be defined as</a:t>
            </a:r>
          </a:p>
          <a:p>
            <a:pPr marL="0" indent="0">
              <a:buNone/>
            </a:pPr>
            <a:r>
              <a:rPr lang="en-IN" sz="2200" b="1" i="1">
                <a:effectLst/>
                <a:latin typeface="Times New Roman" panose="02020603050405020304" pitchFamily="18" charset="0"/>
                <a:cs typeface="Times New Roman" panose="02020603050405020304" pitchFamily="18" charset="0"/>
              </a:rPr>
              <a:t>“</a:t>
            </a:r>
            <a:r>
              <a:rPr lang="en-US" sz="2200" b="1" i="1">
                <a:effectLst/>
                <a:latin typeface="Times New Roman" panose="02020603050405020304" pitchFamily="18" charset="0"/>
                <a:cs typeface="Times New Roman" panose="02020603050405020304" pitchFamily="18" charset="0"/>
              </a:rPr>
              <a:t>A way of grouping the data points into different clusters, consisting of similar data points. The objects with the possible similarities remain in a group that has less or no similarities with another group.”</a:t>
            </a:r>
            <a:endParaRPr lang="en-IN" sz="2200">
              <a:latin typeface="Times New Roman" panose="02020603050405020304" pitchFamily="18" charset="0"/>
              <a:cs typeface="Times New Roman" panose="02020603050405020304" pitchFamily="18" charset="0"/>
            </a:endParaRP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76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78CF4D-52A0-4D4C-B128-4565BF8ED096}"/>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startAt="4"/>
            </a:pPr>
            <a:r>
              <a:rPr lang="en-US" sz="1300" b="1" i="0">
                <a:effectLst/>
                <a:latin typeface="Times New Roman" panose="02020603050405020304" pitchFamily="18" charset="0"/>
                <a:cs typeface="Times New Roman" panose="02020603050405020304" pitchFamily="18" charset="0"/>
              </a:rPr>
              <a:t>Expectation-Maximization Clustering using GMM:</a:t>
            </a:r>
            <a:r>
              <a:rPr lang="en-US" sz="1300" b="0" i="0">
                <a:effectLst/>
                <a:latin typeface="Times New Roman" panose="02020603050405020304" pitchFamily="18" charset="0"/>
                <a:cs typeface="Times New Roman" panose="02020603050405020304" pitchFamily="18" charset="0"/>
              </a:rPr>
              <a:t> </a:t>
            </a:r>
          </a:p>
          <a:p>
            <a:pPr lvl="1"/>
            <a:r>
              <a:rPr lang="en-US" sz="1300" b="0" i="0">
                <a:effectLst/>
                <a:latin typeface="Times New Roman" panose="02020603050405020304" pitchFamily="18" charset="0"/>
                <a:cs typeface="Times New Roman" panose="02020603050405020304" pitchFamily="18" charset="0"/>
              </a:rPr>
              <a:t>This algorithm can be used as an alternative for the k-means algorithm or for those cases where K-means can be failed. </a:t>
            </a:r>
          </a:p>
          <a:p>
            <a:pPr lvl="1"/>
            <a:r>
              <a:rPr lang="en-US" sz="1300" b="0" i="0">
                <a:effectLst/>
                <a:latin typeface="Times New Roman" panose="02020603050405020304" pitchFamily="18" charset="0"/>
                <a:cs typeface="Times New Roman" panose="02020603050405020304" pitchFamily="18" charset="0"/>
              </a:rPr>
              <a:t>In GMM, it is assumed that the data points are Gaussian distributed.</a:t>
            </a:r>
          </a:p>
          <a:p>
            <a:pPr>
              <a:buFont typeface="+mj-lt"/>
              <a:buAutoNum type="arabicPeriod" startAt="4"/>
            </a:pPr>
            <a:r>
              <a:rPr lang="en-US" sz="1300" b="1" i="0">
                <a:effectLst/>
                <a:latin typeface="Times New Roman" panose="02020603050405020304" pitchFamily="18" charset="0"/>
                <a:cs typeface="Times New Roman" panose="02020603050405020304" pitchFamily="18" charset="0"/>
              </a:rPr>
              <a:t>    Agglomerative Hierarchical algorithm:</a:t>
            </a:r>
            <a:r>
              <a:rPr lang="en-US" sz="1300" b="0" i="0">
                <a:effectLst/>
                <a:latin typeface="Times New Roman" panose="02020603050405020304" pitchFamily="18" charset="0"/>
                <a:cs typeface="Times New Roman" panose="02020603050405020304" pitchFamily="18" charset="0"/>
              </a:rPr>
              <a:t> </a:t>
            </a:r>
          </a:p>
          <a:p>
            <a:pPr lvl="1"/>
            <a:r>
              <a:rPr lang="en-US" sz="1300" b="0" i="0">
                <a:effectLst/>
                <a:latin typeface="Times New Roman" panose="02020603050405020304" pitchFamily="18" charset="0"/>
                <a:cs typeface="Times New Roman" panose="02020603050405020304" pitchFamily="18" charset="0"/>
              </a:rPr>
              <a:t>The Agglomerative hierarchical algorithm performs the bottom-up hierarchical clustering. </a:t>
            </a:r>
          </a:p>
          <a:p>
            <a:pPr lvl="1"/>
            <a:r>
              <a:rPr lang="en-US" sz="1300" b="0" i="0">
                <a:effectLst/>
                <a:latin typeface="Times New Roman" panose="02020603050405020304" pitchFamily="18" charset="0"/>
                <a:cs typeface="Times New Roman" panose="02020603050405020304" pitchFamily="18" charset="0"/>
              </a:rPr>
              <a:t>In this, each data point is treated as a single cluster at the outset and then successively merged. </a:t>
            </a:r>
          </a:p>
          <a:p>
            <a:pPr lvl="1"/>
            <a:r>
              <a:rPr lang="en-US" sz="1300" b="0" i="0">
                <a:effectLst/>
                <a:latin typeface="Times New Roman" panose="02020603050405020304" pitchFamily="18" charset="0"/>
                <a:cs typeface="Times New Roman" panose="02020603050405020304" pitchFamily="18" charset="0"/>
              </a:rPr>
              <a:t>The cluster hierarchy can be represented as a tree-structure.</a:t>
            </a:r>
          </a:p>
          <a:p>
            <a:pPr>
              <a:buFont typeface="+mj-lt"/>
              <a:buAutoNum type="arabicPeriod" startAt="4"/>
            </a:pPr>
            <a:r>
              <a:rPr lang="en-US" sz="1300" b="1" i="0">
                <a:effectLst/>
                <a:latin typeface="Times New Roman" panose="02020603050405020304" pitchFamily="18" charset="0"/>
                <a:cs typeface="Times New Roman" panose="02020603050405020304" pitchFamily="18" charset="0"/>
              </a:rPr>
              <a:t>   Affinity Propagation:</a:t>
            </a:r>
            <a:r>
              <a:rPr lang="en-US" sz="1300" b="0" i="0">
                <a:effectLst/>
                <a:latin typeface="Times New Roman" panose="02020603050405020304" pitchFamily="18" charset="0"/>
                <a:cs typeface="Times New Roman" panose="02020603050405020304" pitchFamily="18" charset="0"/>
              </a:rPr>
              <a:t> </a:t>
            </a:r>
          </a:p>
          <a:p>
            <a:pPr lvl="1"/>
            <a:r>
              <a:rPr lang="en-US" sz="1300" b="0" i="0">
                <a:effectLst/>
                <a:latin typeface="Times New Roman" panose="02020603050405020304" pitchFamily="18" charset="0"/>
                <a:cs typeface="Times New Roman" panose="02020603050405020304" pitchFamily="18" charset="0"/>
              </a:rPr>
              <a:t>It is different from other clustering algorithms as it does not require to specify the number of clusters. </a:t>
            </a:r>
          </a:p>
          <a:p>
            <a:pPr lvl="1"/>
            <a:r>
              <a:rPr lang="en-US" sz="1300" b="0" i="0">
                <a:effectLst/>
                <a:latin typeface="Times New Roman" panose="02020603050405020304" pitchFamily="18" charset="0"/>
                <a:cs typeface="Times New Roman" panose="02020603050405020304" pitchFamily="18" charset="0"/>
              </a:rPr>
              <a:t>In this, each data point sends a message between the pair of data points until convergence. </a:t>
            </a:r>
          </a:p>
          <a:p>
            <a:pPr lvl="1"/>
            <a:r>
              <a:rPr lang="en-US" sz="1300" b="0" i="0">
                <a:effectLst/>
                <a:latin typeface="Times New Roman" panose="02020603050405020304" pitchFamily="18" charset="0"/>
                <a:cs typeface="Times New Roman" panose="02020603050405020304" pitchFamily="18" charset="0"/>
              </a:rPr>
              <a:t>It has O(N</a:t>
            </a:r>
            <a:r>
              <a:rPr lang="en-US" sz="1300" b="0" i="0" baseline="30000">
                <a:effectLst/>
                <a:latin typeface="Times New Roman" panose="02020603050405020304" pitchFamily="18" charset="0"/>
                <a:cs typeface="Times New Roman" panose="02020603050405020304" pitchFamily="18" charset="0"/>
              </a:rPr>
              <a:t>2</a:t>
            </a:r>
            <a:r>
              <a:rPr lang="en-US" sz="1300" b="0" i="0">
                <a:effectLst/>
                <a:latin typeface="Times New Roman" panose="02020603050405020304" pitchFamily="18" charset="0"/>
                <a:cs typeface="Times New Roman" panose="02020603050405020304" pitchFamily="18" charset="0"/>
              </a:rPr>
              <a:t>T) time complexity, which is the main drawback of this algorithm.</a:t>
            </a:r>
          </a:p>
          <a:p>
            <a:endParaRPr lang="en-IN"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9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BFC07-09B9-4C32-9FAD-BFEDE0AFA333}"/>
              </a:ext>
            </a:extLst>
          </p:cNvPr>
          <p:cNvSpPr>
            <a:spLocks noGrp="1"/>
          </p:cNvSpPr>
          <p:nvPr>
            <p:ph type="title"/>
          </p:nvPr>
        </p:nvSpPr>
        <p:spPr>
          <a:xfrm>
            <a:off x="311411" y="640823"/>
            <a:ext cx="3742248" cy="5583148"/>
          </a:xfrm>
        </p:spPr>
        <p:txBody>
          <a:bodyPr anchor="ctr">
            <a:normAutofit/>
          </a:bodyPr>
          <a:lstStyle/>
          <a:p>
            <a:r>
              <a:rPr lang="en-IN" sz="4600" b="1" i="0">
                <a:effectLst/>
                <a:latin typeface="erdana"/>
              </a:rPr>
              <a:t>Applications of Clustering</a:t>
            </a:r>
            <a:endParaRPr lang="en-IN" sz="4600" b="1"/>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1DBE42-2219-443B-B94C-7CD9F130BBEA}"/>
              </a:ext>
            </a:extLst>
          </p:cNvPr>
          <p:cNvGraphicFramePr>
            <a:graphicFrameLocks noGrp="1"/>
          </p:cNvGraphicFramePr>
          <p:nvPr>
            <p:ph idx="1"/>
            <p:extLst>
              <p:ext uri="{D42A27DB-BD31-4B8C-83A1-F6EECF244321}">
                <p14:modId xmlns:p14="http://schemas.microsoft.com/office/powerpoint/2010/main" val="20399141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81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F7B90-C847-4209-82D2-CD2B6BC582FB}"/>
              </a:ext>
            </a:extLst>
          </p:cNvPr>
          <p:cNvSpPr>
            <a:spLocks noGrp="1"/>
          </p:cNvSpPr>
          <p:nvPr>
            <p:ph type="title"/>
          </p:nvPr>
        </p:nvSpPr>
        <p:spPr>
          <a:xfrm>
            <a:off x="635000" y="640823"/>
            <a:ext cx="3418659" cy="5583148"/>
          </a:xfrm>
        </p:spPr>
        <p:txBody>
          <a:bodyPr anchor="ctr">
            <a:normAutofit/>
          </a:bodyPr>
          <a:lstStyle/>
          <a:p>
            <a:endParaRPr lang="en-IN"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F9685D2-2B12-4E1C-8956-865157EC8630}"/>
              </a:ext>
            </a:extLst>
          </p:cNvPr>
          <p:cNvGraphicFramePr>
            <a:graphicFrameLocks noGrp="1"/>
          </p:cNvGraphicFramePr>
          <p:nvPr>
            <p:ph idx="1"/>
            <p:extLst>
              <p:ext uri="{D42A27DB-BD31-4B8C-83A1-F6EECF244321}">
                <p14:modId xmlns:p14="http://schemas.microsoft.com/office/powerpoint/2010/main" val="32770841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02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D60A988D-4DB7-40CF-B061-ACCE28203284}"/>
              </a:ext>
            </a:extLst>
          </p:cNvPr>
          <p:cNvPicPr>
            <a:picLocks noChangeAspect="1"/>
          </p:cNvPicPr>
          <p:nvPr/>
        </p:nvPicPr>
        <p:blipFill rotWithShape="1">
          <a:blip r:embed="rId2"/>
          <a:srcRect l="30278" r="32791"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F1B508-A791-4099-8FDB-9819B4064503}"/>
              </a:ext>
            </a:extLst>
          </p:cNvPr>
          <p:cNvSpPr>
            <a:spLocks noGrp="1"/>
          </p:cNvSpPr>
          <p:nvPr>
            <p:ph idx="1"/>
          </p:nvPr>
        </p:nvSpPr>
        <p:spPr>
          <a:xfrm>
            <a:off x="4252404" y="532659"/>
            <a:ext cx="7296468" cy="6054571"/>
          </a:xfrm>
        </p:spPr>
        <p:txBody>
          <a:bodyPr>
            <a:normAutofit fontScale="92500" lnSpcReduction="20000"/>
          </a:bodyPr>
          <a:lstStyle/>
          <a:p>
            <a:pPr fontAlgn="base">
              <a:spcAft>
                <a:spcPts val="800"/>
              </a:spcAf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Clustering</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is the task of dividing the population or data points into a number of groups such that data points in the same groups are more similar to other data points in the same group and dissimilar to the data points in other groups. </a:t>
            </a:r>
          </a:p>
          <a:p>
            <a:pPr fontAlgn="base">
              <a:spcAft>
                <a:spcPts val="800"/>
              </a:spcAf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It is basically a collection of objects on the basis of similarity and dissimilarity between them.</a:t>
            </a:r>
          </a:p>
          <a:p>
            <a:pPr fontAlgn="base">
              <a:spcAft>
                <a:spcPts val="800"/>
              </a:spcAft>
            </a:pPr>
            <a:r>
              <a:rPr lang="en-US" b="0" i="0" dirty="0">
                <a:effectLst/>
                <a:latin typeface="Times New Roman" panose="02020603050405020304" pitchFamily="18" charset="0"/>
                <a:cs typeface="Times New Roman" panose="02020603050405020304" pitchFamily="18" charset="0"/>
              </a:rPr>
              <a:t>After applying this clustering technique, each cluster or group is provided with a cluster-ID. ML system can use this id to simplify the processing of large and complex datasets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For ex</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The data points in the graph below clustered together can be classified into one single group. We can distinguish the clusters, and we can identify that there are 3 clusters in the below picture.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51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D1CF74-F58C-48CF-AE69-F6C1D9428F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8396" y="1825625"/>
            <a:ext cx="6585104" cy="3669665"/>
          </a:xfrm>
          <a:prstGeom prst="rect">
            <a:avLst/>
          </a:prstGeom>
          <a:noFill/>
          <a:ln w="63500">
            <a:solidFill>
              <a:srgbClr val="C00000"/>
            </a:solidFill>
          </a:ln>
        </p:spPr>
      </p:pic>
    </p:spTree>
    <p:extLst>
      <p:ext uri="{BB962C8B-B14F-4D97-AF65-F5344CB8AC3E}">
        <p14:creationId xmlns:p14="http://schemas.microsoft.com/office/powerpoint/2010/main" val="426891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A765B-1ABF-4F41-8583-A4A5B2D951FE}"/>
              </a:ext>
            </a:extLst>
          </p:cNvPr>
          <p:cNvSpPr>
            <a:spLocks noGrp="1"/>
          </p:cNvSpPr>
          <p:nvPr>
            <p:ph type="title"/>
          </p:nvPr>
        </p:nvSpPr>
        <p:spPr>
          <a:xfrm>
            <a:off x="841248" y="548640"/>
            <a:ext cx="3600860" cy="5431536"/>
          </a:xfrm>
        </p:spPr>
        <p:txBody>
          <a:bodyPr>
            <a:normAutofit/>
          </a:bodyPr>
          <a:lstStyle/>
          <a:p>
            <a:endParaRPr lang="en-IN"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1DD61E-A20B-418F-AB1B-076DF4CB5609}"/>
              </a:ext>
            </a:extLst>
          </p:cNvPr>
          <p:cNvSpPr>
            <a:spLocks noGrp="1"/>
          </p:cNvSpPr>
          <p:nvPr>
            <p:ph idx="1"/>
          </p:nvPr>
        </p:nvSpPr>
        <p:spPr>
          <a:xfrm>
            <a:off x="5126418" y="552091"/>
            <a:ext cx="6224335" cy="5431536"/>
          </a:xfrm>
        </p:spPr>
        <p:txBody>
          <a:bodyPr anchor="ctr">
            <a:normAutofit/>
          </a:bodyPr>
          <a:lstStyle/>
          <a:p>
            <a:r>
              <a:rPr lang="en-US" sz="2200" b="1" i="0">
                <a:effectLst/>
                <a:latin typeface="Times New Roman" panose="02020603050405020304" pitchFamily="18" charset="0"/>
                <a:cs typeface="Times New Roman" panose="02020603050405020304" pitchFamily="18" charset="0"/>
              </a:rPr>
              <a:t>Example</a:t>
            </a:r>
            <a:r>
              <a:rPr lang="en-US" sz="2200" b="0" i="0">
                <a:effectLst/>
                <a:latin typeface="Times New Roman" panose="02020603050405020304" pitchFamily="18" charset="0"/>
                <a:cs typeface="Times New Roman" panose="02020603050405020304" pitchFamily="18" charset="0"/>
              </a:rPr>
              <a:t>: Let's understand the clustering technique with the real-world example of Mall: </a:t>
            </a:r>
          </a:p>
          <a:p>
            <a:r>
              <a:rPr lang="en-US" sz="2200" b="0" i="0">
                <a:effectLst/>
                <a:latin typeface="Times New Roman" panose="02020603050405020304" pitchFamily="18" charset="0"/>
                <a:cs typeface="Times New Roman" panose="02020603050405020304" pitchFamily="18" charset="0"/>
              </a:rPr>
              <a:t>When we visit any shopping mall, we can observe that the things with similar usage are grouped together. </a:t>
            </a:r>
          </a:p>
          <a:p>
            <a:r>
              <a:rPr lang="en-US" sz="2200" b="0" i="0">
                <a:effectLst/>
                <a:latin typeface="Times New Roman" panose="02020603050405020304" pitchFamily="18" charset="0"/>
                <a:cs typeface="Times New Roman" panose="02020603050405020304" pitchFamily="18" charset="0"/>
              </a:rPr>
              <a:t>Such as the t-shirts are grouped in one section, and trousers are at other sections, similarly, at vegetable sections, apples, bananas, Mangoes, etc., are grouped in separate sections, so that we can easily find out the things.</a:t>
            </a:r>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50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0C721-B1C2-4333-86E9-78DE446BB3B8}"/>
              </a:ext>
            </a:extLst>
          </p:cNvPr>
          <p:cNvSpPr>
            <a:spLocks noGrp="1"/>
          </p:cNvSpPr>
          <p:nvPr>
            <p:ph type="title"/>
          </p:nvPr>
        </p:nvSpPr>
        <p:spPr>
          <a:xfrm>
            <a:off x="841248" y="548640"/>
            <a:ext cx="3600860" cy="5431536"/>
          </a:xfrm>
        </p:spPr>
        <p:txBody>
          <a:bodyPr>
            <a:normAutofit/>
          </a:bodyPr>
          <a:lstStyle/>
          <a:p>
            <a:endParaRPr lang="en-IN"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3ADA81-139B-4A2A-8007-4132F3081208}"/>
              </a:ext>
            </a:extLst>
          </p:cNvPr>
          <p:cNvSpPr>
            <a:spLocks noGrp="1"/>
          </p:cNvSpPr>
          <p:nvPr>
            <p:ph idx="1"/>
          </p:nvPr>
        </p:nvSpPr>
        <p:spPr>
          <a:xfrm>
            <a:off x="5126418" y="552091"/>
            <a:ext cx="6224335" cy="5431536"/>
          </a:xfrm>
        </p:spPr>
        <p:txBody>
          <a:bodyPr anchor="ctr">
            <a:normAutofit/>
          </a:bodyPr>
          <a:lstStyle/>
          <a:p>
            <a:r>
              <a:rPr lang="en-US" sz="2200" b="0" i="0">
                <a:effectLst/>
                <a:latin typeface="Times New Roman" panose="02020603050405020304" pitchFamily="18" charset="0"/>
                <a:cs typeface="Times New Roman" panose="02020603050405020304" pitchFamily="18" charset="0"/>
              </a:rPr>
              <a:t>The clustering technique can be widely used in various tasks. Some most common uses of this technique are:</a:t>
            </a:r>
          </a:p>
          <a:p>
            <a:pPr>
              <a:buFont typeface="Arial" panose="020B0604020202020204" pitchFamily="34" charset="0"/>
              <a:buChar char="•"/>
            </a:pPr>
            <a:r>
              <a:rPr lang="en-US" sz="2200" b="0">
                <a:effectLst/>
                <a:latin typeface="Times New Roman" panose="02020603050405020304" pitchFamily="18" charset="0"/>
                <a:cs typeface="Times New Roman" panose="02020603050405020304" pitchFamily="18" charset="0"/>
              </a:rPr>
              <a:t>Market Segmentation</a:t>
            </a:r>
          </a:p>
          <a:p>
            <a:pPr>
              <a:buFont typeface="Arial" panose="020B0604020202020204" pitchFamily="34" charset="0"/>
              <a:buChar char="•"/>
            </a:pPr>
            <a:r>
              <a:rPr lang="en-US" sz="2200" b="0">
                <a:effectLst/>
                <a:latin typeface="Times New Roman" panose="02020603050405020304" pitchFamily="18" charset="0"/>
                <a:cs typeface="Times New Roman" panose="02020603050405020304" pitchFamily="18" charset="0"/>
              </a:rPr>
              <a:t>Statistical data analysis</a:t>
            </a:r>
          </a:p>
          <a:p>
            <a:pPr>
              <a:buFont typeface="Arial" panose="020B0604020202020204" pitchFamily="34" charset="0"/>
              <a:buChar char="•"/>
            </a:pPr>
            <a:r>
              <a:rPr lang="en-US" sz="2200" b="0">
                <a:effectLst/>
                <a:latin typeface="Times New Roman" panose="02020603050405020304" pitchFamily="18" charset="0"/>
                <a:cs typeface="Times New Roman" panose="02020603050405020304" pitchFamily="18" charset="0"/>
              </a:rPr>
              <a:t>Social network analysis</a:t>
            </a:r>
          </a:p>
          <a:p>
            <a:pPr>
              <a:buFont typeface="Arial" panose="020B0604020202020204" pitchFamily="34" charset="0"/>
              <a:buChar char="•"/>
            </a:pPr>
            <a:r>
              <a:rPr lang="en-US" sz="2200" b="0">
                <a:effectLst/>
                <a:latin typeface="Times New Roman" panose="02020603050405020304" pitchFamily="18" charset="0"/>
                <a:cs typeface="Times New Roman" panose="02020603050405020304" pitchFamily="18" charset="0"/>
              </a:rPr>
              <a:t>Image segmentation</a:t>
            </a:r>
          </a:p>
          <a:p>
            <a:pPr>
              <a:buFont typeface="Arial" panose="020B0604020202020204" pitchFamily="34" charset="0"/>
              <a:buChar char="•"/>
            </a:pPr>
            <a:r>
              <a:rPr lang="en-US" sz="2200" b="0">
                <a:effectLst/>
                <a:latin typeface="Times New Roman" panose="02020603050405020304" pitchFamily="18" charset="0"/>
                <a:cs typeface="Times New Roman" panose="02020603050405020304" pitchFamily="18" charset="0"/>
              </a:rPr>
              <a:t>Anomaly detection, etc.</a:t>
            </a: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41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lustering in Machine Learning">
            <a:extLst>
              <a:ext uri="{FF2B5EF4-FFF2-40B4-BE49-F238E27FC236}">
                <a16:creationId xmlns:a16="http://schemas.microsoft.com/office/drawing/2014/main" id="{E9CFED9F-9C30-464D-B6EB-523FC9FF88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27555" y="914400"/>
            <a:ext cx="7460689" cy="496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16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092E1-A525-4C57-82D1-A18A48016210}"/>
              </a:ext>
            </a:extLst>
          </p:cNvPr>
          <p:cNvSpPr>
            <a:spLocks noGrp="1"/>
          </p:cNvSpPr>
          <p:nvPr>
            <p:ph type="title"/>
          </p:nvPr>
        </p:nvSpPr>
        <p:spPr>
          <a:xfrm>
            <a:off x="838200" y="365125"/>
            <a:ext cx="10515600" cy="1325563"/>
          </a:xfrm>
        </p:spPr>
        <p:txBody>
          <a:bodyPr>
            <a:normAutofit/>
          </a:bodyPr>
          <a:lstStyle/>
          <a:p>
            <a:r>
              <a:rPr lang="en-IN" sz="5400" b="1"/>
              <a:t>Types of Clustering Methods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0D3192-93A2-4082-A676-7D83BB8C6C1C}"/>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The clustering methods are broadly divided into </a:t>
            </a:r>
            <a:r>
              <a:rPr lang="en-US" sz="2200" b="1" i="0">
                <a:effectLst/>
                <a:latin typeface="Times New Roman" panose="02020603050405020304" pitchFamily="18" charset="0"/>
                <a:cs typeface="Times New Roman" panose="02020603050405020304" pitchFamily="18" charset="0"/>
              </a:rPr>
              <a:t>Hard clustering</a:t>
            </a:r>
            <a:r>
              <a:rPr lang="en-US" sz="2200" b="0" i="0">
                <a:effectLst/>
                <a:latin typeface="Times New Roman" panose="02020603050405020304" pitchFamily="18" charset="0"/>
                <a:cs typeface="Times New Roman" panose="02020603050405020304" pitchFamily="18" charset="0"/>
              </a:rPr>
              <a:t> (datapoint belongs to only one group) and </a:t>
            </a:r>
            <a:r>
              <a:rPr lang="en-US" sz="2200" b="1" i="0">
                <a:effectLst/>
                <a:latin typeface="Times New Roman" panose="02020603050405020304" pitchFamily="18" charset="0"/>
                <a:cs typeface="Times New Roman" panose="02020603050405020304" pitchFamily="18" charset="0"/>
              </a:rPr>
              <a:t>Soft Clustering</a:t>
            </a:r>
            <a:r>
              <a:rPr lang="en-US" sz="2200" b="0" i="0">
                <a:effectLst/>
                <a:latin typeface="Times New Roman" panose="02020603050405020304" pitchFamily="18" charset="0"/>
                <a:cs typeface="Times New Roman" panose="02020603050405020304" pitchFamily="18" charset="0"/>
              </a:rPr>
              <a:t> (data points can belong to another group also). </a:t>
            </a:r>
          </a:p>
          <a:p>
            <a:r>
              <a:rPr lang="en-US" sz="2200" b="0" i="0">
                <a:effectLst/>
                <a:latin typeface="Times New Roman" panose="02020603050405020304" pitchFamily="18" charset="0"/>
                <a:cs typeface="Times New Roman" panose="02020603050405020304" pitchFamily="18" charset="0"/>
              </a:rPr>
              <a:t>Below are the main clustering methods used in Machine learning:</a:t>
            </a:r>
          </a:p>
          <a:p>
            <a:pPr lvl="1"/>
            <a:r>
              <a:rPr lang="en-US" sz="2200">
                <a:latin typeface="Times New Roman" panose="02020603050405020304" pitchFamily="18" charset="0"/>
                <a:cs typeface="Times New Roman" panose="02020603050405020304" pitchFamily="18" charset="0"/>
              </a:rPr>
              <a:t>Partitioning Clustering</a:t>
            </a:r>
          </a:p>
          <a:p>
            <a:pPr lvl="1"/>
            <a:r>
              <a:rPr lang="en-US" sz="2200" b="0" i="0">
                <a:effectLst/>
                <a:latin typeface="Times New Roman" panose="02020603050405020304" pitchFamily="18" charset="0"/>
                <a:cs typeface="Times New Roman" panose="02020603050405020304" pitchFamily="18" charset="0"/>
              </a:rPr>
              <a:t>Density Based Clustering</a:t>
            </a:r>
          </a:p>
          <a:p>
            <a:pPr lvl="1"/>
            <a:r>
              <a:rPr lang="en-US" sz="2200" b="0" i="0">
                <a:effectLst/>
                <a:latin typeface="Times New Roman" panose="02020603050405020304" pitchFamily="18" charset="0"/>
                <a:cs typeface="Times New Roman" panose="02020603050405020304" pitchFamily="18" charset="0"/>
              </a:rPr>
              <a:t>Distribution Model Based Clustering</a:t>
            </a:r>
          </a:p>
          <a:p>
            <a:pPr lvl="1"/>
            <a:r>
              <a:rPr lang="en-US" sz="2200" b="0" i="0">
                <a:effectLst/>
                <a:latin typeface="Times New Roman" panose="02020603050405020304" pitchFamily="18" charset="0"/>
                <a:cs typeface="Times New Roman" panose="02020603050405020304" pitchFamily="18" charset="0"/>
              </a:rPr>
              <a:t>Hierarchical Clustering</a:t>
            </a:r>
          </a:p>
          <a:p>
            <a:pPr lvl="1"/>
            <a:r>
              <a:rPr lang="en-US" sz="2200" b="0" i="0">
                <a:effectLst/>
                <a:latin typeface="Times New Roman" panose="02020603050405020304" pitchFamily="18" charset="0"/>
                <a:cs typeface="Times New Roman" panose="02020603050405020304" pitchFamily="18" charset="0"/>
              </a:rPr>
              <a:t>Fuzzy Clustering</a:t>
            </a:r>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766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1353</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erdana</vt:lpstr>
      <vt:lpstr>Times New Roman</vt:lpstr>
      <vt:lpstr>verdana</vt:lpstr>
      <vt:lpstr>Office Theme</vt:lpstr>
      <vt:lpstr>Clustering in Machine Learning</vt:lpstr>
      <vt:lpstr>Introduction to Clustering</vt:lpstr>
      <vt:lpstr>PowerPoint Presentation</vt:lpstr>
      <vt:lpstr>PowerPoint Presentation</vt:lpstr>
      <vt:lpstr>PowerPoint Presentation</vt:lpstr>
      <vt:lpstr>PowerPoint Presentation</vt:lpstr>
      <vt:lpstr>PowerPoint Presentation</vt:lpstr>
      <vt:lpstr>PowerPoint Presentation</vt:lpstr>
      <vt:lpstr>Types of Clustering Methods</vt:lpstr>
      <vt:lpstr>Partitioning Clustering</vt:lpstr>
      <vt:lpstr>PowerPoint Presentation</vt:lpstr>
      <vt:lpstr>Density-Based Clustering</vt:lpstr>
      <vt:lpstr>PowerPoint Presentation</vt:lpstr>
      <vt:lpstr>Distribution Model-Based Clustering</vt:lpstr>
      <vt:lpstr>PowerPoint Presentation</vt:lpstr>
      <vt:lpstr>Hierarchical Clustering</vt:lpstr>
      <vt:lpstr>PowerPoint Presentation</vt:lpstr>
      <vt:lpstr>Fuzzy Clustering</vt:lpstr>
      <vt:lpstr>Clustering algorithms that are widely used in machine learning</vt:lpstr>
      <vt:lpstr>PowerPoint Presentation</vt:lpstr>
      <vt:lpstr>Applications of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in Machine Learning</dc:title>
  <dc:creator>Amit Gupta</dc:creator>
  <cp:lastModifiedBy>Amit Gupta</cp:lastModifiedBy>
  <cp:revision>25</cp:revision>
  <dcterms:created xsi:type="dcterms:W3CDTF">2021-04-30T11:31:44Z</dcterms:created>
  <dcterms:modified xsi:type="dcterms:W3CDTF">2022-04-27T04:27:45Z</dcterms:modified>
</cp:coreProperties>
</file>