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02C29F-B03A-0000-855B-104F439800E1}" v="1" dt="2021-04-26T11:42:33.7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949C0-FAC4-4A57-A84B-A52A4C6CAB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493C2A5-C087-41AD-AEF0-DD2F696369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8481302-8E6E-40A7-9159-73C74D17F952}"/>
              </a:ext>
            </a:extLst>
          </p:cNvPr>
          <p:cNvSpPr>
            <a:spLocks noGrp="1"/>
          </p:cNvSpPr>
          <p:nvPr>
            <p:ph type="dt" sz="half" idx="10"/>
          </p:nvPr>
        </p:nvSpPr>
        <p:spPr/>
        <p:txBody>
          <a:bodyPr/>
          <a:lstStyle/>
          <a:p>
            <a:fld id="{223E2E52-3382-42AC-8991-A684BB992CDA}" type="datetimeFigureOut">
              <a:rPr lang="en-IN" smtClean="0"/>
              <a:t>26-04-2021</a:t>
            </a:fld>
            <a:endParaRPr lang="en-IN"/>
          </a:p>
        </p:txBody>
      </p:sp>
      <p:sp>
        <p:nvSpPr>
          <p:cNvPr id="5" name="Footer Placeholder 4">
            <a:extLst>
              <a:ext uri="{FF2B5EF4-FFF2-40B4-BE49-F238E27FC236}">
                <a16:creationId xmlns:a16="http://schemas.microsoft.com/office/drawing/2014/main" id="{E0E2A54E-7D72-4D1C-A2B3-7B63DCB312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9D548B-DEE6-4935-A321-9E8A171ADEB8}"/>
              </a:ext>
            </a:extLst>
          </p:cNvPr>
          <p:cNvSpPr>
            <a:spLocks noGrp="1"/>
          </p:cNvSpPr>
          <p:nvPr>
            <p:ph type="sldNum" sz="quarter" idx="12"/>
          </p:nvPr>
        </p:nvSpPr>
        <p:spPr/>
        <p:txBody>
          <a:bodyPr/>
          <a:lstStyle/>
          <a:p>
            <a:fld id="{BD0DC80F-54BA-4BC7-B653-C87635E3CCD3}" type="slidenum">
              <a:rPr lang="en-IN" smtClean="0"/>
              <a:t>‹#›</a:t>
            </a:fld>
            <a:endParaRPr lang="en-IN"/>
          </a:p>
        </p:txBody>
      </p:sp>
    </p:spTree>
    <p:extLst>
      <p:ext uri="{BB962C8B-B14F-4D97-AF65-F5344CB8AC3E}">
        <p14:creationId xmlns:p14="http://schemas.microsoft.com/office/powerpoint/2010/main" val="3812273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0F8B5-FE56-42C8-A42A-596038A9C3F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949C20-AD18-418F-A624-122D6E77BC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302F82-6A85-495F-8B14-E69B43AF770F}"/>
              </a:ext>
            </a:extLst>
          </p:cNvPr>
          <p:cNvSpPr>
            <a:spLocks noGrp="1"/>
          </p:cNvSpPr>
          <p:nvPr>
            <p:ph type="dt" sz="half" idx="10"/>
          </p:nvPr>
        </p:nvSpPr>
        <p:spPr/>
        <p:txBody>
          <a:bodyPr/>
          <a:lstStyle/>
          <a:p>
            <a:fld id="{223E2E52-3382-42AC-8991-A684BB992CDA}" type="datetimeFigureOut">
              <a:rPr lang="en-IN" smtClean="0"/>
              <a:t>26-04-2021</a:t>
            </a:fld>
            <a:endParaRPr lang="en-IN"/>
          </a:p>
        </p:txBody>
      </p:sp>
      <p:sp>
        <p:nvSpPr>
          <p:cNvPr id="5" name="Footer Placeholder 4">
            <a:extLst>
              <a:ext uri="{FF2B5EF4-FFF2-40B4-BE49-F238E27FC236}">
                <a16:creationId xmlns:a16="http://schemas.microsoft.com/office/drawing/2014/main" id="{968D2E68-B187-44D8-AEDE-1BBB085DDC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E80F8D-7FF1-4EB9-BC77-64CCAF76D792}"/>
              </a:ext>
            </a:extLst>
          </p:cNvPr>
          <p:cNvSpPr>
            <a:spLocks noGrp="1"/>
          </p:cNvSpPr>
          <p:nvPr>
            <p:ph type="sldNum" sz="quarter" idx="12"/>
          </p:nvPr>
        </p:nvSpPr>
        <p:spPr/>
        <p:txBody>
          <a:bodyPr/>
          <a:lstStyle/>
          <a:p>
            <a:fld id="{BD0DC80F-54BA-4BC7-B653-C87635E3CCD3}" type="slidenum">
              <a:rPr lang="en-IN" smtClean="0"/>
              <a:t>‹#›</a:t>
            </a:fld>
            <a:endParaRPr lang="en-IN"/>
          </a:p>
        </p:txBody>
      </p:sp>
    </p:spTree>
    <p:extLst>
      <p:ext uri="{BB962C8B-B14F-4D97-AF65-F5344CB8AC3E}">
        <p14:creationId xmlns:p14="http://schemas.microsoft.com/office/powerpoint/2010/main" val="4093487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650947-BA50-4C4D-99A3-D634001267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0E48BE-AA77-418C-B7FB-DA89391BEB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B6E9E2-1C92-4CCF-A5CB-DE01FD2DE8C9}"/>
              </a:ext>
            </a:extLst>
          </p:cNvPr>
          <p:cNvSpPr>
            <a:spLocks noGrp="1"/>
          </p:cNvSpPr>
          <p:nvPr>
            <p:ph type="dt" sz="half" idx="10"/>
          </p:nvPr>
        </p:nvSpPr>
        <p:spPr/>
        <p:txBody>
          <a:bodyPr/>
          <a:lstStyle/>
          <a:p>
            <a:fld id="{223E2E52-3382-42AC-8991-A684BB992CDA}" type="datetimeFigureOut">
              <a:rPr lang="en-IN" smtClean="0"/>
              <a:t>26-04-2021</a:t>
            </a:fld>
            <a:endParaRPr lang="en-IN"/>
          </a:p>
        </p:txBody>
      </p:sp>
      <p:sp>
        <p:nvSpPr>
          <p:cNvPr id="5" name="Footer Placeholder 4">
            <a:extLst>
              <a:ext uri="{FF2B5EF4-FFF2-40B4-BE49-F238E27FC236}">
                <a16:creationId xmlns:a16="http://schemas.microsoft.com/office/drawing/2014/main" id="{1C076619-4E2E-4433-8FAB-EE0545F26F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009A3A-7BA7-4BAE-8D7A-282B559663FD}"/>
              </a:ext>
            </a:extLst>
          </p:cNvPr>
          <p:cNvSpPr>
            <a:spLocks noGrp="1"/>
          </p:cNvSpPr>
          <p:nvPr>
            <p:ph type="sldNum" sz="quarter" idx="12"/>
          </p:nvPr>
        </p:nvSpPr>
        <p:spPr/>
        <p:txBody>
          <a:bodyPr/>
          <a:lstStyle/>
          <a:p>
            <a:fld id="{BD0DC80F-54BA-4BC7-B653-C87635E3CCD3}" type="slidenum">
              <a:rPr lang="en-IN" smtClean="0"/>
              <a:t>‹#›</a:t>
            </a:fld>
            <a:endParaRPr lang="en-IN"/>
          </a:p>
        </p:txBody>
      </p:sp>
    </p:spTree>
    <p:extLst>
      <p:ext uri="{BB962C8B-B14F-4D97-AF65-F5344CB8AC3E}">
        <p14:creationId xmlns:p14="http://schemas.microsoft.com/office/powerpoint/2010/main" val="3231238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2014C-C4BA-4D0D-AD93-1B093C7449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FC4301-659B-4963-A5CF-02322B1FC8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529B44-10CB-4C46-918B-962E6D90B8E6}"/>
              </a:ext>
            </a:extLst>
          </p:cNvPr>
          <p:cNvSpPr>
            <a:spLocks noGrp="1"/>
          </p:cNvSpPr>
          <p:nvPr>
            <p:ph type="dt" sz="half" idx="10"/>
          </p:nvPr>
        </p:nvSpPr>
        <p:spPr/>
        <p:txBody>
          <a:bodyPr/>
          <a:lstStyle/>
          <a:p>
            <a:fld id="{223E2E52-3382-42AC-8991-A684BB992CDA}" type="datetimeFigureOut">
              <a:rPr lang="en-IN" smtClean="0"/>
              <a:t>26-04-2021</a:t>
            </a:fld>
            <a:endParaRPr lang="en-IN"/>
          </a:p>
        </p:txBody>
      </p:sp>
      <p:sp>
        <p:nvSpPr>
          <p:cNvPr id="5" name="Footer Placeholder 4">
            <a:extLst>
              <a:ext uri="{FF2B5EF4-FFF2-40B4-BE49-F238E27FC236}">
                <a16:creationId xmlns:a16="http://schemas.microsoft.com/office/drawing/2014/main" id="{9ADE23BA-A543-41E1-B037-D9EF269112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42E80A-3948-491C-A8A2-4A007E38EED1}"/>
              </a:ext>
            </a:extLst>
          </p:cNvPr>
          <p:cNvSpPr>
            <a:spLocks noGrp="1"/>
          </p:cNvSpPr>
          <p:nvPr>
            <p:ph type="sldNum" sz="quarter" idx="12"/>
          </p:nvPr>
        </p:nvSpPr>
        <p:spPr/>
        <p:txBody>
          <a:bodyPr/>
          <a:lstStyle/>
          <a:p>
            <a:fld id="{BD0DC80F-54BA-4BC7-B653-C87635E3CCD3}" type="slidenum">
              <a:rPr lang="en-IN" smtClean="0"/>
              <a:t>‹#›</a:t>
            </a:fld>
            <a:endParaRPr lang="en-IN"/>
          </a:p>
        </p:txBody>
      </p:sp>
    </p:spTree>
    <p:extLst>
      <p:ext uri="{BB962C8B-B14F-4D97-AF65-F5344CB8AC3E}">
        <p14:creationId xmlns:p14="http://schemas.microsoft.com/office/powerpoint/2010/main" val="4145857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49752-1C9F-4053-9697-90ECD76E58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1DB2B98-A161-4054-8B3D-C5BCA70E80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6895E-668B-4E94-AB0A-31B6006E936A}"/>
              </a:ext>
            </a:extLst>
          </p:cNvPr>
          <p:cNvSpPr>
            <a:spLocks noGrp="1"/>
          </p:cNvSpPr>
          <p:nvPr>
            <p:ph type="dt" sz="half" idx="10"/>
          </p:nvPr>
        </p:nvSpPr>
        <p:spPr/>
        <p:txBody>
          <a:bodyPr/>
          <a:lstStyle/>
          <a:p>
            <a:fld id="{223E2E52-3382-42AC-8991-A684BB992CDA}" type="datetimeFigureOut">
              <a:rPr lang="en-IN" smtClean="0"/>
              <a:t>26-04-2021</a:t>
            </a:fld>
            <a:endParaRPr lang="en-IN"/>
          </a:p>
        </p:txBody>
      </p:sp>
      <p:sp>
        <p:nvSpPr>
          <p:cNvPr id="5" name="Footer Placeholder 4">
            <a:extLst>
              <a:ext uri="{FF2B5EF4-FFF2-40B4-BE49-F238E27FC236}">
                <a16:creationId xmlns:a16="http://schemas.microsoft.com/office/drawing/2014/main" id="{3FDC671C-D435-4BA8-BC83-810CC43DDF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F4DBEE-4AC1-4D69-BF8B-A4BF03338D55}"/>
              </a:ext>
            </a:extLst>
          </p:cNvPr>
          <p:cNvSpPr>
            <a:spLocks noGrp="1"/>
          </p:cNvSpPr>
          <p:nvPr>
            <p:ph type="sldNum" sz="quarter" idx="12"/>
          </p:nvPr>
        </p:nvSpPr>
        <p:spPr/>
        <p:txBody>
          <a:bodyPr/>
          <a:lstStyle/>
          <a:p>
            <a:fld id="{BD0DC80F-54BA-4BC7-B653-C87635E3CCD3}" type="slidenum">
              <a:rPr lang="en-IN" smtClean="0"/>
              <a:t>‹#›</a:t>
            </a:fld>
            <a:endParaRPr lang="en-IN"/>
          </a:p>
        </p:txBody>
      </p:sp>
    </p:spTree>
    <p:extLst>
      <p:ext uri="{BB962C8B-B14F-4D97-AF65-F5344CB8AC3E}">
        <p14:creationId xmlns:p14="http://schemas.microsoft.com/office/powerpoint/2010/main" val="1217626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0271-107F-4053-9BAE-52B28E04FB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D51146-38AD-4F69-BBF5-FEC9D6A8F4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620825-AD98-426E-B6FC-8A8561D6C3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61C2F89-A668-4AB2-9F9E-A7CFA5F7DEBF}"/>
              </a:ext>
            </a:extLst>
          </p:cNvPr>
          <p:cNvSpPr>
            <a:spLocks noGrp="1"/>
          </p:cNvSpPr>
          <p:nvPr>
            <p:ph type="dt" sz="half" idx="10"/>
          </p:nvPr>
        </p:nvSpPr>
        <p:spPr/>
        <p:txBody>
          <a:bodyPr/>
          <a:lstStyle/>
          <a:p>
            <a:fld id="{223E2E52-3382-42AC-8991-A684BB992CDA}" type="datetimeFigureOut">
              <a:rPr lang="en-IN" smtClean="0"/>
              <a:t>26-04-2021</a:t>
            </a:fld>
            <a:endParaRPr lang="en-IN"/>
          </a:p>
        </p:txBody>
      </p:sp>
      <p:sp>
        <p:nvSpPr>
          <p:cNvPr id="6" name="Footer Placeholder 5">
            <a:extLst>
              <a:ext uri="{FF2B5EF4-FFF2-40B4-BE49-F238E27FC236}">
                <a16:creationId xmlns:a16="http://schemas.microsoft.com/office/drawing/2014/main" id="{8E97C0CE-3A64-47E9-9475-4C11478725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F446B4-A23D-48A1-8D6D-7B96BDBBB8F5}"/>
              </a:ext>
            </a:extLst>
          </p:cNvPr>
          <p:cNvSpPr>
            <a:spLocks noGrp="1"/>
          </p:cNvSpPr>
          <p:nvPr>
            <p:ph type="sldNum" sz="quarter" idx="12"/>
          </p:nvPr>
        </p:nvSpPr>
        <p:spPr/>
        <p:txBody>
          <a:bodyPr/>
          <a:lstStyle/>
          <a:p>
            <a:fld id="{BD0DC80F-54BA-4BC7-B653-C87635E3CCD3}" type="slidenum">
              <a:rPr lang="en-IN" smtClean="0"/>
              <a:t>‹#›</a:t>
            </a:fld>
            <a:endParaRPr lang="en-IN"/>
          </a:p>
        </p:txBody>
      </p:sp>
    </p:spTree>
    <p:extLst>
      <p:ext uri="{BB962C8B-B14F-4D97-AF65-F5344CB8AC3E}">
        <p14:creationId xmlns:p14="http://schemas.microsoft.com/office/powerpoint/2010/main" val="197584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D0A80-EDD2-4C0C-828E-83E5A58D5E9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0DDFEA-62DF-42AC-BD08-480197295D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4A2C74-9B67-4261-86B9-D52DA64239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C5EAD67-C4B9-4175-BBAE-92AEF340A2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C38462-AA33-4312-A698-6ABE33E23E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9BE97C-979C-43DF-A434-E4D43300FAF0}"/>
              </a:ext>
            </a:extLst>
          </p:cNvPr>
          <p:cNvSpPr>
            <a:spLocks noGrp="1"/>
          </p:cNvSpPr>
          <p:nvPr>
            <p:ph type="dt" sz="half" idx="10"/>
          </p:nvPr>
        </p:nvSpPr>
        <p:spPr/>
        <p:txBody>
          <a:bodyPr/>
          <a:lstStyle/>
          <a:p>
            <a:fld id="{223E2E52-3382-42AC-8991-A684BB992CDA}" type="datetimeFigureOut">
              <a:rPr lang="en-IN" smtClean="0"/>
              <a:t>26-04-2021</a:t>
            </a:fld>
            <a:endParaRPr lang="en-IN"/>
          </a:p>
        </p:txBody>
      </p:sp>
      <p:sp>
        <p:nvSpPr>
          <p:cNvPr id="8" name="Footer Placeholder 7">
            <a:extLst>
              <a:ext uri="{FF2B5EF4-FFF2-40B4-BE49-F238E27FC236}">
                <a16:creationId xmlns:a16="http://schemas.microsoft.com/office/drawing/2014/main" id="{1E5F9667-C078-4209-9CC6-90874C4C6B1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7D82D3E-1304-4E8B-80C8-90960118C18A}"/>
              </a:ext>
            </a:extLst>
          </p:cNvPr>
          <p:cNvSpPr>
            <a:spLocks noGrp="1"/>
          </p:cNvSpPr>
          <p:nvPr>
            <p:ph type="sldNum" sz="quarter" idx="12"/>
          </p:nvPr>
        </p:nvSpPr>
        <p:spPr/>
        <p:txBody>
          <a:bodyPr/>
          <a:lstStyle/>
          <a:p>
            <a:fld id="{BD0DC80F-54BA-4BC7-B653-C87635E3CCD3}" type="slidenum">
              <a:rPr lang="en-IN" smtClean="0"/>
              <a:t>‹#›</a:t>
            </a:fld>
            <a:endParaRPr lang="en-IN"/>
          </a:p>
        </p:txBody>
      </p:sp>
    </p:spTree>
    <p:extLst>
      <p:ext uri="{BB962C8B-B14F-4D97-AF65-F5344CB8AC3E}">
        <p14:creationId xmlns:p14="http://schemas.microsoft.com/office/powerpoint/2010/main" val="590666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1EF4-0B3E-4366-914D-AD0D2E5DC0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A38CC0-714E-4D08-8CF3-002422A743AD}"/>
              </a:ext>
            </a:extLst>
          </p:cNvPr>
          <p:cNvSpPr>
            <a:spLocks noGrp="1"/>
          </p:cNvSpPr>
          <p:nvPr>
            <p:ph type="dt" sz="half" idx="10"/>
          </p:nvPr>
        </p:nvSpPr>
        <p:spPr/>
        <p:txBody>
          <a:bodyPr/>
          <a:lstStyle/>
          <a:p>
            <a:fld id="{223E2E52-3382-42AC-8991-A684BB992CDA}" type="datetimeFigureOut">
              <a:rPr lang="en-IN" smtClean="0"/>
              <a:t>26-04-2021</a:t>
            </a:fld>
            <a:endParaRPr lang="en-IN"/>
          </a:p>
        </p:txBody>
      </p:sp>
      <p:sp>
        <p:nvSpPr>
          <p:cNvPr id="4" name="Footer Placeholder 3">
            <a:extLst>
              <a:ext uri="{FF2B5EF4-FFF2-40B4-BE49-F238E27FC236}">
                <a16:creationId xmlns:a16="http://schemas.microsoft.com/office/drawing/2014/main" id="{EC70230A-0A9E-427B-80C9-A4F65A95250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C2F560A-79DE-49A2-924B-16E009E2B75B}"/>
              </a:ext>
            </a:extLst>
          </p:cNvPr>
          <p:cNvSpPr>
            <a:spLocks noGrp="1"/>
          </p:cNvSpPr>
          <p:nvPr>
            <p:ph type="sldNum" sz="quarter" idx="12"/>
          </p:nvPr>
        </p:nvSpPr>
        <p:spPr/>
        <p:txBody>
          <a:bodyPr/>
          <a:lstStyle/>
          <a:p>
            <a:fld id="{BD0DC80F-54BA-4BC7-B653-C87635E3CCD3}" type="slidenum">
              <a:rPr lang="en-IN" smtClean="0"/>
              <a:t>‹#›</a:t>
            </a:fld>
            <a:endParaRPr lang="en-IN"/>
          </a:p>
        </p:txBody>
      </p:sp>
    </p:spTree>
    <p:extLst>
      <p:ext uri="{BB962C8B-B14F-4D97-AF65-F5344CB8AC3E}">
        <p14:creationId xmlns:p14="http://schemas.microsoft.com/office/powerpoint/2010/main" val="964616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F08480-28A5-4380-BCB5-C024C157399A}"/>
              </a:ext>
            </a:extLst>
          </p:cNvPr>
          <p:cNvSpPr>
            <a:spLocks noGrp="1"/>
          </p:cNvSpPr>
          <p:nvPr>
            <p:ph type="dt" sz="half" idx="10"/>
          </p:nvPr>
        </p:nvSpPr>
        <p:spPr/>
        <p:txBody>
          <a:bodyPr/>
          <a:lstStyle/>
          <a:p>
            <a:fld id="{223E2E52-3382-42AC-8991-A684BB992CDA}" type="datetimeFigureOut">
              <a:rPr lang="en-IN" smtClean="0"/>
              <a:t>26-04-2021</a:t>
            </a:fld>
            <a:endParaRPr lang="en-IN"/>
          </a:p>
        </p:txBody>
      </p:sp>
      <p:sp>
        <p:nvSpPr>
          <p:cNvPr id="3" name="Footer Placeholder 2">
            <a:extLst>
              <a:ext uri="{FF2B5EF4-FFF2-40B4-BE49-F238E27FC236}">
                <a16:creationId xmlns:a16="http://schemas.microsoft.com/office/drawing/2014/main" id="{5C1A7565-4E93-47EC-8A3F-E92448B4DDE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16F55AE-ED38-4C1D-8A2E-2B03676EDCBB}"/>
              </a:ext>
            </a:extLst>
          </p:cNvPr>
          <p:cNvSpPr>
            <a:spLocks noGrp="1"/>
          </p:cNvSpPr>
          <p:nvPr>
            <p:ph type="sldNum" sz="quarter" idx="12"/>
          </p:nvPr>
        </p:nvSpPr>
        <p:spPr/>
        <p:txBody>
          <a:bodyPr/>
          <a:lstStyle/>
          <a:p>
            <a:fld id="{BD0DC80F-54BA-4BC7-B653-C87635E3CCD3}" type="slidenum">
              <a:rPr lang="en-IN" smtClean="0"/>
              <a:t>‹#›</a:t>
            </a:fld>
            <a:endParaRPr lang="en-IN"/>
          </a:p>
        </p:txBody>
      </p:sp>
    </p:spTree>
    <p:extLst>
      <p:ext uri="{BB962C8B-B14F-4D97-AF65-F5344CB8AC3E}">
        <p14:creationId xmlns:p14="http://schemas.microsoft.com/office/powerpoint/2010/main" val="101249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96208-01C9-40C7-B870-F2FEF8E8C1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23A939-A737-4CAA-903C-81F6C80D2D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652F5FD-C900-4D52-8BB4-4D81DA0219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5B3B70-CDE6-43DF-A4F3-7627B38150B4}"/>
              </a:ext>
            </a:extLst>
          </p:cNvPr>
          <p:cNvSpPr>
            <a:spLocks noGrp="1"/>
          </p:cNvSpPr>
          <p:nvPr>
            <p:ph type="dt" sz="half" idx="10"/>
          </p:nvPr>
        </p:nvSpPr>
        <p:spPr/>
        <p:txBody>
          <a:bodyPr/>
          <a:lstStyle/>
          <a:p>
            <a:fld id="{223E2E52-3382-42AC-8991-A684BB992CDA}" type="datetimeFigureOut">
              <a:rPr lang="en-IN" smtClean="0"/>
              <a:t>26-04-2021</a:t>
            </a:fld>
            <a:endParaRPr lang="en-IN"/>
          </a:p>
        </p:txBody>
      </p:sp>
      <p:sp>
        <p:nvSpPr>
          <p:cNvPr id="6" name="Footer Placeholder 5">
            <a:extLst>
              <a:ext uri="{FF2B5EF4-FFF2-40B4-BE49-F238E27FC236}">
                <a16:creationId xmlns:a16="http://schemas.microsoft.com/office/drawing/2014/main" id="{A03DD7D2-AF03-4094-B4DC-44B15DD0DB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EA8868-A12F-4B67-99F3-DA12504E5180}"/>
              </a:ext>
            </a:extLst>
          </p:cNvPr>
          <p:cNvSpPr>
            <a:spLocks noGrp="1"/>
          </p:cNvSpPr>
          <p:nvPr>
            <p:ph type="sldNum" sz="quarter" idx="12"/>
          </p:nvPr>
        </p:nvSpPr>
        <p:spPr/>
        <p:txBody>
          <a:bodyPr/>
          <a:lstStyle/>
          <a:p>
            <a:fld id="{BD0DC80F-54BA-4BC7-B653-C87635E3CCD3}" type="slidenum">
              <a:rPr lang="en-IN" smtClean="0"/>
              <a:t>‹#›</a:t>
            </a:fld>
            <a:endParaRPr lang="en-IN"/>
          </a:p>
        </p:txBody>
      </p:sp>
    </p:spTree>
    <p:extLst>
      <p:ext uri="{BB962C8B-B14F-4D97-AF65-F5344CB8AC3E}">
        <p14:creationId xmlns:p14="http://schemas.microsoft.com/office/powerpoint/2010/main" val="769966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A2B86-CE90-4B78-983A-4FDDA0398E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B047BB8-74E8-447D-BB76-2D4CFBF6C3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7474A51-34B3-4CB6-9260-970E00D48A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850490-FC6C-41E7-9523-904F02676F64}"/>
              </a:ext>
            </a:extLst>
          </p:cNvPr>
          <p:cNvSpPr>
            <a:spLocks noGrp="1"/>
          </p:cNvSpPr>
          <p:nvPr>
            <p:ph type="dt" sz="half" idx="10"/>
          </p:nvPr>
        </p:nvSpPr>
        <p:spPr/>
        <p:txBody>
          <a:bodyPr/>
          <a:lstStyle/>
          <a:p>
            <a:fld id="{223E2E52-3382-42AC-8991-A684BB992CDA}" type="datetimeFigureOut">
              <a:rPr lang="en-IN" smtClean="0"/>
              <a:t>26-04-2021</a:t>
            </a:fld>
            <a:endParaRPr lang="en-IN"/>
          </a:p>
        </p:txBody>
      </p:sp>
      <p:sp>
        <p:nvSpPr>
          <p:cNvPr id="6" name="Footer Placeholder 5">
            <a:extLst>
              <a:ext uri="{FF2B5EF4-FFF2-40B4-BE49-F238E27FC236}">
                <a16:creationId xmlns:a16="http://schemas.microsoft.com/office/drawing/2014/main" id="{4BCF7C91-BC27-4ADE-92CF-E745653331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161697-D180-4948-A768-2F0EEB506152}"/>
              </a:ext>
            </a:extLst>
          </p:cNvPr>
          <p:cNvSpPr>
            <a:spLocks noGrp="1"/>
          </p:cNvSpPr>
          <p:nvPr>
            <p:ph type="sldNum" sz="quarter" idx="12"/>
          </p:nvPr>
        </p:nvSpPr>
        <p:spPr/>
        <p:txBody>
          <a:bodyPr/>
          <a:lstStyle/>
          <a:p>
            <a:fld id="{BD0DC80F-54BA-4BC7-B653-C87635E3CCD3}" type="slidenum">
              <a:rPr lang="en-IN" smtClean="0"/>
              <a:t>‹#›</a:t>
            </a:fld>
            <a:endParaRPr lang="en-IN"/>
          </a:p>
        </p:txBody>
      </p:sp>
    </p:spTree>
    <p:extLst>
      <p:ext uri="{BB962C8B-B14F-4D97-AF65-F5344CB8AC3E}">
        <p14:creationId xmlns:p14="http://schemas.microsoft.com/office/powerpoint/2010/main" val="3852544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EF5475-E764-4DB1-8B24-BD10DF7E7C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B4704A-8324-432C-AB81-FBFE995F53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448340-1D81-4683-B39B-C11A7CA4CF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3E2E52-3382-42AC-8991-A684BB992CDA}" type="datetimeFigureOut">
              <a:rPr lang="en-IN" smtClean="0"/>
              <a:t>26-04-2021</a:t>
            </a:fld>
            <a:endParaRPr lang="en-IN"/>
          </a:p>
        </p:txBody>
      </p:sp>
      <p:sp>
        <p:nvSpPr>
          <p:cNvPr id="5" name="Footer Placeholder 4">
            <a:extLst>
              <a:ext uri="{FF2B5EF4-FFF2-40B4-BE49-F238E27FC236}">
                <a16:creationId xmlns:a16="http://schemas.microsoft.com/office/drawing/2014/main" id="{98F8D853-47A8-4B1B-8105-4B3A65D330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33EDA54-7251-4A44-9560-009519334B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0DC80F-54BA-4BC7-B653-C87635E3CCD3}" type="slidenum">
              <a:rPr lang="en-IN" smtClean="0"/>
              <a:t>‹#›</a:t>
            </a:fld>
            <a:endParaRPr lang="en-IN"/>
          </a:p>
        </p:txBody>
      </p:sp>
    </p:spTree>
    <p:extLst>
      <p:ext uri="{BB962C8B-B14F-4D97-AF65-F5344CB8AC3E}">
        <p14:creationId xmlns:p14="http://schemas.microsoft.com/office/powerpoint/2010/main" val="1287030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BA8EDB-45F2-4A7F-A774-2D38D22DDA06}"/>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IN" sz="5200">
                <a:solidFill>
                  <a:srgbClr val="FFFFFF"/>
                </a:solidFill>
              </a:rPr>
              <a:t>K – Means Algorithm</a:t>
            </a:r>
          </a:p>
        </p:txBody>
      </p:sp>
      <p:sp>
        <p:nvSpPr>
          <p:cNvPr id="3" name="Subtitle 2">
            <a:extLst>
              <a:ext uri="{FF2B5EF4-FFF2-40B4-BE49-F238E27FC236}">
                <a16:creationId xmlns:a16="http://schemas.microsoft.com/office/drawing/2014/main" id="{BC1D09EE-455A-44D6-8620-000950E1865E}"/>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endParaRPr lang="en-IN">
              <a:solidFill>
                <a:srgbClr val="FFFFFF"/>
              </a:solidFill>
            </a:endParaRPr>
          </a:p>
        </p:txBody>
      </p:sp>
    </p:spTree>
    <p:extLst>
      <p:ext uri="{BB962C8B-B14F-4D97-AF65-F5344CB8AC3E}">
        <p14:creationId xmlns:p14="http://schemas.microsoft.com/office/powerpoint/2010/main" val="1327101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E9D6F-8235-4858-83E3-9A604C8858E4}"/>
              </a:ext>
            </a:extLst>
          </p:cNvPr>
          <p:cNvSpPr>
            <a:spLocks noGrp="1"/>
          </p:cNvSpPr>
          <p:nvPr>
            <p:ph type="title"/>
          </p:nvPr>
        </p:nvSpPr>
        <p:spPr>
          <a:xfrm>
            <a:off x="4965430" y="629268"/>
            <a:ext cx="6586491" cy="1286160"/>
          </a:xfrm>
        </p:spPr>
        <p:txBody>
          <a:bodyPr anchor="b">
            <a:normAutofit/>
          </a:bodyPr>
          <a:lstStyle/>
          <a:p>
            <a:r>
              <a:rPr lang="en-IN" sz="4100"/>
              <a:t>What is K – Means Algorithm?</a:t>
            </a:r>
          </a:p>
        </p:txBody>
      </p:sp>
      <p:sp>
        <p:nvSpPr>
          <p:cNvPr id="3" name="Content Placeholder 2">
            <a:extLst>
              <a:ext uri="{FF2B5EF4-FFF2-40B4-BE49-F238E27FC236}">
                <a16:creationId xmlns:a16="http://schemas.microsoft.com/office/drawing/2014/main" id="{270945F5-4CB6-4812-85BB-21C151167CD6}"/>
              </a:ext>
            </a:extLst>
          </p:cNvPr>
          <p:cNvSpPr>
            <a:spLocks noGrp="1"/>
          </p:cNvSpPr>
          <p:nvPr>
            <p:ph idx="1"/>
          </p:nvPr>
        </p:nvSpPr>
        <p:spPr>
          <a:xfrm>
            <a:off x="4965431" y="2438400"/>
            <a:ext cx="6586489" cy="3785419"/>
          </a:xfrm>
        </p:spPr>
        <p:txBody>
          <a:bodyPr>
            <a:normAutofit/>
          </a:bodyPr>
          <a:lstStyle/>
          <a:p>
            <a:pPr marL="30480" marR="30480">
              <a:spcBef>
                <a:spcPts val="600"/>
              </a:spcBef>
              <a:spcAft>
                <a:spcPts val="720"/>
              </a:spcAft>
            </a:pPr>
            <a:r>
              <a:rPr lang="en-IN" sz="1700">
                <a:effectLst/>
                <a:latin typeface="Arial" panose="020B0604020202020204" pitchFamily="34" charset="0"/>
                <a:ea typeface="Times New Roman" panose="02020603050405020304" pitchFamily="18" charset="0"/>
                <a:cs typeface="Times New Roman" panose="02020603050405020304" pitchFamily="18" charset="0"/>
              </a:rPr>
              <a:t>K-means clustering algorithm computes the centroids and iterates until we it finds optimal centroid. </a:t>
            </a:r>
          </a:p>
          <a:p>
            <a:pPr marL="30480" marR="30480">
              <a:spcBef>
                <a:spcPts val="600"/>
              </a:spcBef>
              <a:spcAft>
                <a:spcPts val="720"/>
              </a:spcAft>
            </a:pPr>
            <a:r>
              <a:rPr lang="en-IN" sz="1700">
                <a:effectLst/>
                <a:latin typeface="Arial" panose="020B0604020202020204" pitchFamily="34" charset="0"/>
                <a:ea typeface="Times New Roman" panose="02020603050405020304" pitchFamily="18" charset="0"/>
                <a:cs typeface="Times New Roman" panose="02020603050405020304" pitchFamily="18" charset="0"/>
              </a:rPr>
              <a:t>It assumes that the number of clusters are already known. </a:t>
            </a:r>
          </a:p>
          <a:p>
            <a:pPr marL="30480" marR="30480">
              <a:spcBef>
                <a:spcPts val="600"/>
              </a:spcBef>
              <a:spcAft>
                <a:spcPts val="720"/>
              </a:spcAft>
            </a:pPr>
            <a:r>
              <a:rPr lang="en-IN" sz="1700">
                <a:effectLst/>
                <a:latin typeface="Arial" panose="020B0604020202020204" pitchFamily="34" charset="0"/>
                <a:ea typeface="Times New Roman" panose="02020603050405020304" pitchFamily="18" charset="0"/>
                <a:cs typeface="Times New Roman" panose="02020603050405020304" pitchFamily="18" charset="0"/>
              </a:rPr>
              <a:t>It is also called </a:t>
            </a:r>
            <a:r>
              <a:rPr lang="en-IN" sz="1700" b="1">
                <a:effectLst/>
                <a:latin typeface="Arial" panose="020B0604020202020204" pitchFamily="34" charset="0"/>
                <a:ea typeface="Times New Roman" panose="02020603050405020304" pitchFamily="18" charset="0"/>
                <a:cs typeface="Times New Roman" panose="02020603050405020304" pitchFamily="18" charset="0"/>
              </a:rPr>
              <a:t>flat clustering</a:t>
            </a:r>
            <a:r>
              <a:rPr lang="en-IN" sz="1700">
                <a:effectLst/>
                <a:latin typeface="Arial" panose="020B0604020202020204" pitchFamily="34" charset="0"/>
                <a:ea typeface="Times New Roman" panose="02020603050405020304" pitchFamily="18" charset="0"/>
                <a:cs typeface="Times New Roman" panose="02020603050405020304" pitchFamily="18" charset="0"/>
              </a:rPr>
              <a:t> algorithm. </a:t>
            </a:r>
          </a:p>
          <a:p>
            <a:pPr marL="30480" marR="30480">
              <a:spcBef>
                <a:spcPts val="600"/>
              </a:spcBef>
              <a:spcAft>
                <a:spcPts val="720"/>
              </a:spcAft>
            </a:pPr>
            <a:r>
              <a:rPr lang="en-IN" sz="1700">
                <a:effectLst/>
                <a:latin typeface="Arial" panose="020B0604020202020204" pitchFamily="34" charset="0"/>
                <a:ea typeface="Times New Roman" panose="02020603050405020304" pitchFamily="18" charset="0"/>
                <a:cs typeface="Times New Roman" panose="02020603050405020304" pitchFamily="18" charset="0"/>
              </a:rPr>
              <a:t>The number of clusters identified from data by algorithm is represented by ‘K’ in K-means.</a:t>
            </a:r>
          </a:p>
          <a:p>
            <a:pPr marL="30480" marR="30480">
              <a:spcBef>
                <a:spcPts val="600"/>
              </a:spcBef>
              <a:spcAft>
                <a:spcPts val="720"/>
              </a:spcAft>
            </a:pPr>
            <a:r>
              <a:rPr lang="en-IN" sz="1700">
                <a:latin typeface="Arial" panose="020B0604020202020204" pitchFamily="34" charset="0"/>
                <a:ea typeface="Times New Roman" panose="02020603050405020304" pitchFamily="18" charset="0"/>
              </a:rPr>
              <a:t>T</a:t>
            </a:r>
            <a:r>
              <a:rPr lang="en-IN" sz="1700">
                <a:effectLst/>
                <a:latin typeface="Arial" panose="020B0604020202020204" pitchFamily="34" charset="0"/>
                <a:ea typeface="Times New Roman" panose="02020603050405020304" pitchFamily="18" charset="0"/>
              </a:rPr>
              <a:t>he data points are assigned to a cluster in such a manner that the sum of the squared distance between the data points and centroid would be minimum. </a:t>
            </a:r>
          </a:p>
          <a:p>
            <a:pPr marL="30480" marR="30480">
              <a:spcBef>
                <a:spcPts val="600"/>
              </a:spcBef>
              <a:spcAft>
                <a:spcPts val="720"/>
              </a:spcAft>
            </a:pPr>
            <a:r>
              <a:rPr lang="en-IN" sz="1700">
                <a:effectLst/>
                <a:latin typeface="Arial" panose="020B0604020202020204" pitchFamily="34" charset="0"/>
                <a:ea typeface="Times New Roman" panose="02020603050405020304" pitchFamily="18" charset="0"/>
              </a:rPr>
              <a:t>It is to be understood that less variation within the clusters will lead to more similar data points within same cluster</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p>
            <a:endParaRPr lang="en-IN" sz="1700"/>
          </a:p>
        </p:txBody>
      </p:sp>
      <p:pic>
        <p:nvPicPr>
          <p:cNvPr id="5" name="Picture 4" descr="Graph on document with pen">
            <a:extLst>
              <a:ext uri="{FF2B5EF4-FFF2-40B4-BE49-F238E27FC236}">
                <a16:creationId xmlns:a16="http://schemas.microsoft.com/office/drawing/2014/main" id="{C16D3EBF-C795-4110-A86A-CEACED7CCA21}"/>
              </a:ext>
            </a:extLst>
          </p:cNvPr>
          <p:cNvPicPr>
            <a:picLocks noChangeAspect="1"/>
          </p:cNvPicPr>
          <p:nvPr/>
        </p:nvPicPr>
        <p:blipFill rotWithShape="1">
          <a:blip r:embed="rId2"/>
          <a:srcRect l="34499" r="20448" b="-3"/>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4E86B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5538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64377-ED7E-43A5-931F-A4BA4F973EFD}"/>
              </a:ext>
            </a:extLst>
          </p:cNvPr>
          <p:cNvSpPr>
            <a:spLocks noGrp="1"/>
          </p:cNvSpPr>
          <p:nvPr>
            <p:ph type="title"/>
          </p:nvPr>
        </p:nvSpPr>
        <p:spPr>
          <a:xfrm>
            <a:off x="4965430" y="629268"/>
            <a:ext cx="6586491" cy="1286160"/>
          </a:xfrm>
        </p:spPr>
        <p:txBody>
          <a:bodyPr anchor="b">
            <a:normAutofit/>
          </a:bodyPr>
          <a:lstStyle/>
          <a:p>
            <a:r>
              <a:rPr lang="en-IN" sz="4100">
                <a:effectLst/>
                <a:latin typeface="Arial" panose="020B0604020202020204" pitchFamily="34" charset="0"/>
                <a:ea typeface="Times New Roman" panose="02020603050405020304" pitchFamily="18" charset="0"/>
                <a:cs typeface="Times New Roman" panose="02020603050405020304" pitchFamily="18" charset="0"/>
              </a:rPr>
              <a:t>Working of K-Means Algorithm</a:t>
            </a:r>
            <a:endParaRPr lang="en-IN" sz="4100"/>
          </a:p>
        </p:txBody>
      </p:sp>
      <p:sp>
        <p:nvSpPr>
          <p:cNvPr id="3" name="Content Placeholder 2">
            <a:extLst>
              <a:ext uri="{FF2B5EF4-FFF2-40B4-BE49-F238E27FC236}">
                <a16:creationId xmlns:a16="http://schemas.microsoft.com/office/drawing/2014/main" id="{4C2E37C7-8255-4796-B3C4-B99B8F745694}"/>
              </a:ext>
            </a:extLst>
          </p:cNvPr>
          <p:cNvSpPr>
            <a:spLocks noGrp="1"/>
          </p:cNvSpPr>
          <p:nvPr>
            <p:ph idx="1"/>
          </p:nvPr>
        </p:nvSpPr>
        <p:spPr>
          <a:xfrm>
            <a:off x="4965431" y="2438400"/>
            <a:ext cx="6586489" cy="3785419"/>
          </a:xfrm>
        </p:spPr>
        <p:txBody>
          <a:bodyPr>
            <a:normAutofit/>
          </a:bodyPr>
          <a:lstStyle/>
          <a:p>
            <a:pPr marL="30480" marR="30480">
              <a:spcBef>
                <a:spcPts val="600"/>
              </a:spcBef>
              <a:spcAft>
                <a:spcPts val="720"/>
              </a:spcAft>
            </a:pPr>
            <a:r>
              <a:rPr lang="en-IN" sz="1400" b="1">
                <a:effectLst/>
                <a:latin typeface="Arial" panose="020B0604020202020204" pitchFamily="34" charset="0"/>
                <a:ea typeface="Times New Roman" panose="02020603050405020304" pitchFamily="18" charset="0"/>
                <a:cs typeface="Times New Roman" panose="02020603050405020304" pitchFamily="18" charset="0"/>
              </a:rPr>
              <a:t>Step 1</a:t>
            </a:r>
            <a:r>
              <a:rPr lang="en-IN" sz="1400">
                <a:effectLst/>
                <a:latin typeface="Arial" panose="020B0604020202020204" pitchFamily="34" charset="0"/>
                <a:ea typeface="Times New Roman" panose="02020603050405020304" pitchFamily="18" charset="0"/>
                <a:cs typeface="Times New Roman" panose="02020603050405020304" pitchFamily="18" charset="0"/>
              </a:rPr>
              <a:t> − First, we need to specify the number of clusters, K, need to be generated by this algorithm.</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p>
            <a:pPr marL="30480" marR="30480">
              <a:spcBef>
                <a:spcPts val="600"/>
              </a:spcBef>
              <a:spcAft>
                <a:spcPts val="720"/>
              </a:spcAft>
            </a:pPr>
            <a:r>
              <a:rPr lang="en-IN" sz="1400" b="1">
                <a:effectLst/>
                <a:latin typeface="Arial" panose="020B0604020202020204" pitchFamily="34" charset="0"/>
                <a:ea typeface="Times New Roman" panose="02020603050405020304" pitchFamily="18" charset="0"/>
                <a:cs typeface="Times New Roman" panose="02020603050405020304" pitchFamily="18" charset="0"/>
              </a:rPr>
              <a:t>Step 2</a:t>
            </a:r>
            <a:r>
              <a:rPr lang="en-IN" sz="1400">
                <a:effectLst/>
                <a:latin typeface="Arial" panose="020B0604020202020204" pitchFamily="34" charset="0"/>
                <a:ea typeface="Times New Roman" panose="02020603050405020304" pitchFamily="18" charset="0"/>
                <a:cs typeface="Times New Roman" panose="02020603050405020304" pitchFamily="18" charset="0"/>
              </a:rPr>
              <a:t> − Next, randomly select K data points and assign each data point to a cluster. In simple words, classify the data based on the number of data points.</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p>
            <a:pPr marL="30480" marR="30480">
              <a:spcBef>
                <a:spcPts val="600"/>
              </a:spcBef>
              <a:spcAft>
                <a:spcPts val="720"/>
              </a:spcAft>
            </a:pPr>
            <a:r>
              <a:rPr lang="en-IN" sz="1400" b="1">
                <a:effectLst/>
                <a:latin typeface="Arial" panose="020B0604020202020204" pitchFamily="34" charset="0"/>
                <a:ea typeface="Times New Roman" panose="02020603050405020304" pitchFamily="18" charset="0"/>
                <a:cs typeface="Times New Roman" panose="02020603050405020304" pitchFamily="18" charset="0"/>
              </a:rPr>
              <a:t>Step 3</a:t>
            </a:r>
            <a:r>
              <a:rPr lang="en-IN" sz="1400">
                <a:effectLst/>
                <a:latin typeface="Arial" panose="020B0604020202020204" pitchFamily="34" charset="0"/>
                <a:ea typeface="Times New Roman" panose="02020603050405020304" pitchFamily="18" charset="0"/>
                <a:cs typeface="Times New Roman" panose="02020603050405020304" pitchFamily="18" charset="0"/>
              </a:rPr>
              <a:t> − Now it will compute the cluster centroids.</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p>
            <a:pPr marL="30480" marR="30480">
              <a:spcBef>
                <a:spcPts val="600"/>
              </a:spcBef>
              <a:spcAft>
                <a:spcPts val="720"/>
              </a:spcAft>
            </a:pPr>
            <a:r>
              <a:rPr lang="en-IN" sz="1400" b="1">
                <a:effectLst/>
                <a:latin typeface="Arial" panose="020B0604020202020204" pitchFamily="34" charset="0"/>
                <a:ea typeface="Times New Roman" panose="02020603050405020304" pitchFamily="18" charset="0"/>
                <a:cs typeface="Times New Roman" panose="02020603050405020304" pitchFamily="18" charset="0"/>
              </a:rPr>
              <a:t>Step 4</a:t>
            </a:r>
            <a:r>
              <a:rPr lang="en-IN" sz="1400">
                <a:effectLst/>
                <a:latin typeface="Arial" panose="020B0604020202020204" pitchFamily="34" charset="0"/>
                <a:ea typeface="Times New Roman" panose="02020603050405020304" pitchFamily="18" charset="0"/>
                <a:cs typeface="Times New Roman" panose="02020603050405020304" pitchFamily="18" charset="0"/>
              </a:rPr>
              <a:t> − Next, keep iterating the following until we find optimal centroid which is the assignment of data points to the clusters that are not changing any more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p>
            <a:pPr marL="800100" marR="30480" lvl="1" indent="-342900">
              <a:spcBef>
                <a:spcPts val="600"/>
              </a:spcBef>
              <a:spcAft>
                <a:spcPts val="720"/>
              </a:spcAft>
              <a:buSzPts val="1000"/>
              <a:buFont typeface="Symbol" panose="05050102010706020507" pitchFamily="18" charset="2"/>
              <a:buChar char=""/>
              <a:tabLst>
                <a:tab pos="457200" algn="l"/>
              </a:tabLst>
            </a:pPr>
            <a:r>
              <a:rPr lang="en-IN" sz="1400" b="1">
                <a:effectLst/>
                <a:latin typeface="Arial" panose="020B0604020202020204" pitchFamily="34" charset="0"/>
                <a:ea typeface="Times New Roman" panose="02020603050405020304" pitchFamily="18" charset="0"/>
                <a:cs typeface="Times New Roman" panose="02020603050405020304" pitchFamily="18" charset="0"/>
              </a:rPr>
              <a:t>4.1</a:t>
            </a:r>
            <a:r>
              <a:rPr lang="en-IN" sz="1400">
                <a:effectLst/>
                <a:latin typeface="Arial" panose="020B0604020202020204" pitchFamily="34" charset="0"/>
                <a:ea typeface="Times New Roman" panose="02020603050405020304" pitchFamily="18" charset="0"/>
                <a:cs typeface="Times New Roman" panose="02020603050405020304" pitchFamily="18" charset="0"/>
              </a:rPr>
              <a:t> − First, the sum of squared distance between data points and centroids would be computed.</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p>
            <a:pPr marL="800100" marR="30480" lvl="1" indent="-342900">
              <a:spcBef>
                <a:spcPts val="600"/>
              </a:spcBef>
              <a:spcAft>
                <a:spcPts val="720"/>
              </a:spcAft>
              <a:buSzPts val="1000"/>
              <a:buFont typeface="Symbol" panose="05050102010706020507" pitchFamily="18" charset="2"/>
              <a:buChar char=""/>
              <a:tabLst>
                <a:tab pos="457200" algn="l"/>
              </a:tabLst>
            </a:pPr>
            <a:r>
              <a:rPr lang="en-IN" sz="1400" b="1">
                <a:effectLst/>
                <a:latin typeface="Arial" panose="020B0604020202020204" pitchFamily="34" charset="0"/>
                <a:ea typeface="Times New Roman" panose="02020603050405020304" pitchFamily="18" charset="0"/>
                <a:cs typeface="Times New Roman" panose="02020603050405020304" pitchFamily="18" charset="0"/>
              </a:rPr>
              <a:t>4.2</a:t>
            </a:r>
            <a:r>
              <a:rPr lang="en-IN" sz="1400">
                <a:effectLst/>
                <a:latin typeface="Arial" panose="020B0604020202020204" pitchFamily="34" charset="0"/>
                <a:ea typeface="Times New Roman" panose="02020603050405020304" pitchFamily="18" charset="0"/>
                <a:cs typeface="Times New Roman" panose="02020603050405020304" pitchFamily="18" charset="0"/>
              </a:rPr>
              <a:t> − Now, we have to assign each data point to the cluster that is closer than other cluster (centroid).</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p>
            <a:pPr marL="800100" marR="30480" lvl="1" indent="-342900">
              <a:spcBef>
                <a:spcPts val="600"/>
              </a:spcBef>
              <a:spcAft>
                <a:spcPts val="720"/>
              </a:spcAft>
              <a:buSzPts val="1000"/>
              <a:buFont typeface="Symbol" panose="05050102010706020507" pitchFamily="18" charset="2"/>
              <a:buChar char=""/>
              <a:tabLst>
                <a:tab pos="457200" algn="l"/>
              </a:tabLst>
            </a:pPr>
            <a:r>
              <a:rPr lang="en-IN" sz="1400" b="1">
                <a:effectLst/>
                <a:latin typeface="Arial" panose="020B0604020202020204" pitchFamily="34" charset="0"/>
                <a:ea typeface="Times New Roman" panose="02020603050405020304" pitchFamily="18" charset="0"/>
                <a:cs typeface="Times New Roman" panose="02020603050405020304" pitchFamily="18" charset="0"/>
              </a:rPr>
              <a:t>4.3</a:t>
            </a:r>
            <a:r>
              <a:rPr lang="en-IN" sz="1400">
                <a:effectLst/>
                <a:latin typeface="Arial" panose="020B0604020202020204" pitchFamily="34" charset="0"/>
                <a:ea typeface="Times New Roman" panose="02020603050405020304" pitchFamily="18" charset="0"/>
                <a:cs typeface="Times New Roman" panose="02020603050405020304" pitchFamily="18" charset="0"/>
              </a:rPr>
              <a:t> − At last compute the centroids for the clusters by taking the average of all data points of that cluster.</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p>
            <a:endParaRPr lang="en-IN" sz="1400"/>
          </a:p>
        </p:txBody>
      </p:sp>
      <p:pic>
        <p:nvPicPr>
          <p:cNvPr id="5" name="Picture 4" descr="Graph">
            <a:extLst>
              <a:ext uri="{FF2B5EF4-FFF2-40B4-BE49-F238E27FC236}">
                <a16:creationId xmlns:a16="http://schemas.microsoft.com/office/drawing/2014/main" id="{BFFB04C3-837B-411D-B1F2-C9F1C75B44EF}"/>
              </a:ext>
            </a:extLst>
          </p:cNvPr>
          <p:cNvPicPr>
            <a:picLocks noChangeAspect="1"/>
          </p:cNvPicPr>
          <p:nvPr/>
        </p:nvPicPr>
        <p:blipFill rotWithShape="1">
          <a:blip r:embed="rId2"/>
          <a:srcRect l="27621" r="30134" b="4"/>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0921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2895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AB4B916-C18A-48C7-A769-D1C60F124360}"/>
              </a:ext>
            </a:extLst>
          </p:cNvPr>
          <p:cNvSpPr>
            <a:spLocks noGrp="1"/>
          </p:cNvSpPr>
          <p:nvPr>
            <p:ph idx="1"/>
          </p:nvPr>
        </p:nvSpPr>
        <p:spPr>
          <a:xfrm>
            <a:off x="1653363" y="2176272"/>
            <a:ext cx="9367204" cy="4041648"/>
          </a:xfrm>
        </p:spPr>
        <p:txBody>
          <a:bodyPr anchor="t">
            <a:normAutofit/>
          </a:bodyPr>
          <a:lstStyle/>
          <a:p>
            <a:pPr marL="30480" marR="30480">
              <a:spcBef>
                <a:spcPts val="600"/>
              </a:spcBef>
              <a:spcAft>
                <a:spcPts val="720"/>
              </a:spcAft>
            </a:pPr>
            <a:r>
              <a:rPr lang="en-IN" sz="1900">
                <a:effectLst/>
                <a:latin typeface="Arial" panose="020B0604020202020204" pitchFamily="34" charset="0"/>
                <a:ea typeface="Times New Roman" panose="02020603050405020304" pitchFamily="18" charset="0"/>
                <a:cs typeface="Times New Roman" panose="02020603050405020304" pitchFamily="18" charset="0"/>
              </a:rPr>
              <a:t>K-means follows </a:t>
            </a:r>
            <a:r>
              <a:rPr lang="en-IN" sz="1900" b="1">
                <a:effectLst/>
                <a:latin typeface="Arial" panose="020B0604020202020204" pitchFamily="34" charset="0"/>
                <a:ea typeface="Times New Roman" panose="02020603050405020304" pitchFamily="18" charset="0"/>
                <a:cs typeface="Times New Roman" panose="02020603050405020304" pitchFamily="18" charset="0"/>
              </a:rPr>
              <a:t>Expectation-Maximization</a:t>
            </a:r>
            <a:r>
              <a:rPr lang="en-IN" sz="1900">
                <a:effectLst/>
                <a:latin typeface="Arial" panose="020B0604020202020204" pitchFamily="34" charset="0"/>
                <a:ea typeface="Times New Roman" panose="02020603050405020304" pitchFamily="18" charset="0"/>
                <a:cs typeface="Times New Roman" panose="02020603050405020304" pitchFamily="18" charset="0"/>
              </a:rPr>
              <a:t> approach to solve the problem. The Expectation-step is used for assigning the data points to the closest cluster and the Maximization-step is used for computing the centroid of each cluster.</a:t>
            </a:r>
            <a:endParaRPr lang="en-IN" sz="1900">
              <a:effectLst/>
              <a:latin typeface="Calibri" panose="020F0502020204030204" pitchFamily="34" charset="0"/>
              <a:ea typeface="Calibri" panose="020F0502020204030204" pitchFamily="34" charset="0"/>
              <a:cs typeface="Times New Roman" panose="02020603050405020304" pitchFamily="18" charset="0"/>
            </a:endParaRPr>
          </a:p>
          <a:p>
            <a:pPr marL="30480" marR="30480">
              <a:spcBef>
                <a:spcPts val="600"/>
              </a:spcBef>
              <a:spcAft>
                <a:spcPts val="720"/>
              </a:spcAft>
            </a:pPr>
            <a:r>
              <a:rPr lang="en-IN" sz="1900">
                <a:effectLst/>
                <a:latin typeface="Arial" panose="020B0604020202020204" pitchFamily="34" charset="0"/>
                <a:ea typeface="Times New Roman" panose="02020603050405020304" pitchFamily="18" charset="0"/>
                <a:cs typeface="Times New Roman" panose="02020603050405020304" pitchFamily="18" charset="0"/>
              </a:rPr>
              <a:t>While working with K-means algorithm we need to take care of the following things −</a:t>
            </a:r>
            <a:endParaRPr lang="en-IN" sz="1900">
              <a:latin typeface="Calibri" panose="020F0502020204030204" pitchFamily="34" charset="0"/>
              <a:ea typeface="Times New Roman" panose="02020603050405020304" pitchFamily="18" charset="0"/>
              <a:cs typeface="Times New Roman" panose="02020603050405020304" pitchFamily="18" charset="0"/>
            </a:endParaRPr>
          </a:p>
          <a:p>
            <a:pPr marL="487680" marR="30480" lvl="1">
              <a:spcBef>
                <a:spcPts val="600"/>
              </a:spcBef>
              <a:spcAft>
                <a:spcPts val="720"/>
              </a:spcAft>
            </a:pPr>
            <a:r>
              <a:rPr lang="en-IN" sz="1900">
                <a:effectLst/>
                <a:latin typeface="Arial" panose="020B0604020202020204" pitchFamily="34" charset="0"/>
                <a:ea typeface="Times New Roman" panose="02020603050405020304" pitchFamily="18" charset="0"/>
                <a:cs typeface="Times New Roman" panose="02020603050405020304" pitchFamily="18" charset="0"/>
              </a:rPr>
              <a:t>While working with clustering algorithms including K-Means, it is recommended to standardize the data because such algorithms use distance-based measurement to determine the similarity between data points.</a:t>
            </a:r>
            <a:endParaRPr lang="en-IN" sz="1900">
              <a:effectLst/>
              <a:latin typeface="Calibri" panose="020F0502020204030204" pitchFamily="34" charset="0"/>
              <a:ea typeface="Calibri" panose="020F0502020204030204" pitchFamily="34" charset="0"/>
              <a:cs typeface="Times New Roman" panose="02020603050405020304" pitchFamily="18" charset="0"/>
            </a:endParaRPr>
          </a:p>
          <a:p>
            <a:pPr lvl="1"/>
            <a:r>
              <a:rPr lang="en-IN" sz="1900">
                <a:effectLst/>
                <a:latin typeface="Arial" panose="020B0604020202020204" pitchFamily="34" charset="0"/>
                <a:ea typeface="Times New Roman" panose="02020603050405020304" pitchFamily="18" charset="0"/>
              </a:rPr>
              <a:t>Due to the iterative nature of K-Means and random initialization of centroids, K-Means may stick in a local optimum and may not converge to global optimum. That is why it is recommended to use different initializations of centroids</a:t>
            </a:r>
            <a:endParaRPr lang="en-IN" sz="1900"/>
          </a:p>
        </p:txBody>
      </p:sp>
    </p:spTree>
    <p:extLst>
      <p:ext uri="{BB962C8B-B14F-4D97-AF65-F5344CB8AC3E}">
        <p14:creationId xmlns:p14="http://schemas.microsoft.com/office/powerpoint/2010/main" val="3782594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68B7B-2BBB-448B-B56C-90E134B97462}"/>
              </a:ext>
            </a:extLst>
          </p:cNvPr>
          <p:cNvSpPr>
            <a:spLocks noGrp="1"/>
          </p:cNvSpPr>
          <p:nvPr>
            <p:ph type="title"/>
          </p:nvPr>
        </p:nvSpPr>
        <p:spPr>
          <a:xfrm>
            <a:off x="838200" y="365125"/>
            <a:ext cx="10515600" cy="709073"/>
          </a:xfrm>
        </p:spPr>
        <p:txBody>
          <a:bodyPr>
            <a:normAutofit/>
          </a:bodyPr>
          <a:lstStyle/>
          <a:p>
            <a:r>
              <a:rPr lang="en-IN" sz="32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K Means Clustering</a:t>
            </a:r>
            <a:endParaRPr lang="en-IN" sz="6600" dirty="0"/>
          </a:p>
        </p:txBody>
      </p:sp>
      <p:sp>
        <p:nvSpPr>
          <p:cNvPr id="3" name="Content Placeholder 2">
            <a:extLst>
              <a:ext uri="{FF2B5EF4-FFF2-40B4-BE49-F238E27FC236}">
                <a16:creationId xmlns:a16="http://schemas.microsoft.com/office/drawing/2014/main" id="{9C20C083-67AF-4A08-86E0-F79A86CB8FF7}"/>
              </a:ext>
            </a:extLst>
          </p:cNvPr>
          <p:cNvSpPr>
            <a:spLocks noGrp="1"/>
          </p:cNvSpPr>
          <p:nvPr>
            <p:ph idx="1"/>
          </p:nvPr>
        </p:nvSpPr>
        <p:spPr>
          <a:xfrm>
            <a:off x="678402" y="1253331"/>
            <a:ext cx="10515600" cy="4351338"/>
          </a:xfrm>
        </p:spPr>
        <p:txBody>
          <a:bodyPr/>
          <a:lstStyle/>
          <a:p>
            <a:pPr algn="just">
              <a:lnSpc>
                <a:spcPct val="107000"/>
              </a:lnSpc>
              <a:spcAft>
                <a:spcPts val="1575"/>
              </a:spcAft>
            </a:pPr>
            <a:r>
              <a:rPr lang="en-IN" sz="1800" dirty="0">
                <a:effectLst/>
                <a:latin typeface="Arial" panose="020B0604020202020204" pitchFamily="34" charset="0"/>
                <a:ea typeface="Times New Roman" panose="02020603050405020304" pitchFamily="18" charset="0"/>
                <a:cs typeface="Times New Roman" panose="02020603050405020304" pitchFamily="18" charset="0"/>
              </a:rPr>
              <a:t>K means is an iterative clustering algorithm that aims to find local maxima in each iteration. This algorithm works in these 5 steps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n-IN" sz="1800" dirty="0">
                <a:effectLst/>
                <a:latin typeface="Arial" panose="020B0604020202020204" pitchFamily="34" charset="0"/>
                <a:ea typeface="Times New Roman" panose="02020603050405020304" pitchFamily="18" charset="0"/>
                <a:cs typeface="Times New Roman" panose="02020603050405020304" pitchFamily="18" charset="0"/>
              </a:rPr>
              <a:t>Specify the desired number of clusters K : Let us choose k=2 for these 5 data points in 2-D space.</a:t>
            </a:r>
            <a:endParaRPr lang="en-IN" sz="18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n-IN" sz="1800" dirty="0">
                <a:effectLst/>
                <a:latin typeface="Arial" panose="020B0604020202020204" pitchFamily="34" charset="0"/>
                <a:ea typeface="Times New Roman" panose="02020603050405020304" pitchFamily="18" charset="0"/>
                <a:cs typeface="Times New Roman" panose="02020603050405020304" pitchFamily="18" charset="0"/>
              </a:rPr>
              <a:t>Randomly assign each data point to a cluster : Let’s assign three points in cluster 1 shown using red </a:t>
            </a:r>
            <a:r>
              <a:rPr lang="en-IN" sz="1800" dirty="0" err="1">
                <a:effectLst/>
                <a:latin typeface="Arial" panose="020B0604020202020204" pitchFamily="34" charset="0"/>
                <a:ea typeface="Times New Roman" panose="02020603050405020304" pitchFamily="18" charset="0"/>
                <a:cs typeface="Times New Roman" panose="02020603050405020304" pitchFamily="18" charset="0"/>
              </a:rPr>
              <a:t>color</a:t>
            </a:r>
            <a:r>
              <a:rPr lang="en-IN" sz="1800" dirty="0">
                <a:effectLst/>
                <a:latin typeface="Arial" panose="020B0604020202020204" pitchFamily="34" charset="0"/>
                <a:ea typeface="Times New Roman" panose="02020603050405020304" pitchFamily="18" charset="0"/>
                <a:cs typeface="Times New Roman" panose="02020603050405020304" pitchFamily="18" charset="0"/>
              </a:rPr>
              <a:t> and two points in cluster 2 shown using grey </a:t>
            </a:r>
            <a:r>
              <a:rPr lang="en-IN" sz="1800" dirty="0" err="1">
                <a:effectLst/>
                <a:latin typeface="Arial" panose="020B0604020202020204" pitchFamily="34" charset="0"/>
                <a:ea typeface="Times New Roman" panose="02020603050405020304" pitchFamily="18" charset="0"/>
                <a:cs typeface="Times New Roman" panose="02020603050405020304" pitchFamily="18" charset="0"/>
              </a:rPr>
              <a:t>color</a:t>
            </a:r>
            <a:r>
              <a:rPr lang="en-IN" sz="1800" dirty="0">
                <a:effectLst/>
                <a:latin typeface="Arial" panose="020B0604020202020204" pitchFamily="34"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descr="k-means clustering">
            <a:extLst>
              <a:ext uri="{FF2B5EF4-FFF2-40B4-BE49-F238E27FC236}">
                <a16:creationId xmlns:a16="http://schemas.microsoft.com/office/drawing/2014/main" id="{122C45D7-F6E6-4D70-8BC1-15B3F2DE339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80112" y="3364880"/>
            <a:ext cx="3232785" cy="3306445"/>
          </a:xfrm>
          <a:prstGeom prst="rect">
            <a:avLst/>
          </a:prstGeom>
          <a:noFill/>
          <a:ln>
            <a:noFill/>
          </a:ln>
        </p:spPr>
      </p:pic>
    </p:spTree>
    <p:extLst>
      <p:ext uri="{BB962C8B-B14F-4D97-AF65-F5344CB8AC3E}">
        <p14:creationId xmlns:p14="http://schemas.microsoft.com/office/powerpoint/2010/main" val="148976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B6469-7518-4EB5-8D96-E8434E053654}"/>
              </a:ext>
            </a:extLst>
          </p:cNvPr>
          <p:cNvSpPr>
            <a:spLocks noGrp="1"/>
          </p:cNvSpPr>
          <p:nvPr>
            <p:ph idx="1"/>
          </p:nvPr>
        </p:nvSpPr>
        <p:spPr>
          <a:xfrm>
            <a:off x="838200" y="523783"/>
            <a:ext cx="10515600" cy="5653180"/>
          </a:xfrm>
        </p:spPr>
        <p:txBody>
          <a:bodyPr/>
          <a:lstStyle/>
          <a:p>
            <a:pPr marL="342900" indent="-342900">
              <a:buFont typeface="+mj-lt"/>
              <a:buAutoNum type="arabicPeriod" startAt="3"/>
            </a:pPr>
            <a:r>
              <a:rPr lang="en-IN" sz="1800" dirty="0">
                <a:effectLst/>
                <a:latin typeface="Arial" panose="020B0604020202020204" pitchFamily="34" charset="0"/>
                <a:ea typeface="Times New Roman" panose="02020603050405020304" pitchFamily="18" charset="0"/>
                <a:cs typeface="Times New Roman" panose="02020603050405020304" pitchFamily="18" charset="0"/>
              </a:rPr>
              <a:t>Compute cluster centroids : The centroid of data points in the red cluster is shown using red cross and those in grey cluster using grey cross.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p:txBody>
      </p:sp>
      <p:pic>
        <p:nvPicPr>
          <p:cNvPr id="4" name="Picture 3" descr="k-means, centroid">
            <a:extLst>
              <a:ext uri="{FF2B5EF4-FFF2-40B4-BE49-F238E27FC236}">
                <a16:creationId xmlns:a16="http://schemas.microsoft.com/office/drawing/2014/main" id="{8D406E24-652C-4CD3-B251-FF644F24FAC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58105" y="1775777"/>
            <a:ext cx="4463495" cy="4021341"/>
          </a:xfrm>
          <a:prstGeom prst="rect">
            <a:avLst/>
          </a:prstGeom>
          <a:noFill/>
          <a:ln>
            <a:noFill/>
          </a:ln>
        </p:spPr>
      </p:pic>
    </p:spTree>
    <p:extLst>
      <p:ext uri="{BB962C8B-B14F-4D97-AF65-F5344CB8AC3E}">
        <p14:creationId xmlns:p14="http://schemas.microsoft.com/office/powerpoint/2010/main" val="4034537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0ADDE4-F168-4894-81F3-2E5F0822B087}"/>
              </a:ext>
            </a:extLst>
          </p:cNvPr>
          <p:cNvSpPr>
            <a:spLocks noGrp="1"/>
          </p:cNvSpPr>
          <p:nvPr>
            <p:ph idx="1"/>
          </p:nvPr>
        </p:nvSpPr>
        <p:spPr>
          <a:xfrm>
            <a:off x="838200" y="577049"/>
            <a:ext cx="10515600" cy="5599914"/>
          </a:xfrm>
        </p:spPr>
        <p:txBody>
          <a:bodyPr/>
          <a:lstStyle/>
          <a:p>
            <a:pPr marL="342900" indent="-342900">
              <a:buFont typeface="+mj-lt"/>
              <a:buAutoNum type="arabicPeriod" startAt="4"/>
            </a:pPr>
            <a:r>
              <a:rPr lang="en-IN" sz="1800" dirty="0">
                <a:effectLst/>
                <a:latin typeface="Arial" panose="020B0604020202020204" pitchFamily="34" charset="0"/>
                <a:ea typeface="Times New Roman" panose="02020603050405020304" pitchFamily="18" charset="0"/>
                <a:cs typeface="Times New Roman" panose="02020603050405020304" pitchFamily="18" charset="0"/>
              </a:rPr>
              <a:t>Re-assign each point to the closest cluster centroid : Note that only the data point at the bottom is assigned to the red cluster even though its closer to the centroid of grey cluster. Thus, we assign that data point into grey cluster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descr="centroid">
            <a:extLst>
              <a:ext uri="{FF2B5EF4-FFF2-40B4-BE49-F238E27FC236}">
                <a16:creationId xmlns:a16="http://schemas.microsoft.com/office/drawing/2014/main" id="{4997B401-001C-4EEF-A248-435A69168D9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737499" y="1771014"/>
            <a:ext cx="3974893" cy="3821917"/>
          </a:xfrm>
          <a:prstGeom prst="rect">
            <a:avLst/>
          </a:prstGeom>
          <a:noFill/>
          <a:ln>
            <a:noFill/>
          </a:ln>
        </p:spPr>
      </p:pic>
    </p:spTree>
    <p:extLst>
      <p:ext uri="{BB962C8B-B14F-4D97-AF65-F5344CB8AC3E}">
        <p14:creationId xmlns:p14="http://schemas.microsoft.com/office/powerpoint/2010/main" val="438542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CAA9F-F354-44FB-8F6D-A05E2A97EFC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B8612DF-3FBC-4A08-BFFD-5A9F83CD4038}"/>
              </a:ext>
            </a:extLst>
          </p:cNvPr>
          <p:cNvSpPr>
            <a:spLocks noGrp="1"/>
          </p:cNvSpPr>
          <p:nvPr>
            <p:ph idx="1"/>
          </p:nvPr>
        </p:nvSpPr>
        <p:spPr/>
        <p:txBody>
          <a:bodyPr/>
          <a:lstStyle/>
          <a:p>
            <a:pPr marL="342900" indent="-342900">
              <a:buFont typeface="+mj-lt"/>
              <a:buAutoNum type="arabicPeriod" startAt="5"/>
            </a:pPr>
            <a:r>
              <a:rPr lang="en-IN" sz="1800" dirty="0">
                <a:effectLst/>
                <a:latin typeface="Arial" panose="020B0604020202020204" pitchFamily="34" charset="0"/>
                <a:ea typeface="Times New Roman" panose="02020603050405020304" pitchFamily="18" charset="0"/>
                <a:cs typeface="Times New Roman" panose="02020603050405020304" pitchFamily="18" charset="0"/>
              </a:rPr>
              <a:t>Re-compute cluster centroids : Now, re-computing the centroids for both the clusters.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descr="clustering, centroid, k-means">
            <a:extLst>
              <a:ext uri="{FF2B5EF4-FFF2-40B4-BE49-F238E27FC236}">
                <a16:creationId xmlns:a16="http://schemas.microsoft.com/office/drawing/2014/main" id="{D156AA63-D28B-4288-B7AB-42DEC5C36A6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774155" y="2482218"/>
            <a:ext cx="4126970" cy="3570458"/>
          </a:xfrm>
          <a:prstGeom prst="rect">
            <a:avLst/>
          </a:prstGeom>
          <a:noFill/>
          <a:ln>
            <a:noFill/>
          </a:ln>
        </p:spPr>
      </p:pic>
    </p:spTree>
    <p:extLst>
      <p:ext uri="{BB962C8B-B14F-4D97-AF65-F5344CB8AC3E}">
        <p14:creationId xmlns:p14="http://schemas.microsoft.com/office/powerpoint/2010/main" val="2946573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E9BD7-33DD-4D6F-B26F-1EB12A1195D4}"/>
              </a:ext>
            </a:extLst>
          </p:cNvPr>
          <p:cNvSpPr>
            <a:spLocks noGrp="1"/>
          </p:cNvSpPr>
          <p:nvPr>
            <p:ph type="title"/>
          </p:nvPr>
        </p:nvSpPr>
        <p:spPr>
          <a:xfrm>
            <a:off x="1653363" y="365760"/>
            <a:ext cx="9367203" cy="1188720"/>
          </a:xfrm>
        </p:spPr>
        <p:txBody>
          <a:bodyPr>
            <a:normAutofit/>
          </a:bodyPr>
          <a:lstStyle/>
          <a:p>
            <a:endParaRPr lang="en-IN"/>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BBCBC48-6306-4B8C-A25C-0C381D2B8AE3}"/>
              </a:ext>
            </a:extLst>
          </p:cNvPr>
          <p:cNvSpPr>
            <a:spLocks noGrp="1"/>
          </p:cNvSpPr>
          <p:nvPr>
            <p:ph idx="1"/>
          </p:nvPr>
        </p:nvSpPr>
        <p:spPr>
          <a:xfrm>
            <a:off x="1653363" y="2176272"/>
            <a:ext cx="9367204" cy="4041648"/>
          </a:xfrm>
        </p:spPr>
        <p:txBody>
          <a:bodyPr anchor="t">
            <a:normAutofit/>
          </a:bodyPr>
          <a:lstStyle/>
          <a:p>
            <a:r>
              <a:rPr lang="en-IN" sz="2400" dirty="0">
                <a:effectLst/>
                <a:latin typeface="Arial" panose="020B0604020202020204" pitchFamily="34" charset="0"/>
                <a:ea typeface="Times New Roman" panose="02020603050405020304" pitchFamily="18" charset="0"/>
              </a:rPr>
              <a:t>Repeat steps 4 and 5 until no improvements are possible : Similarly, we’ll repeat the 4</a:t>
            </a:r>
            <a:r>
              <a:rPr lang="en-IN" sz="2400" baseline="30000" dirty="0">
                <a:effectLst/>
                <a:latin typeface="Arial" panose="020B0604020202020204" pitchFamily="34" charset="0"/>
                <a:ea typeface="Times New Roman" panose="02020603050405020304" pitchFamily="18" charset="0"/>
              </a:rPr>
              <a:t>th</a:t>
            </a:r>
            <a:r>
              <a:rPr lang="en-IN" sz="2400" dirty="0">
                <a:effectLst/>
                <a:latin typeface="Arial" panose="020B0604020202020204" pitchFamily="34" charset="0"/>
                <a:ea typeface="Times New Roman" panose="02020603050405020304" pitchFamily="18" charset="0"/>
              </a:rPr>
              <a:t> and 5</a:t>
            </a:r>
            <a:r>
              <a:rPr lang="en-IN" sz="2400" baseline="30000" dirty="0">
                <a:effectLst/>
                <a:latin typeface="Arial" panose="020B0604020202020204" pitchFamily="34" charset="0"/>
                <a:ea typeface="Times New Roman" panose="02020603050405020304" pitchFamily="18" charset="0"/>
              </a:rPr>
              <a:t>th</a:t>
            </a:r>
            <a:r>
              <a:rPr lang="en-IN" sz="2400" dirty="0">
                <a:effectLst/>
                <a:latin typeface="Arial" panose="020B0604020202020204" pitchFamily="34" charset="0"/>
                <a:ea typeface="Times New Roman" panose="02020603050405020304" pitchFamily="18" charset="0"/>
              </a:rPr>
              <a:t> steps until we’ll reach global optima. When there will be no further switching of data points between two clusters for two successive repeats. It will mark the termination of the algorithm if not explicitly mentioned</a:t>
            </a:r>
            <a:endParaRPr lang="en-IN" sz="2400"/>
          </a:p>
        </p:txBody>
      </p:sp>
    </p:spTree>
    <p:extLst>
      <p:ext uri="{BB962C8B-B14F-4D97-AF65-F5344CB8AC3E}">
        <p14:creationId xmlns:p14="http://schemas.microsoft.com/office/powerpoint/2010/main" val="4051176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622</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Symbol</vt:lpstr>
      <vt:lpstr>Office Theme</vt:lpstr>
      <vt:lpstr>K – Means Algorithm</vt:lpstr>
      <vt:lpstr>What is K – Means Algorithm?</vt:lpstr>
      <vt:lpstr>Working of K-Means Algorithm</vt:lpstr>
      <vt:lpstr>PowerPoint Presentation</vt:lpstr>
      <vt:lpstr>K Means Clustering</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 Means Algorithm</dc:title>
  <dc:creator>Amit Gupta</dc:creator>
  <cp:lastModifiedBy>Amit Gupta</cp:lastModifiedBy>
  <cp:revision>10</cp:revision>
  <dcterms:created xsi:type="dcterms:W3CDTF">2021-04-26T11:30:00Z</dcterms:created>
  <dcterms:modified xsi:type="dcterms:W3CDTF">2021-04-26T13:55:47Z</dcterms:modified>
</cp:coreProperties>
</file>