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2" r:id="rId5"/>
    <p:sldId id="304" r:id="rId6"/>
    <p:sldId id="307" r:id="rId7"/>
    <p:sldId id="282" r:id="rId8"/>
    <p:sldId id="314" r:id="rId9"/>
    <p:sldId id="315" r:id="rId10"/>
    <p:sldId id="317" r:id="rId11"/>
    <p:sldId id="318" r:id="rId12"/>
    <p:sldId id="319" r:id="rId13"/>
    <p:sldId id="321" r:id="rId14"/>
    <p:sldId id="322" r:id="rId15"/>
    <p:sldId id="297" r:id="rId16"/>
    <p:sldId id="323" r:id="rId17"/>
    <p:sldId id="325" r:id="rId18"/>
    <p:sldId id="326" r:id="rId19"/>
    <p:sldId id="327" r:id="rId20"/>
    <p:sldId id="328" r:id="rId21"/>
    <p:sldId id="329" r:id="rId22"/>
    <p:sldId id="330" r:id="rId23"/>
    <p:sldId id="331" r:id="rId24"/>
    <p:sldId id="332" r:id="rId25"/>
    <p:sldId id="333" r:id="rId26"/>
    <p:sldId id="334"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5388" autoAdjust="0"/>
  </p:normalViewPr>
  <p:slideViewPr>
    <p:cSldViewPr snapToGrid="0" snapToObjects="1">
      <p:cViewPr varScale="1">
        <p:scale>
          <a:sx n="63" d="100"/>
          <a:sy n="63" d="100"/>
        </p:scale>
        <p:origin x="52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6AC4F-A5BE-59C8-B515-1194C4EB93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F3CE4-F988-6AB7-2D34-059F2DA03F9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95BD16E-6A21-5685-8F88-0566FECCD7B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201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dimensionality Reduction</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158268" y="703737"/>
            <a:ext cx="9875463" cy="999746"/>
          </a:xfrm>
        </p:spPr>
        <p:txBody>
          <a:bodyPr/>
          <a:lstStyle/>
          <a:p>
            <a:r>
              <a:rPr lang="en-US" b="1" dirty="0"/>
              <a:t>High Correlation Filter</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904240" y="1950021"/>
            <a:ext cx="8781448" cy="4707372"/>
          </a:xfrm>
        </p:spPr>
        <p:txBody>
          <a:bodyPr>
            <a:normAutofit lnSpcReduction="10000"/>
          </a:bodyPr>
          <a:lstStyle/>
          <a:p>
            <a:pPr algn="just"/>
            <a:r>
              <a:rPr lang="en-US" sz="3600" dirty="0"/>
              <a:t>A </a:t>
            </a:r>
            <a:r>
              <a:rPr lang="en-US" sz="3600" b="1" dirty="0"/>
              <a:t>High Correlation Filter</a:t>
            </a:r>
            <a:r>
              <a:rPr lang="en-US" sz="3600" dirty="0"/>
              <a:t> is a feature selection technique used in machine learning and data preprocessing to remove one of each pair of features that have high correlation. When two features are highly correlated, they carry redundant information, which can lead to overfitting and may slow down or negatively impact model performance.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b="1" dirty="0"/>
              <a:t>Why Use a High Correlation Filter?</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6" name="Content Placeholder 5">
            <a:extLst>
              <a:ext uri="{FF2B5EF4-FFF2-40B4-BE49-F238E27FC236}">
                <a16:creationId xmlns:a16="http://schemas.microsoft.com/office/drawing/2014/main" id="{41AA45EB-F6F3-AE3A-C849-D969D52AAFC8}"/>
              </a:ext>
            </a:extLst>
          </p:cNvPr>
          <p:cNvSpPr>
            <a:spLocks noGrp="1"/>
          </p:cNvSpPr>
          <p:nvPr>
            <p:ph sz="quarter" idx="4"/>
          </p:nvPr>
        </p:nvSpPr>
        <p:spPr/>
        <p:txBody>
          <a:bodyPr/>
          <a:lstStyle/>
          <a:p>
            <a:pPr algn="just">
              <a:buFont typeface="+mj-lt"/>
              <a:buAutoNum type="arabicPeriod"/>
            </a:pPr>
            <a:r>
              <a:rPr lang="en-US" sz="2800" b="1" dirty="0"/>
              <a:t>Reduce Redundancy</a:t>
            </a:r>
            <a:r>
              <a:rPr lang="en-US" sz="2800" dirty="0"/>
              <a:t>: Highly correlated features contribute similar information to a model. Removing them reduces data dimensionality without losing much useful information.</a:t>
            </a:r>
          </a:p>
          <a:p>
            <a:pPr algn="just">
              <a:buFont typeface="+mj-lt"/>
              <a:buAutoNum type="arabicPeriod"/>
            </a:pPr>
            <a:r>
              <a:rPr lang="en-US" sz="2800" b="1" dirty="0"/>
              <a:t>Avoid Multicollinearity</a:t>
            </a:r>
            <a:r>
              <a:rPr lang="en-US" sz="2800" dirty="0"/>
              <a:t>: In linear models, high correlation between features (multicollinearity) can destabilize the model’s coefficients and make them hard to interpret.</a:t>
            </a:r>
          </a:p>
          <a:p>
            <a:pPr algn="just">
              <a:buFont typeface="+mj-lt"/>
              <a:buAutoNum type="arabicPeriod"/>
            </a:pPr>
            <a:r>
              <a:rPr lang="en-US" sz="2800" b="1" dirty="0"/>
              <a:t>Improve Efficiency</a:t>
            </a:r>
            <a:r>
              <a:rPr lang="en-US" sz="2800" dirty="0"/>
              <a:t>: Lower-dimensional datasets are computationally cheaper and reduce the risk of overfitting.</a:t>
            </a:r>
          </a:p>
          <a:p>
            <a:endParaRPr lang="en-IN" dirty="0"/>
          </a:p>
        </p:txBody>
      </p:sp>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290982"/>
            <a:ext cx="5715000" cy="786513"/>
          </a:xfrm>
        </p:spPr>
        <p:txBody>
          <a:bodyPr/>
          <a:lstStyle/>
          <a:p>
            <a:r>
              <a:rPr lang="en-US" b="1" dirty="0"/>
              <a:t>How It Works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640080" y="1158240"/>
            <a:ext cx="9733280" cy="5283199"/>
          </a:xfrm>
        </p:spPr>
        <p:txBody>
          <a:bodyPr>
            <a:normAutofit/>
          </a:bodyPr>
          <a:lstStyle/>
          <a:p>
            <a:pPr algn="just"/>
            <a:r>
              <a:rPr lang="en-US" sz="2800" dirty="0"/>
              <a:t>The High Correlation Filter works as follows:</a:t>
            </a:r>
          </a:p>
          <a:p>
            <a:pPr algn="just">
              <a:buFont typeface="+mj-lt"/>
              <a:buAutoNum type="arabicPeriod"/>
            </a:pPr>
            <a:r>
              <a:rPr lang="en-US" sz="2800" b="1" dirty="0"/>
              <a:t>Compute Correlation Matrix</a:t>
            </a:r>
            <a:r>
              <a:rPr lang="en-US" sz="2800" dirty="0"/>
              <a:t>: Calculate the correlation coefficients for all pairs of features.</a:t>
            </a:r>
          </a:p>
          <a:p>
            <a:pPr algn="just">
              <a:buFont typeface="+mj-lt"/>
              <a:buAutoNum type="arabicPeriod"/>
            </a:pPr>
            <a:endParaRPr lang="en-US" sz="2800" dirty="0"/>
          </a:p>
          <a:p>
            <a:pPr algn="just">
              <a:buFont typeface="+mj-lt"/>
              <a:buAutoNum type="arabicPeriod"/>
            </a:pPr>
            <a:r>
              <a:rPr lang="en-US" sz="2800" b="1" dirty="0"/>
              <a:t>Define a Threshold</a:t>
            </a:r>
            <a:r>
              <a:rPr lang="en-US" sz="2800" dirty="0"/>
              <a:t>: Set a correlation threshold, usually between 0.8 and 0.95, depending on the tolerance for correlation.</a:t>
            </a:r>
          </a:p>
          <a:p>
            <a:pPr algn="just">
              <a:buFont typeface="+mj-lt"/>
              <a:buAutoNum type="arabicPeriod"/>
            </a:pPr>
            <a:endParaRPr lang="en-US" sz="2800" dirty="0"/>
          </a:p>
          <a:p>
            <a:pPr algn="just">
              <a:buFont typeface="+mj-lt"/>
              <a:buAutoNum type="arabicPeriod"/>
            </a:pPr>
            <a:r>
              <a:rPr lang="en-US" sz="2800" b="1" dirty="0"/>
              <a:t>Filter Features</a:t>
            </a:r>
            <a:r>
              <a:rPr lang="en-US" sz="2800" dirty="0"/>
              <a:t>: For each pair of features exceeding this threshold, drop one of the features. The choice of which feature to drop can be arbitrary or based on domain knowledge.</a:t>
            </a:r>
          </a:p>
        </p:txBody>
      </p:sp>
    </p:spTree>
    <p:extLst>
      <p:ext uri="{BB962C8B-B14F-4D97-AF65-F5344CB8AC3E}">
        <p14:creationId xmlns:p14="http://schemas.microsoft.com/office/powerpoint/2010/main" val="197317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2184-B14D-BDE4-2B63-9CADEDC23A30}"/>
              </a:ext>
            </a:extLst>
          </p:cNvPr>
          <p:cNvSpPr>
            <a:spLocks noGrp="1"/>
          </p:cNvSpPr>
          <p:nvPr>
            <p:ph type="ctrTitle"/>
          </p:nvPr>
        </p:nvSpPr>
        <p:spPr>
          <a:xfrm>
            <a:off x="914401" y="849783"/>
            <a:ext cx="5715000" cy="1219650"/>
          </a:xfrm>
        </p:spPr>
        <p:txBody>
          <a:bodyPr/>
          <a:lstStyle/>
          <a:p>
            <a:r>
              <a:rPr lang="en-US" b="1" dirty="0"/>
              <a:t>Example</a:t>
            </a:r>
            <a:br>
              <a:rPr lang="en-US" b="1" dirty="0"/>
            </a:br>
            <a:endParaRPr lang="en-IN" dirty="0"/>
          </a:p>
        </p:txBody>
      </p:sp>
      <p:sp>
        <p:nvSpPr>
          <p:cNvPr id="3" name="Subtitle 2">
            <a:extLst>
              <a:ext uri="{FF2B5EF4-FFF2-40B4-BE49-F238E27FC236}">
                <a16:creationId xmlns:a16="http://schemas.microsoft.com/office/drawing/2014/main" id="{3292874C-46AA-9D90-1090-FE2A15044BBB}"/>
              </a:ext>
            </a:extLst>
          </p:cNvPr>
          <p:cNvSpPr>
            <a:spLocks noGrp="1"/>
          </p:cNvSpPr>
          <p:nvPr>
            <p:ph type="subTitle" idx="1"/>
          </p:nvPr>
        </p:nvSpPr>
        <p:spPr>
          <a:xfrm>
            <a:off x="914401" y="2069433"/>
            <a:ext cx="6728058" cy="3978815"/>
          </a:xfrm>
        </p:spPr>
        <p:txBody>
          <a:bodyPr>
            <a:normAutofit/>
          </a:bodyPr>
          <a:lstStyle/>
          <a:p>
            <a:r>
              <a:rPr lang="en-US" dirty="0"/>
              <a:t>Suppose we have a dataset with features A, B, and C and we find:</a:t>
            </a:r>
          </a:p>
          <a:p>
            <a:pPr>
              <a:buFont typeface="Arial" panose="020B0604020202020204" pitchFamily="34" charset="0"/>
              <a:buChar char="•"/>
            </a:pPr>
            <a:r>
              <a:rPr lang="en-US" dirty="0"/>
              <a:t>A and B have a correlation of 0.92</a:t>
            </a:r>
          </a:p>
          <a:p>
            <a:pPr>
              <a:buFont typeface="Arial" panose="020B0604020202020204" pitchFamily="34" charset="0"/>
              <a:buChar char="•"/>
            </a:pPr>
            <a:r>
              <a:rPr lang="en-US" dirty="0"/>
              <a:t>A and C have a correlation of 0.3</a:t>
            </a:r>
          </a:p>
          <a:p>
            <a:pPr>
              <a:buFont typeface="Arial" panose="020B0604020202020204" pitchFamily="34" charset="0"/>
              <a:buChar char="•"/>
            </a:pPr>
            <a:r>
              <a:rPr lang="en-US" dirty="0"/>
              <a:t>B and C have a correlation of 0.25</a:t>
            </a:r>
          </a:p>
          <a:p>
            <a:r>
              <a:rPr lang="en-US" dirty="0"/>
              <a:t>With a threshold of 0.9, we can drop B since it is highly correlated with A, and keep A and C.</a:t>
            </a:r>
          </a:p>
          <a:p>
            <a:endParaRPr lang="en-IN" dirty="0"/>
          </a:p>
        </p:txBody>
      </p:sp>
    </p:spTree>
    <p:extLst>
      <p:ext uri="{BB962C8B-B14F-4D97-AF65-F5344CB8AC3E}">
        <p14:creationId xmlns:p14="http://schemas.microsoft.com/office/powerpoint/2010/main" val="60788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77465-2736-34E4-9703-55A4F3A5563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FD413E-6818-DDB1-86D9-B477487725FF}"/>
              </a:ext>
            </a:extLst>
          </p:cNvPr>
          <p:cNvSpPr>
            <a:spLocks noGrp="1"/>
          </p:cNvSpPr>
          <p:nvPr>
            <p:ph idx="13"/>
          </p:nvPr>
        </p:nvSpPr>
        <p:spPr>
          <a:xfrm>
            <a:off x="455595" y="163628"/>
            <a:ext cx="5868203" cy="6694371"/>
          </a:xfrm>
        </p:spPr>
        <p:txBody>
          <a:bodyPr>
            <a:noAutofit/>
          </a:bodyPr>
          <a:lstStyle/>
          <a:p>
            <a:r>
              <a:rPr lang="en-US" sz="2000" dirty="0"/>
              <a:t>import pandas as pd</a:t>
            </a:r>
          </a:p>
          <a:p>
            <a:r>
              <a:rPr lang="en-US" sz="2000" dirty="0"/>
              <a:t>import </a:t>
            </a:r>
            <a:r>
              <a:rPr lang="en-US" sz="2000" dirty="0" err="1"/>
              <a:t>numpy</a:t>
            </a:r>
            <a:r>
              <a:rPr lang="en-US" sz="2000" dirty="0"/>
              <a:t> as np  # Import </a:t>
            </a:r>
            <a:r>
              <a:rPr lang="en-US" sz="2000" dirty="0" err="1"/>
              <a:t>numpy</a:t>
            </a:r>
            <a:r>
              <a:rPr lang="en-US" sz="2000" dirty="0"/>
              <a:t> directly</a:t>
            </a:r>
          </a:p>
          <a:p>
            <a:endParaRPr lang="en-US" sz="2000" dirty="0"/>
          </a:p>
          <a:p>
            <a:r>
              <a:rPr lang="en-US" sz="2000" dirty="0"/>
              <a:t># Example </a:t>
            </a:r>
            <a:r>
              <a:rPr lang="en-US" sz="2000" dirty="0" err="1"/>
              <a:t>DataFrame</a:t>
            </a:r>
            <a:r>
              <a:rPr lang="en-US" sz="2000" dirty="0"/>
              <a:t> with sample data</a:t>
            </a:r>
          </a:p>
          <a:p>
            <a:r>
              <a:rPr lang="en-US" sz="2000" dirty="0"/>
              <a:t>data = {</a:t>
            </a:r>
          </a:p>
          <a:p>
            <a:r>
              <a:rPr lang="en-US" sz="2000" dirty="0"/>
              <a:t>    'A': [1, 2, 3, 4, 5],</a:t>
            </a:r>
          </a:p>
          <a:p>
            <a:r>
              <a:rPr lang="en-US" sz="2000" dirty="0"/>
              <a:t>    'B': [2, 4, 6, 8, 10],</a:t>
            </a:r>
          </a:p>
          <a:p>
            <a:r>
              <a:rPr lang="en-US" sz="2000" dirty="0"/>
              <a:t>    'C': [1, 2, 1, 2, 1],</a:t>
            </a:r>
          </a:p>
          <a:p>
            <a:r>
              <a:rPr lang="en-US" sz="2000" dirty="0"/>
              <a:t>    'D': [10, 9, 4, 5, 3]</a:t>
            </a:r>
          </a:p>
          <a:p>
            <a:r>
              <a:rPr lang="en-US" sz="2000" dirty="0"/>
              <a:t>}</a:t>
            </a:r>
          </a:p>
          <a:p>
            <a:endParaRPr lang="en-US" sz="2000" dirty="0"/>
          </a:p>
          <a:p>
            <a:r>
              <a:rPr lang="en-US" sz="2000" dirty="0" err="1"/>
              <a:t>df</a:t>
            </a:r>
            <a:r>
              <a:rPr lang="en-US" sz="2000" dirty="0"/>
              <a:t> = </a:t>
            </a:r>
            <a:r>
              <a:rPr lang="en-US" sz="2000" dirty="0" err="1"/>
              <a:t>pd.DataFrame</a:t>
            </a:r>
            <a:r>
              <a:rPr lang="en-US" sz="2000" dirty="0"/>
              <a:t>(data)</a:t>
            </a:r>
          </a:p>
          <a:p>
            <a:endParaRPr lang="en-US" sz="2000" dirty="0"/>
          </a:p>
          <a:p>
            <a:r>
              <a:rPr lang="en-US" sz="2000" dirty="0"/>
              <a:t># Set the correlation threshold</a:t>
            </a:r>
          </a:p>
          <a:p>
            <a:r>
              <a:rPr lang="en-US" sz="2000" dirty="0"/>
              <a:t>threshold = 0.8</a:t>
            </a:r>
          </a:p>
          <a:p>
            <a:endParaRPr lang="en-US" sz="2000" dirty="0"/>
          </a:p>
          <a:p>
            <a:r>
              <a:rPr lang="en-US" sz="2000" dirty="0"/>
              <a:t># Calculate the correlation matrix</a:t>
            </a:r>
          </a:p>
          <a:p>
            <a:r>
              <a:rPr lang="en-US" sz="2000" dirty="0" err="1"/>
              <a:t>corr_matrix</a:t>
            </a:r>
            <a:r>
              <a:rPr lang="en-US" sz="2000" dirty="0"/>
              <a:t> = </a:t>
            </a:r>
            <a:r>
              <a:rPr lang="en-US" sz="2000" dirty="0" err="1"/>
              <a:t>df.corr</a:t>
            </a:r>
            <a:r>
              <a:rPr lang="en-US" sz="2000" dirty="0"/>
              <a:t>().abs()</a:t>
            </a:r>
          </a:p>
          <a:p>
            <a:endParaRPr lang="en-US" sz="2000" dirty="0"/>
          </a:p>
          <a:p>
            <a:endParaRPr lang="en-US" sz="2000" dirty="0"/>
          </a:p>
        </p:txBody>
      </p:sp>
      <p:sp>
        <p:nvSpPr>
          <p:cNvPr id="2" name="Slide Number Placeholder 1">
            <a:extLst>
              <a:ext uri="{FF2B5EF4-FFF2-40B4-BE49-F238E27FC236}">
                <a16:creationId xmlns:a16="http://schemas.microsoft.com/office/drawing/2014/main" id="{23C5136C-8FCC-12CE-8989-8CC29805C72C}"/>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10" name="Content Placeholder 3">
            <a:extLst>
              <a:ext uri="{FF2B5EF4-FFF2-40B4-BE49-F238E27FC236}">
                <a16:creationId xmlns:a16="http://schemas.microsoft.com/office/drawing/2014/main" id="{7D734AC2-5C95-73D6-9653-DF1F73082EBA}"/>
              </a:ext>
            </a:extLst>
          </p:cNvPr>
          <p:cNvSpPr txBox="1">
            <a:spLocks/>
          </p:cNvSpPr>
          <p:nvPr/>
        </p:nvSpPr>
        <p:spPr>
          <a:xfrm>
            <a:off x="6456946" y="163629"/>
            <a:ext cx="6035041" cy="6694371"/>
          </a:xfrm>
          <a:prstGeom prst="rect">
            <a:avLst/>
          </a:prstGeom>
        </p:spPr>
        <p:txBody>
          <a:bodyPr vert="horz" lIns="91440" tIns="0" rIns="9144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Select upper triangle of correlation matrix</a:t>
            </a:r>
          </a:p>
          <a:p>
            <a:r>
              <a:rPr lang="en-US" sz="2000" dirty="0" err="1"/>
              <a:t>upper_tri</a:t>
            </a:r>
            <a:r>
              <a:rPr lang="en-US" sz="2000" dirty="0"/>
              <a:t> = </a:t>
            </a:r>
            <a:r>
              <a:rPr lang="en-US" sz="2000" dirty="0" err="1"/>
              <a:t>corr_matrix.where</a:t>
            </a:r>
            <a:r>
              <a:rPr lang="en-US" sz="2000" dirty="0"/>
              <a:t>(</a:t>
            </a:r>
            <a:r>
              <a:rPr lang="en-US" sz="2000" dirty="0" err="1"/>
              <a:t>np.triu</a:t>
            </a:r>
            <a:r>
              <a:rPr lang="en-US" sz="2000" dirty="0"/>
              <a:t>(</a:t>
            </a:r>
            <a:r>
              <a:rPr lang="en-US" sz="2000" dirty="0" err="1"/>
              <a:t>np.ones</a:t>
            </a:r>
            <a:r>
              <a:rPr lang="en-US" sz="2000" dirty="0"/>
              <a:t>(</a:t>
            </a:r>
            <a:r>
              <a:rPr lang="en-US" sz="2000" dirty="0" err="1"/>
              <a:t>corr_matrix.shape</a:t>
            </a:r>
            <a:r>
              <a:rPr lang="en-US" sz="2000" dirty="0"/>
              <a:t>), k=1).</a:t>
            </a:r>
            <a:r>
              <a:rPr lang="en-US" sz="2000" dirty="0" err="1"/>
              <a:t>astype</a:t>
            </a:r>
            <a:r>
              <a:rPr lang="en-US" sz="2000" dirty="0"/>
              <a:t>(bool))</a:t>
            </a:r>
          </a:p>
          <a:p>
            <a:endParaRPr lang="en-US" sz="2000" dirty="0"/>
          </a:p>
          <a:p>
            <a:r>
              <a:rPr lang="en-US" sz="2000" dirty="0"/>
              <a:t># Find columns with correlation above threshold</a:t>
            </a:r>
          </a:p>
          <a:p>
            <a:r>
              <a:rPr lang="en-US" sz="2000" dirty="0" err="1"/>
              <a:t>to_drop</a:t>
            </a:r>
            <a:r>
              <a:rPr lang="en-US" sz="2000" dirty="0"/>
              <a:t> = [column for column in </a:t>
            </a:r>
            <a:r>
              <a:rPr lang="en-US" sz="2000" dirty="0" err="1"/>
              <a:t>upper_tri.columns</a:t>
            </a:r>
            <a:r>
              <a:rPr lang="en-US" sz="2000" dirty="0"/>
              <a:t> if any(</a:t>
            </a:r>
            <a:r>
              <a:rPr lang="en-US" sz="2000" dirty="0" err="1"/>
              <a:t>upper_tri</a:t>
            </a:r>
            <a:r>
              <a:rPr lang="en-US" sz="2000" dirty="0"/>
              <a:t>[column] &gt; threshold)]</a:t>
            </a:r>
          </a:p>
          <a:p>
            <a:endParaRPr lang="en-US" sz="2000" dirty="0"/>
          </a:p>
          <a:p>
            <a:r>
              <a:rPr lang="en-US" sz="2000" dirty="0"/>
              <a:t># Drop the features with high correlation</a:t>
            </a:r>
          </a:p>
          <a:p>
            <a:r>
              <a:rPr lang="en-US" sz="2000" dirty="0" err="1"/>
              <a:t>df_filtered</a:t>
            </a:r>
            <a:r>
              <a:rPr lang="en-US" sz="2000" dirty="0"/>
              <a:t> = </a:t>
            </a:r>
            <a:r>
              <a:rPr lang="en-US" sz="2000" dirty="0" err="1"/>
              <a:t>df.drop</a:t>
            </a:r>
            <a:r>
              <a:rPr lang="en-US" sz="2000" dirty="0"/>
              <a:t>(columns=</a:t>
            </a:r>
            <a:r>
              <a:rPr lang="en-US" sz="2000" dirty="0" err="1"/>
              <a:t>to_drop</a:t>
            </a:r>
            <a:r>
              <a:rPr lang="en-US" sz="2000" dirty="0"/>
              <a:t>)</a:t>
            </a:r>
          </a:p>
          <a:p>
            <a:endParaRPr lang="en-US" sz="2000" dirty="0"/>
          </a:p>
          <a:p>
            <a:r>
              <a:rPr lang="en-US" sz="2000" dirty="0"/>
              <a:t>print("Original </a:t>
            </a:r>
            <a:r>
              <a:rPr lang="en-US" sz="2000" dirty="0" err="1"/>
              <a:t>DataFrame</a:t>
            </a:r>
            <a:r>
              <a:rPr lang="en-US" sz="2000" dirty="0"/>
              <a:t>:")</a:t>
            </a:r>
          </a:p>
          <a:p>
            <a:r>
              <a:rPr lang="en-US" sz="2000" dirty="0"/>
              <a:t>print(</a:t>
            </a:r>
            <a:r>
              <a:rPr lang="en-US" sz="2000" dirty="0" err="1"/>
              <a:t>df</a:t>
            </a:r>
            <a:r>
              <a:rPr lang="en-US" sz="2000" dirty="0"/>
              <a:t>)</a:t>
            </a:r>
          </a:p>
          <a:p>
            <a:r>
              <a:rPr lang="en-US" sz="2000" dirty="0"/>
              <a:t>print("\</a:t>
            </a:r>
            <a:r>
              <a:rPr lang="en-US" sz="2000" dirty="0" err="1"/>
              <a:t>nFiltered</a:t>
            </a:r>
            <a:r>
              <a:rPr lang="en-US" sz="2000" dirty="0"/>
              <a:t> </a:t>
            </a:r>
            <a:r>
              <a:rPr lang="en-US" sz="2000" dirty="0" err="1"/>
              <a:t>DataFrame</a:t>
            </a:r>
            <a:r>
              <a:rPr lang="en-US" sz="2000" dirty="0"/>
              <a:t>:")</a:t>
            </a:r>
          </a:p>
          <a:p>
            <a:r>
              <a:rPr lang="en-US" sz="2000" dirty="0"/>
              <a:t>print(</a:t>
            </a:r>
            <a:r>
              <a:rPr lang="en-US" sz="2000" dirty="0" err="1"/>
              <a:t>df_filtered</a:t>
            </a:r>
            <a:r>
              <a:rPr lang="en-US" sz="2000" dirty="0"/>
              <a:t>)</a:t>
            </a:r>
          </a:p>
        </p:txBody>
      </p:sp>
    </p:spTree>
    <p:extLst>
      <p:ext uri="{BB962C8B-B14F-4D97-AF65-F5344CB8AC3E}">
        <p14:creationId xmlns:p14="http://schemas.microsoft.com/office/powerpoint/2010/main" val="375454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F9A8-3372-C0D5-109F-4CC99357E264}"/>
              </a:ext>
            </a:extLst>
          </p:cNvPr>
          <p:cNvSpPr>
            <a:spLocks noGrp="1"/>
          </p:cNvSpPr>
          <p:nvPr>
            <p:ph type="title"/>
          </p:nvPr>
        </p:nvSpPr>
        <p:spPr/>
        <p:txBody>
          <a:bodyPr/>
          <a:lstStyle/>
          <a:p>
            <a:r>
              <a:rPr lang="en-US" dirty="0"/>
              <a:t>output</a:t>
            </a:r>
            <a:endParaRPr lang="en-IN" dirty="0"/>
          </a:p>
        </p:txBody>
      </p:sp>
      <p:pic>
        <p:nvPicPr>
          <p:cNvPr id="7" name="Content Placeholder 6">
            <a:extLst>
              <a:ext uri="{FF2B5EF4-FFF2-40B4-BE49-F238E27FC236}">
                <a16:creationId xmlns:a16="http://schemas.microsoft.com/office/drawing/2014/main" id="{18F122EA-B147-9CE4-790E-7A5B7ABCC9AE}"/>
              </a:ext>
            </a:extLst>
          </p:cNvPr>
          <p:cNvPicPr>
            <a:picLocks noGrp="1" noChangeAspect="1"/>
          </p:cNvPicPr>
          <p:nvPr>
            <p:ph idx="13"/>
          </p:nvPr>
        </p:nvPicPr>
        <p:blipFill>
          <a:blip r:embed="rId2"/>
          <a:srcRect l="4523" t="37692" r="69141" b="13419"/>
          <a:stretch/>
        </p:blipFill>
        <p:spPr>
          <a:xfrm>
            <a:off x="1540042" y="2475900"/>
            <a:ext cx="4196615" cy="4382100"/>
          </a:xfrm>
        </p:spPr>
      </p:pic>
      <p:sp>
        <p:nvSpPr>
          <p:cNvPr id="4" name="Picture Placeholder 3">
            <a:extLst>
              <a:ext uri="{FF2B5EF4-FFF2-40B4-BE49-F238E27FC236}">
                <a16:creationId xmlns:a16="http://schemas.microsoft.com/office/drawing/2014/main" id="{237DA6E7-D666-BCEB-A644-7A3340507415}"/>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3E4D3A32-8E22-E33C-1749-B6E938308431}"/>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72421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1DEA-C79D-3BAE-C068-6F9C96F19C02}"/>
              </a:ext>
            </a:extLst>
          </p:cNvPr>
          <p:cNvSpPr>
            <a:spLocks noGrp="1"/>
          </p:cNvSpPr>
          <p:nvPr>
            <p:ph type="title"/>
          </p:nvPr>
        </p:nvSpPr>
        <p:spPr/>
        <p:txBody>
          <a:bodyPr/>
          <a:lstStyle/>
          <a:p>
            <a:r>
              <a:rPr lang="en-US" b="1" dirty="0"/>
              <a:t>1. Backward Feature Elimination</a:t>
            </a:r>
            <a:br>
              <a:rPr lang="en-US" b="1" dirty="0"/>
            </a:br>
            <a:endParaRPr lang="en-IN" dirty="0"/>
          </a:p>
        </p:txBody>
      </p:sp>
      <p:sp>
        <p:nvSpPr>
          <p:cNvPr id="3" name="Content Placeholder 2">
            <a:extLst>
              <a:ext uri="{FF2B5EF4-FFF2-40B4-BE49-F238E27FC236}">
                <a16:creationId xmlns:a16="http://schemas.microsoft.com/office/drawing/2014/main" id="{4CAB9063-2EE2-7D9A-7851-4D7006FA2B77}"/>
              </a:ext>
            </a:extLst>
          </p:cNvPr>
          <p:cNvSpPr>
            <a:spLocks noGrp="1"/>
          </p:cNvSpPr>
          <p:nvPr>
            <p:ph sz="quarter" idx="4"/>
          </p:nvPr>
        </p:nvSpPr>
        <p:spPr>
          <a:xfrm>
            <a:off x="914400" y="1767841"/>
            <a:ext cx="10511627" cy="4496784"/>
          </a:xfrm>
        </p:spPr>
        <p:txBody>
          <a:bodyPr>
            <a:normAutofit fontScale="92500" lnSpcReduction="10000"/>
          </a:bodyPr>
          <a:lstStyle/>
          <a:p>
            <a:r>
              <a:rPr lang="en-US" sz="2400" dirty="0"/>
              <a:t>Backward Feature Elimination and Forward Feature Selection are two commonly used feature selection techniques in machine learning that help to reduce the dimensionality of data by identifying the most relevant features. Here’s an overview and some example code for both:</a:t>
            </a:r>
          </a:p>
          <a:p>
            <a:r>
              <a:rPr lang="en-US" sz="2400" b="1" dirty="0"/>
              <a:t>1. Backward Feature Elimination</a:t>
            </a:r>
          </a:p>
          <a:p>
            <a:r>
              <a:rPr lang="en-US" sz="2400" dirty="0"/>
              <a:t>Backward Feature Elimination (or "Backward Elimination") begins with all features and iteratively removes the least significant feature at each step. This is done until the model meets a specified performance criterion or reaches a predefined number of features.</a:t>
            </a:r>
          </a:p>
          <a:p>
            <a:endParaRPr lang="en-US" sz="2400" dirty="0"/>
          </a:p>
          <a:p>
            <a:r>
              <a:rPr lang="en-US" sz="2400" b="1" dirty="0"/>
              <a:t>Backward Feature Elimination</a:t>
            </a:r>
            <a:r>
              <a:rPr lang="en-US" sz="2400" dirty="0"/>
              <a:t> removes features that contribute least to model performance.</a:t>
            </a:r>
            <a:endParaRPr lang="en-US" dirty="0"/>
          </a:p>
        </p:txBody>
      </p:sp>
      <p:sp>
        <p:nvSpPr>
          <p:cNvPr id="4" name="Slide Number Placeholder 3">
            <a:extLst>
              <a:ext uri="{FF2B5EF4-FFF2-40B4-BE49-F238E27FC236}">
                <a16:creationId xmlns:a16="http://schemas.microsoft.com/office/drawing/2014/main" id="{869FB251-5D23-71E3-D0F1-71081FBBD066}"/>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93890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1CCD-B383-63C0-EF15-C28D9822B5C7}"/>
              </a:ext>
            </a:extLst>
          </p:cNvPr>
          <p:cNvSpPr>
            <a:spLocks noGrp="1"/>
          </p:cNvSpPr>
          <p:nvPr>
            <p:ph type="title"/>
          </p:nvPr>
        </p:nvSpPr>
        <p:spPr/>
        <p:txBody>
          <a:bodyPr/>
          <a:lstStyle/>
          <a:p>
            <a:r>
              <a:rPr lang="en-US" b="1" dirty="0"/>
              <a:t>2. Forward Feature Selection</a:t>
            </a:r>
            <a:endParaRPr lang="en-IN" dirty="0"/>
          </a:p>
        </p:txBody>
      </p:sp>
      <p:sp>
        <p:nvSpPr>
          <p:cNvPr id="3" name="Content Placeholder 2">
            <a:extLst>
              <a:ext uri="{FF2B5EF4-FFF2-40B4-BE49-F238E27FC236}">
                <a16:creationId xmlns:a16="http://schemas.microsoft.com/office/drawing/2014/main" id="{9D6C6325-A728-EA12-B6BB-914B5AC08CAC}"/>
              </a:ext>
            </a:extLst>
          </p:cNvPr>
          <p:cNvSpPr>
            <a:spLocks noGrp="1"/>
          </p:cNvSpPr>
          <p:nvPr>
            <p:ph sz="quarter" idx="4"/>
          </p:nvPr>
        </p:nvSpPr>
        <p:spPr/>
        <p:txBody>
          <a:bodyPr>
            <a:normAutofit/>
          </a:bodyPr>
          <a:lstStyle/>
          <a:p>
            <a:pPr marL="0" indent="0">
              <a:buNone/>
            </a:pPr>
            <a:r>
              <a:rPr lang="en-US" sz="2400" b="1" dirty="0"/>
              <a:t>Forward Feature Selection</a:t>
            </a:r>
          </a:p>
          <a:p>
            <a:r>
              <a:rPr lang="en-US" sz="2400" dirty="0"/>
              <a:t>Forward Feature Selection (or "Forward Selection") starts with an empty set and iteratively adds the most significant feature at each step. This continues until the model reaches a desired performance level or a specified number of features.</a:t>
            </a:r>
          </a:p>
          <a:p>
            <a:r>
              <a:rPr lang="en-US" sz="2400" b="1" dirty="0"/>
              <a:t>Forward Feature Selection</a:t>
            </a:r>
            <a:r>
              <a:rPr lang="en-US" sz="2400" dirty="0"/>
              <a:t> builds up from an empty set by adding features that best improve performance.</a:t>
            </a:r>
            <a:endParaRPr lang="en-IN" sz="2400" dirty="0"/>
          </a:p>
        </p:txBody>
      </p:sp>
      <p:sp>
        <p:nvSpPr>
          <p:cNvPr id="4" name="Slide Number Placeholder 3">
            <a:extLst>
              <a:ext uri="{FF2B5EF4-FFF2-40B4-BE49-F238E27FC236}">
                <a16:creationId xmlns:a16="http://schemas.microsoft.com/office/drawing/2014/main" id="{DCCBCDA9-D833-4D93-8B0F-F066DB68538A}"/>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59917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5989-6078-6C45-F7F5-7DAF7B0D072B}"/>
              </a:ext>
            </a:extLst>
          </p:cNvPr>
          <p:cNvSpPr>
            <a:spLocks noGrp="1"/>
          </p:cNvSpPr>
          <p:nvPr>
            <p:ph type="title"/>
          </p:nvPr>
        </p:nvSpPr>
        <p:spPr/>
        <p:txBody>
          <a:bodyPr/>
          <a:lstStyle/>
          <a:p>
            <a:r>
              <a:rPr lang="en-IN" dirty="0"/>
              <a:t>Principal Component Analysis (PCA)</a:t>
            </a:r>
          </a:p>
        </p:txBody>
      </p:sp>
      <p:sp>
        <p:nvSpPr>
          <p:cNvPr id="3" name="Content Placeholder 2">
            <a:extLst>
              <a:ext uri="{FF2B5EF4-FFF2-40B4-BE49-F238E27FC236}">
                <a16:creationId xmlns:a16="http://schemas.microsoft.com/office/drawing/2014/main" id="{67717B82-76FA-DE40-2963-D326330C3560}"/>
              </a:ext>
            </a:extLst>
          </p:cNvPr>
          <p:cNvSpPr>
            <a:spLocks noGrp="1"/>
          </p:cNvSpPr>
          <p:nvPr>
            <p:ph sz="quarter" idx="4"/>
          </p:nvPr>
        </p:nvSpPr>
        <p:spPr/>
        <p:txBody>
          <a:bodyPr>
            <a:normAutofit fontScale="92500"/>
          </a:bodyPr>
          <a:lstStyle/>
          <a:p>
            <a:pPr marL="0" indent="0">
              <a:buNone/>
            </a:pPr>
            <a:r>
              <a:rPr lang="en-US" sz="2800" b="1" dirty="0"/>
              <a:t>Principal Component Analysis (PCA)</a:t>
            </a:r>
            <a:r>
              <a:rPr lang="en-US" sz="2800" dirty="0"/>
              <a:t> is a dimensionality reduction technique that transforms the data into a new coordinate system, reducing the number of features while preserving the variance. It helps in:</a:t>
            </a:r>
          </a:p>
          <a:p>
            <a:pPr>
              <a:buFont typeface="+mj-lt"/>
              <a:buAutoNum type="arabicPeriod"/>
            </a:pPr>
            <a:r>
              <a:rPr lang="en-US" sz="2800" b="1" dirty="0"/>
              <a:t>Reducing dimensionality</a:t>
            </a:r>
            <a:r>
              <a:rPr lang="en-US" sz="2800" dirty="0"/>
              <a:t> for visualization or computational efficiency.</a:t>
            </a:r>
          </a:p>
          <a:p>
            <a:pPr>
              <a:buFont typeface="+mj-lt"/>
              <a:buAutoNum type="arabicPeriod"/>
            </a:pPr>
            <a:r>
              <a:rPr lang="en-US" sz="2800" b="1" dirty="0"/>
              <a:t>Removing multicollinearity</a:t>
            </a:r>
            <a:r>
              <a:rPr lang="en-US" sz="2800" dirty="0"/>
              <a:t> (redundant features).</a:t>
            </a:r>
          </a:p>
          <a:p>
            <a:pPr>
              <a:buFont typeface="+mj-lt"/>
              <a:buAutoNum type="arabicPeriod"/>
            </a:pPr>
            <a:r>
              <a:rPr lang="en-US" sz="2800" b="1" dirty="0"/>
              <a:t>Extracting important features</a:t>
            </a:r>
            <a:r>
              <a:rPr lang="en-US" sz="2800" dirty="0"/>
              <a:t> (principal components) that capture the most variance in the data.</a:t>
            </a:r>
          </a:p>
          <a:p>
            <a:endParaRPr lang="en-IN" dirty="0"/>
          </a:p>
        </p:txBody>
      </p:sp>
      <p:sp>
        <p:nvSpPr>
          <p:cNvPr id="4" name="Slide Number Placeholder 3">
            <a:extLst>
              <a:ext uri="{FF2B5EF4-FFF2-40B4-BE49-F238E27FC236}">
                <a16:creationId xmlns:a16="http://schemas.microsoft.com/office/drawing/2014/main" id="{D3FD61C6-9078-2398-C3DE-5DFE0FCF700D}"/>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1868406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6B3D-7B8A-C74C-D8F7-C608C99EA45A}"/>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B281C49A-7300-EE10-FBDF-E70A43AD7DA5}"/>
              </a:ext>
            </a:extLst>
          </p:cNvPr>
          <p:cNvSpPr>
            <a:spLocks noGrp="1"/>
          </p:cNvSpPr>
          <p:nvPr>
            <p:ph sz="quarter" idx="4"/>
          </p:nvPr>
        </p:nvSpPr>
        <p:spPr/>
        <p:txBody>
          <a:bodyPr/>
          <a:lstStyle/>
          <a:p>
            <a:pPr>
              <a:buFont typeface="+mj-lt"/>
              <a:buAutoNum type="arabicPeriod"/>
            </a:pPr>
            <a:r>
              <a:rPr lang="en-US" sz="2800" b="1" dirty="0"/>
              <a:t>Variance</a:t>
            </a:r>
            <a:r>
              <a:rPr lang="en-US" sz="2800" dirty="0"/>
              <a:t>: PCA finds the directions (principal components) that maximize the variance in the data.</a:t>
            </a:r>
          </a:p>
          <a:p>
            <a:pPr>
              <a:buFont typeface="+mj-lt"/>
              <a:buAutoNum type="arabicPeriod"/>
            </a:pPr>
            <a:r>
              <a:rPr lang="en-US" sz="2800" b="1" dirty="0"/>
              <a:t>Principal Components</a:t>
            </a:r>
            <a:r>
              <a:rPr lang="en-US" sz="2800" dirty="0"/>
              <a:t>: New axes that are linear combinations of the original features, ordered by the amount of variance they explain.</a:t>
            </a:r>
          </a:p>
          <a:p>
            <a:pPr>
              <a:buFont typeface="+mj-lt"/>
              <a:buAutoNum type="arabicPeriod"/>
            </a:pPr>
            <a:r>
              <a:rPr lang="en-US" sz="2800" b="1" dirty="0"/>
              <a:t>Eigenvalues and Eigenvectors</a:t>
            </a:r>
            <a:r>
              <a:rPr lang="en-US" sz="2800" dirty="0"/>
              <a:t>: PCA relies on these to determine the principal components.</a:t>
            </a:r>
          </a:p>
          <a:p>
            <a:endParaRPr lang="en-IN" dirty="0"/>
          </a:p>
        </p:txBody>
      </p:sp>
      <p:sp>
        <p:nvSpPr>
          <p:cNvPr id="4" name="Slide Number Placeholder 3">
            <a:extLst>
              <a:ext uri="{FF2B5EF4-FFF2-40B4-BE49-F238E27FC236}">
                <a16:creationId xmlns:a16="http://schemas.microsoft.com/office/drawing/2014/main" id="{FA217937-0ECB-99A4-091E-CD6E7F8EC3FB}"/>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304591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methods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Low Variance Filter,</a:t>
            </a:r>
          </a:p>
          <a:p>
            <a:r>
              <a:rPr lang="en-US" dirty="0"/>
              <a:t>High Correlation Filter</a:t>
            </a:r>
          </a:p>
          <a:p>
            <a:r>
              <a:rPr lang="en-US" dirty="0"/>
              <a:t>Backward Feature Elimination</a:t>
            </a:r>
          </a:p>
          <a:p>
            <a:r>
              <a:rPr lang="en-US" dirty="0"/>
              <a:t>Forward Feature Selection</a:t>
            </a:r>
          </a:p>
          <a:p>
            <a:r>
              <a:rPr lang="en-US" dirty="0"/>
              <a:t>Principle Component Analysis(PCA)</a:t>
            </a:r>
          </a:p>
          <a:p>
            <a:r>
              <a:rPr lang="en-US" dirty="0"/>
              <a:t>Projection Methods.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AD07B-24BF-87A9-FE36-74EE4D5DB661}"/>
              </a:ext>
            </a:extLst>
          </p:cNvPr>
          <p:cNvSpPr>
            <a:spLocks noGrp="1"/>
          </p:cNvSpPr>
          <p:nvPr>
            <p:ph type="title"/>
          </p:nvPr>
        </p:nvSpPr>
        <p:spPr/>
        <p:txBody>
          <a:bodyPr/>
          <a:lstStyle/>
          <a:p>
            <a:r>
              <a:rPr lang="en-IN" b="1" dirty="0"/>
              <a:t>How PCA Works</a:t>
            </a:r>
            <a:endParaRPr lang="en-IN" dirty="0"/>
          </a:p>
        </p:txBody>
      </p:sp>
      <p:sp>
        <p:nvSpPr>
          <p:cNvPr id="3" name="Content Placeholder 2">
            <a:extLst>
              <a:ext uri="{FF2B5EF4-FFF2-40B4-BE49-F238E27FC236}">
                <a16:creationId xmlns:a16="http://schemas.microsoft.com/office/drawing/2014/main" id="{E58F11C5-CE77-4D53-0CFC-CF170A401C80}"/>
              </a:ext>
            </a:extLst>
          </p:cNvPr>
          <p:cNvSpPr>
            <a:spLocks noGrp="1"/>
          </p:cNvSpPr>
          <p:nvPr>
            <p:ph sz="quarter" idx="4"/>
          </p:nvPr>
        </p:nvSpPr>
        <p:spPr/>
        <p:txBody>
          <a:bodyPr/>
          <a:lstStyle/>
          <a:p>
            <a:pPr>
              <a:buFont typeface="+mj-lt"/>
              <a:buAutoNum type="arabicPeriod"/>
            </a:pPr>
            <a:r>
              <a:rPr lang="en-IN" sz="2800" b="1" dirty="0"/>
              <a:t>Standardize the data</a:t>
            </a:r>
            <a:r>
              <a:rPr lang="en-IN" sz="2800" dirty="0"/>
              <a:t> (zero mean, unit variance).</a:t>
            </a:r>
          </a:p>
          <a:p>
            <a:pPr>
              <a:buFont typeface="+mj-lt"/>
              <a:buAutoNum type="arabicPeriod"/>
            </a:pPr>
            <a:r>
              <a:rPr lang="en-IN" sz="2800" b="1" dirty="0"/>
              <a:t>Compute the covariance matrix</a:t>
            </a:r>
            <a:r>
              <a:rPr lang="en-IN" sz="2800" dirty="0"/>
              <a:t>.</a:t>
            </a:r>
          </a:p>
          <a:p>
            <a:pPr>
              <a:buFont typeface="+mj-lt"/>
              <a:buAutoNum type="arabicPeriod"/>
            </a:pPr>
            <a:r>
              <a:rPr lang="en-IN" sz="2800" b="1" dirty="0"/>
              <a:t>Calculate eigenvalues and eigenvectors</a:t>
            </a:r>
            <a:r>
              <a:rPr lang="en-IN" sz="2800" dirty="0"/>
              <a:t> of the covariance matrix.</a:t>
            </a:r>
          </a:p>
          <a:p>
            <a:pPr>
              <a:buFont typeface="+mj-lt"/>
              <a:buAutoNum type="arabicPeriod"/>
            </a:pPr>
            <a:r>
              <a:rPr lang="en-IN" sz="2800" b="1" dirty="0"/>
              <a:t>Sort eigenvectors</a:t>
            </a:r>
            <a:r>
              <a:rPr lang="en-IN" sz="2800" dirty="0"/>
              <a:t> based on eigenvalues (in descending order).</a:t>
            </a:r>
          </a:p>
          <a:p>
            <a:pPr>
              <a:buFont typeface="+mj-lt"/>
              <a:buAutoNum type="arabicPeriod"/>
            </a:pPr>
            <a:r>
              <a:rPr lang="en-IN" sz="2800" b="1" dirty="0"/>
              <a:t>Project the data</a:t>
            </a:r>
            <a:r>
              <a:rPr lang="en-IN" sz="2800" dirty="0"/>
              <a:t> onto the principal components.</a:t>
            </a:r>
          </a:p>
          <a:p>
            <a:endParaRPr lang="en-IN" dirty="0"/>
          </a:p>
        </p:txBody>
      </p:sp>
      <p:sp>
        <p:nvSpPr>
          <p:cNvPr id="4" name="Slide Number Placeholder 3">
            <a:extLst>
              <a:ext uri="{FF2B5EF4-FFF2-40B4-BE49-F238E27FC236}">
                <a16:creationId xmlns:a16="http://schemas.microsoft.com/office/drawing/2014/main" id="{491EC62C-7F89-D1FF-1FA1-671B2FC06F3A}"/>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10727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0838-E79E-79D3-9800-BC9F00CF4506}"/>
              </a:ext>
            </a:extLst>
          </p:cNvPr>
          <p:cNvSpPr>
            <a:spLocks noGrp="1"/>
          </p:cNvSpPr>
          <p:nvPr>
            <p:ph type="title"/>
          </p:nvPr>
        </p:nvSpPr>
        <p:spPr/>
        <p:txBody>
          <a:bodyPr/>
          <a:lstStyle/>
          <a:p>
            <a:r>
              <a:rPr lang="en-US" dirty="0"/>
              <a:t>Projection methods</a:t>
            </a:r>
            <a:endParaRPr lang="en-IN" dirty="0"/>
          </a:p>
        </p:txBody>
      </p:sp>
      <p:sp>
        <p:nvSpPr>
          <p:cNvPr id="3" name="Content Placeholder 2">
            <a:extLst>
              <a:ext uri="{FF2B5EF4-FFF2-40B4-BE49-F238E27FC236}">
                <a16:creationId xmlns:a16="http://schemas.microsoft.com/office/drawing/2014/main" id="{2038ADE6-A00E-6C87-AB5F-5ED0E03B2463}"/>
              </a:ext>
            </a:extLst>
          </p:cNvPr>
          <p:cNvSpPr>
            <a:spLocks noGrp="1"/>
          </p:cNvSpPr>
          <p:nvPr>
            <p:ph sz="quarter" idx="4"/>
          </p:nvPr>
        </p:nvSpPr>
        <p:spPr/>
        <p:txBody>
          <a:bodyPr>
            <a:normAutofit fontScale="92500" lnSpcReduction="10000"/>
          </a:bodyPr>
          <a:lstStyle/>
          <a:p>
            <a:pPr algn="just"/>
            <a:r>
              <a:rPr lang="en-US" sz="3900" dirty="0"/>
              <a:t>Projection methods for dimensionality reduction are techniques that transform high-dimensional data into a lower-dimensional space while preserving as much information (variance or structure) as possible. These methods are often used to simplify data, reduce computational complexity, and address multicollinearity. </a:t>
            </a:r>
            <a:endParaRPr lang="en-IN" dirty="0"/>
          </a:p>
        </p:txBody>
      </p:sp>
      <p:sp>
        <p:nvSpPr>
          <p:cNvPr id="4" name="Slide Number Placeholder 3">
            <a:extLst>
              <a:ext uri="{FF2B5EF4-FFF2-40B4-BE49-F238E27FC236}">
                <a16:creationId xmlns:a16="http://schemas.microsoft.com/office/drawing/2014/main" id="{B99D342D-B7B3-3DA1-8B9B-4F59CD18E04B}"/>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44391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1FCD-E384-B082-1441-CEF5DF4E1B7B}"/>
              </a:ext>
            </a:extLst>
          </p:cNvPr>
          <p:cNvSpPr>
            <a:spLocks noGrp="1"/>
          </p:cNvSpPr>
          <p:nvPr>
            <p:ph type="title"/>
          </p:nvPr>
        </p:nvSpPr>
        <p:spPr/>
        <p:txBody>
          <a:bodyPr/>
          <a:lstStyle/>
          <a:p>
            <a:r>
              <a:rPr lang="en-IN" dirty="0"/>
              <a:t>most popular projection methods</a:t>
            </a:r>
          </a:p>
        </p:txBody>
      </p:sp>
      <p:sp>
        <p:nvSpPr>
          <p:cNvPr id="3" name="Content Placeholder 2">
            <a:extLst>
              <a:ext uri="{FF2B5EF4-FFF2-40B4-BE49-F238E27FC236}">
                <a16:creationId xmlns:a16="http://schemas.microsoft.com/office/drawing/2014/main" id="{3E9E3A3D-2C74-FEED-26D5-EDFC7EB0C9D0}"/>
              </a:ext>
            </a:extLst>
          </p:cNvPr>
          <p:cNvSpPr>
            <a:spLocks noGrp="1"/>
          </p:cNvSpPr>
          <p:nvPr>
            <p:ph sz="quarter" idx="4"/>
          </p:nvPr>
        </p:nvSpPr>
        <p:spPr/>
        <p:txBody>
          <a:bodyPr>
            <a:normAutofit fontScale="92500" lnSpcReduction="20000"/>
          </a:bodyPr>
          <a:lstStyle/>
          <a:p>
            <a:pPr marL="0" indent="0">
              <a:buNone/>
            </a:pPr>
            <a:r>
              <a:rPr lang="fr-FR" sz="3600" dirty="0"/>
              <a:t>1. </a:t>
            </a:r>
            <a:r>
              <a:rPr lang="fr-FR" sz="3600" b="1" dirty="0"/>
              <a:t>Principal Component </a:t>
            </a:r>
            <a:r>
              <a:rPr lang="fr-FR" sz="3600" b="1" dirty="0" err="1"/>
              <a:t>Analysis</a:t>
            </a:r>
            <a:r>
              <a:rPr lang="fr-FR" sz="3600" b="1" dirty="0"/>
              <a:t> (PCA)</a:t>
            </a:r>
          </a:p>
          <a:p>
            <a:pPr marL="0" indent="0">
              <a:buNone/>
            </a:pPr>
            <a:r>
              <a:rPr lang="en-IN" sz="3600" dirty="0"/>
              <a:t>2. </a:t>
            </a:r>
            <a:r>
              <a:rPr lang="en-IN" sz="3600" b="1" dirty="0"/>
              <a:t>Linear Discriminant Analysis (LDA)</a:t>
            </a:r>
            <a:endParaRPr lang="fr-FR" sz="3600" b="1" dirty="0"/>
          </a:p>
          <a:p>
            <a:pPr marL="0" indent="0">
              <a:buNone/>
            </a:pPr>
            <a:r>
              <a:rPr lang="en-US" sz="3600" dirty="0"/>
              <a:t>3. </a:t>
            </a:r>
            <a:r>
              <a:rPr lang="en-US" sz="3600" b="1" dirty="0"/>
              <a:t>t-Distributed Stochastic Neighbor Embedding (t-SNE)</a:t>
            </a:r>
            <a:endParaRPr lang="fr-FR" sz="3600" b="1" dirty="0"/>
          </a:p>
          <a:p>
            <a:pPr marL="0" indent="0">
              <a:buNone/>
            </a:pPr>
            <a:r>
              <a:rPr lang="en-IN" sz="3600" dirty="0"/>
              <a:t>4. </a:t>
            </a:r>
            <a:r>
              <a:rPr lang="en-IN" sz="3600" b="1" dirty="0"/>
              <a:t>Multidimensional Scaling (MDS)</a:t>
            </a:r>
            <a:endParaRPr lang="fr-FR" sz="3600" b="1" dirty="0"/>
          </a:p>
          <a:p>
            <a:pPr marL="0" indent="0">
              <a:buNone/>
            </a:pPr>
            <a:r>
              <a:rPr lang="en-IN" sz="3600" dirty="0"/>
              <a:t>5. </a:t>
            </a:r>
            <a:r>
              <a:rPr lang="en-IN" sz="3600" b="1" dirty="0"/>
              <a:t>Independent Component Analysis (ICA)</a:t>
            </a:r>
            <a:endParaRPr lang="fr-FR" sz="3600" b="1" dirty="0"/>
          </a:p>
          <a:p>
            <a:pPr marL="0" indent="0">
              <a:buNone/>
            </a:pPr>
            <a:r>
              <a:rPr lang="en-IN" sz="3600" dirty="0"/>
              <a:t>6. </a:t>
            </a:r>
            <a:r>
              <a:rPr lang="en-IN" sz="3600" b="1" dirty="0"/>
              <a:t>Kernel PCA (KPCA)</a:t>
            </a:r>
            <a:endParaRPr lang="en-IN" sz="3600" dirty="0"/>
          </a:p>
        </p:txBody>
      </p:sp>
      <p:sp>
        <p:nvSpPr>
          <p:cNvPr id="4" name="Slide Number Placeholder 3">
            <a:extLst>
              <a:ext uri="{FF2B5EF4-FFF2-40B4-BE49-F238E27FC236}">
                <a16:creationId xmlns:a16="http://schemas.microsoft.com/office/drawing/2014/main" id="{AC6C9A9C-11D0-E2BC-5E7F-D9B524BA8A3D}"/>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493460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59CF-9DCD-EF9D-9A1E-92BC10D61A24}"/>
              </a:ext>
            </a:extLst>
          </p:cNvPr>
          <p:cNvSpPr>
            <a:spLocks noGrp="1"/>
          </p:cNvSpPr>
          <p:nvPr>
            <p:ph type="title"/>
          </p:nvPr>
        </p:nvSpPr>
        <p:spPr>
          <a:xfrm>
            <a:off x="765974" y="422295"/>
            <a:ext cx="10511627" cy="1012785"/>
          </a:xfrm>
        </p:spPr>
        <p:txBody>
          <a:bodyPr/>
          <a:lstStyle/>
          <a:p>
            <a:r>
              <a:rPr lang="en-US" dirty="0"/>
              <a:t>Summary table</a:t>
            </a:r>
            <a:endParaRPr lang="en-IN" dirty="0"/>
          </a:p>
        </p:txBody>
      </p:sp>
      <p:graphicFrame>
        <p:nvGraphicFramePr>
          <p:cNvPr id="12" name="Content Placeholder 11">
            <a:extLst>
              <a:ext uri="{FF2B5EF4-FFF2-40B4-BE49-F238E27FC236}">
                <a16:creationId xmlns:a16="http://schemas.microsoft.com/office/drawing/2014/main" id="{476B274A-800E-5149-0CBD-B43A8E11DE10}"/>
              </a:ext>
            </a:extLst>
          </p:cNvPr>
          <p:cNvGraphicFramePr>
            <a:graphicFrameLocks noGrp="1"/>
          </p:cNvGraphicFramePr>
          <p:nvPr>
            <p:ph sz="quarter" idx="4"/>
            <p:extLst>
              <p:ext uri="{D42A27DB-BD31-4B8C-83A1-F6EECF244321}">
                <p14:modId xmlns:p14="http://schemas.microsoft.com/office/powerpoint/2010/main" val="3847492423"/>
              </p:ext>
            </p:extLst>
          </p:nvPr>
        </p:nvGraphicFramePr>
        <p:xfrm>
          <a:off x="1107879" y="1909762"/>
          <a:ext cx="9976242" cy="4856798"/>
        </p:xfrm>
        <a:graphic>
          <a:graphicData uri="http://schemas.openxmlformats.org/drawingml/2006/table">
            <a:tbl>
              <a:tblPr firstRow="1" bandRow="1">
                <a:tableStyleId>{3B4B98B0-60AC-42C2-AFA5-B58CD77FA1E5}</a:tableStyleId>
              </a:tblPr>
              <a:tblGrid>
                <a:gridCol w="1368741">
                  <a:extLst>
                    <a:ext uri="{9D8B030D-6E8A-4147-A177-3AD203B41FA5}">
                      <a16:colId xmlns:a16="http://schemas.microsoft.com/office/drawing/2014/main" val="2609553553"/>
                    </a:ext>
                  </a:extLst>
                </a:gridCol>
                <a:gridCol w="2869167">
                  <a:extLst>
                    <a:ext uri="{9D8B030D-6E8A-4147-A177-3AD203B41FA5}">
                      <a16:colId xmlns:a16="http://schemas.microsoft.com/office/drawing/2014/main" val="898664495"/>
                    </a:ext>
                  </a:extLst>
                </a:gridCol>
                <a:gridCol w="2869167">
                  <a:extLst>
                    <a:ext uri="{9D8B030D-6E8A-4147-A177-3AD203B41FA5}">
                      <a16:colId xmlns:a16="http://schemas.microsoft.com/office/drawing/2014/main" val="1126863242"/>
                    </a:ext>
                  </a:extLst>
                </a:gridCol>
                <a:gridCol w="2869167">
                  <a:extLst>
                    <a:ext uri="{9D8B030D-6E8A-4147-A177-3AD203B41FA5}">
                      <a16:colId xmlns:a16="http://schemas.microsoft.com/office/drawing/2014/main" val="1627701916"/>
                    </a:ext>
                  </a:extLst>
                </a:gridCol>
              </a:tblGrid>
              <a:tr h="538902">
                <a:tc>
                  <a:txBody>
                    <a:bodyPr/>
                    <a:lstStyle/>
                    <a:p>
                      <a:r>
                        <a:rPr lang="en-IN" sz="2000" dirty="0"/>
                        <a:t>Method</a:t>
                      </a:r>
                    </a:p>
                  </a:txBody>
                  <a:tcPr anchor="ctr"/>
                </a:tc>
                <a:tc>
                  <a:txBody>
                    <a:bodyPr/>
                    <a:lstStyle/>
                    <a:p>
                      <a:r>
                        <a:rPr lang="en-IN" sz="2000"/>
                        <a:t>Type</a:t>
                      </a:r>
                    </a:p>
                  </a:txBody>
                  <a:tcPr anchor="ctr"/>
                </a:tc>
                <a:tc>
                  <a:txBody>
                    <a:bodyPr/>
                    <a:lstStyle/>
                    <a:p>
                      <a:r>
                        <a:rPr lang="en-IN" sz="2000"/>
                        <a:t>Preserves</a:t>
                      </a:r>
                    </a:p>
                  </a:txBody>
                  <a:tcPr anchor="ctr"/>
                </a:tc>
                <a:tc>
                  <a:txBody>
                    <a:bodyPr/>
                    <a:lstStyle/>
                    <a:p>
                      <a:r>
                        <a:rPr lang="en-IN" sz="2000" dirty="0"/>
                        <a:t>Key Use Case</a:t>
                      </a:r>
                    </a:p>
                  </a:txBody>
                  <a:tcPr anchor="ctr"/>
                </a:tc>
                <a:extLst>
                  <a:ext uri="{0D108BD9-81ED-4DB2-BD59-A6C34878D82A}">
                    <a16:rowId xmlns:a16="http://schemas.microsoft.com/office/drawing/2014/main" val="3262716060"/>
                  </a:ext>
                </a:extLst>
              </a:tr>
              <a:tr h="930160">
                <a:tc>
                  <a:txBody>
                    <a:bodyPr/>
                    <a:lstStyle/>
                    <a:p>
                      <a:r>
                        <a:rPr lang="en-IN" sz="2000" dirty="0"/>
                        <a:t>PCA</a:t>
                      </a:r>
                    </a:p>
                  </a:txBody>
                  <a:tcPr anchor="ctr"/>
                </a:tc>
                <a:tc>
                  <a:txBody>
                    <a:bodyPr/>
                    <a:lstStyle/>
                    <a:p>
                      <a:r>
                        <a:rPr lang="en-IN" sz="2000" dirty="0"/>
                        <a:t>Linear</a:t>
                      </a:r>
                    </a:p>
                  </a:txBody>
                  <a:tcPr anchor="ctr"/>
                </a:tc>
                <a:tc>
                  <a:txBody>
                    <a:bodyPr/>
                    <a:lstStyle/>
                    <a:p>
                      <a:r>
                        <a:rPr lang="en-IN" sz="2000" dirty="0"/>
                        <a:t>Variance</a:t>
                      </a:r>
                    </a:p>
                  </a:txBody>
                  <a:tcPr anchor="ctr"/>
                </a:tc>
                <a:tc>
                  <a:txBody>
                    <a:bodyPr/>
                    <a:lstStyle/>
                    <a:p>
                      <a:r>
                        <a:rPr lang="en-IN" sz="2000" dirty="0"/>
                        <a:t>General dimensionality reduction</a:t>
                      </a:r>
                    </a:p>
                  </a:txBody>
                  <a:tcPr anchor="ctr"/>
                </a:tc>
                <a:extLst>
                  <a:ext uri="{0D108BD9-81ED-4DB2-BD59-A6C34878D82A}">
                    <a16:rowId xmlns:a16="http://schemas.microsoft.com/office/drawing/2014/main" val="1443744990"/>
                  </a:ext>
                </a:extLst>
              </a:tr>
              <a:tr h="449612">
                <a:tc>
                  <a:txBody>
                    <a:bodyPr/>
                    <a:lstStyle/>
                    <a:p>
                      <a:r>
                        <a:rPr lang="en-IN" sz="2000" dirty="0"/>
                        <a:t>LDA</a:t>
                      </a:r>
                    </a:p>
                  </a:txBody>
                  <a:tcPr anchor="ctr"/>
                </a:tc>
                <a:tc>
                  <a:txBody>
                    <a:bodyPr/>
                    <a:lstStyle/>
                    <a:p>
                      <a:r>
                        <a:rPr lang="en-IN" sz="2000" dirty="0"/>
                        <a:t>Supervised</a:t>
                      </a:r>
                    </a:p>
                  </a:txBody>
                  <a:tcPr anchor="ctr"/>
                </a:tc>
                <a:tc>
                  <a:txBody>
                    <a:bodyPr/>
                    <a:lstStyle/>
                    <a:p>
                      <a:r>
                        <a:rPr lang="en-IN" sz="2000" dirty="0"/>
                        <a:t>Class separability</a:t>
                      </a:r>
                    </a:p>
                  </a:txBody>
                  <a:tcPr anchor="ctr"/>
                </a:tc>
                <a:tc>
                  <a:txBody>
                    <a:bodyPr/>
                    <a:lstStyle/>
                    <a:p>
                      <a:r>
                        <a:rPr lang="en-IN" sz="2000" dirty="0"/>
                        <a:t>Classification tasks</a:t>
                      </a:r>
                    </a:p>
                  </a:txBody>
                  <a:tcPr anchor="ctr"/>
                </a:tc>
                <a:extLst>
                  <a:ext uri="{0D108BD9-81ED-4DB2-BD59-A6C34878D82A}">
                    <a16:rowId xmlns:a16="http://schemas.microsoft.com/office/drawing/2014/main" val="4009289676"/>
                  </a:ext>
                </a:extLst>
              </a:tr>
              <a:tr h="930160">
                <a:tc>
                  <a:txBody>
                    <a:bodyPr/>
                    <a:lstStyle/>
                    <a:p>
                      <a:r>
                        <a:rPr lang="en-IN" sz="2000" dirty="0"/>
                        <a:t>t-SNE</a:t>
                      </a:r>
                    </a:p>
                  </a:txBody>
                  <a:tcPr anchor="ctr"/>
                </a:tc>
                <a:tc>
                  <a:txBody>
                    <a:bodyPr/>
                    <a:lstStyle/>
                    <a:p>
                      <a:r>
                        <a:rPr lang="en-IN" sz="2000" dirty="0"/>
                        <a:t>Non-linear</a:t>
                      </a:r>
                    </a:p>
                  </a:txBody>
                  <a:tcPr anchor="ctr"/>
                </a:tc>
                <a:tc>
                  <a:txBody>
                    <a:bodyPr/>
                    <a:lstStyle/>
                    <a:p>
                      <a:r>
                        <a:rPr lang="en-IN" sz="2000" dirty="0"/>
                        <a:t>Local structure</a:t>
                      </a:r>
                    </a:p>
                  </a:txBody>
                  <a:tcPr anchor="ctr"/>
                </a:tc>
                <a:tc>
                  <a:txBody>
                    <a:bodyPr/>
                    <a:lstStyle/>
                    <a:p>
                      <a:r>
                        <a:rPr lang="en-IN" sz="2000" dirty="0"/>
                        <a:t>High-dimensional visualization</a:t>
                      </a:r>
                    </a:p>
                  </a:txBody>
                  <a:tcPr anchor="ctr"/>
                </a:tc>
                <a:extLst>
                  <a:ext uri="{0D108BD9-81ED-4DB2-BD59-A6C34878D82A}">
                    <a16:rowId xmlns:a16="http://schemas.microsoft.com/office/drawing/2014/main" val="4163988300"/>
                  </a:ext>
                </a:extLst>
              </a:tr>
              <a:tr h="538902">
                <a:tc>
                  <a:txBody>
                    <a:bodyPr/>
                    <a:lstStyle/>
                    <a:p>
                      <a:r>
                        <a:rPr lang="en-IN" sz="2000" dirty="0"/>
                        <a:t>MDS</a:t>
                      </a:r>
                    </a:p>
                  </a:txBody>
                  <a:tcPr anchor="ctr"/>
                </a:tc>
                <a:tc>
                  <a:txBody>
                    <a:bodyPr/>
                    <a:lstStyle/>
                    <a:p>
                      <a:r>
                        <a:rPr lang="en-IN" sz="2000"/>
                        <a:t>Non-linear</a:t>
                      </a:r>
                    </a:p>
                  </a:txBody>
                  <a:tcPr anchor="ctr"/>
                </a:tc>
                <a:tc>
                  <a:txBody>
                    <a:bodyPr/>
                    <a:lstStyle/>
                    <a:p>
                      <a:r>
                        <a:rPr lang="en-IN" sz="2000" dirty="0"/>
                        <a:t>Pairwise distances</a:t>
                      </a:r>
                    </a:p>
                  </a:txBody>
                  <a:tcPr anchor="ctr"/>
                </a:tc>
                <a:tc>
                  <a:txBody>
                    <a:bodyPr/>
                    <a:lstStyle/>
                    <a:p>
                      <a:r>
                        <a:rPr lang="en-IN" sz="2000" dirty="0"/>
                        <a:t>Similarity visualization</a:t>
                      </a:r>
                    </a:p>
                  </a:txBody>
                  <a:tcPr anchor="ctr"/>
                </a:tc>
                <a:extLst>
                  <a:ext uri="{0D108BD9-81ED-4DB2-BD59-A6C34878D82A}">
                    <a16:rowId xmlns:a16="http://schemas.microsoft.com/office/drawing/2014/main" val="2016672314"/>
                  </a:ext>
                </a:extLst>
              </a:tr>
              <a:tr h="538902">
                <a:tc>
                  <a:txBody>
                    <a:bodyPr/>
                    <a:lstStyle/>
                    <a:p>
                      <a:r>
                        <a:rPr lang="en-IN" sz="2000" dirty="0"/>
                        <a:t>ICA</a:t>
                      </a:r>
                    </a:p>
                  </a:txBody>
                  <a:tcPr anchor="ctr"/>
                </a:tc>
                <a:tc>
                  <a:txBody>
                    <a:bodyPr/>
                    <a:lstStyle/>
                    <a:p>
                      <a:r>
                        <a:rPr lang="en-IN" sz="2000"/>
                        <a:t>Linear</a:t>
                      </a:r>
                    </a:p>
                  </a:txBody>
                  <a:tcPr anchor="ctr"/>
                </a:tc>
                <a:tc>
                  <a:txBody>
                    <a:bodyPr/>
                    <a:lstStyle/>
                    <a:p>
                      <a:r>
                        <a:rPr lang="en-IN" sz="2000"/>
                        <a:t>Statistical independence</a:t>
                      </a:r>
                    </a:p>
                  </a:txBody>
                  <a:tcPr anchor="ctr"/>
                </a:tc>
                <a:tc>
                  <a:txBody>
                    <a:bodyPr/>
                    <a:lstStyle/>
                    <a:p>
                      <a:r>
                        <a:rPr lang="en-IN" sz="2000" dirty="0"/>
                        <a:t>Signal separation</a:t>
                      </a:r>
                    </a:p>
                  </a:txBody>
                  <a:tcPr anchor="ctr"/>
                </a:tc>
                <a:extLst>
                  <a:ext uri="{0D108BD9-81ED-4DB2-BD59-A6C34878D82A}">
                    <a16:rowId xmlns:a16="http://schemas.microsoft.com/office/drawing/2014/main" val="423236692"/>
                  </a:ext>
                </a:extLst>
              </a:tr>
              <a:tr h="930160">
                <a:tc>
                  <a:txBody>
                    <a:bodyPr/>
                    <a:lstStyle/>
                    <a:p>
                      <a:r>
                        <a:rPr lang="en-IN" sz="2000" dirty="0"/>
                        <a:t>KPCA</a:t>
                      </a:r>
                    </a:p>
                  </a:txBody>
                  <a:tcPr anchor="ctr"/>
                </a:tc>
                <a:tc>
                  <a:txBody>
                    <a:bodyPr/>
                    <a:lstStyle/>
                    <a:p>
                      <a:r>
                        <a:rPr lang="en-IN" sz="2000" dirty="0"/>
                        <a:t>Non-linear</a:t>
                      </a:r>
                    </a:p>
                  </a:txBody>
                  <a:tcPr anchor="ctr"/>
                </a:tc>
                <a:tc>
                  <a:txBody>
                    <a:bodyPr/>
                    <a:lstStyle/>
                    <a:p>
                      <a:r>
                        <a:rPr lang="en-IN" sz="2000" dirty="0"/>
                        <a:t>Variance (in transformed space)</a:t>
                      </a:r>
                    </a:p>
                  </a:txBody>
                  <a:tcPr anchor="ctr"/>
                </a:tc>
                <a:tc>
                  <a:txBody>
                    <a:bodyPr/>
                    <a:lstStyle/>
                    <a:p>
                      <a:r>
                        <a:rPr lang="en-IN" sz="2000" dirty="0"/>
                        <a:t>Non-linear data structures</a:t>
                      </a:r>
                    </a:p>
                  </a:txBody>
                  <a:tcPr/>
                </a:tc>
                <a:extLst>
                  <a:ext uri="{0D108BD9-81ED-4DB2-BD59-A6C34878D82A}">
                    <a16:rowId xmlns:a16="http://schemas.microsoft.com/office/drawing/2014/main" val="2720275282"/>
                  </a:ext>
                </a:extLst>
              </a:tr>
            </a:tbl>
          </a:graphicData>
        </a:graphic>
      </p:graphicFrame>
      <p:sp>
        <p:nvSpPr>
          <p:cNvPr id="4" name="Slide Number Placeholder 3">
            <a:extLst>
              <a:ext uri="{FF2B5EF4-FFF2-40B4-BE49-F238E27FC236}">
                <a16:creationId xmlns:a16="http://schemas.microsoft.com/office/drawing/2014/main" id="{24BDB796-A055-DE85-BB6B-D91E54CD1D25}"/>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77963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sz="3600" b="0" dirty="0"/>
              <a:t>Dimensionality reduction</a:t>
            </a:r>
            <a:br>
              <a:rPr lang="en-US" dirty="0"/>
            </a:br>
            <a:br>
              <a:rPr lang="en-US" dirty="0"/>
            </a:br>
            <a:r>
              <a:rPr lang="en-US" sz="1800" b="0" dirty="0"/>
              <a:t>Dimensionality reduction is essential in data processing to reduce the number of variables in a dataset, improving efficiency and performance without losing essential information. One of the techniques for dimensionality reduction is the Low Variance Filter:</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b="1" dirty="0"/>
              <a:t>Low Variance Filter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87040" y="2303028"/>
            <a:ext cx="8438985" cy="4626091"/>
          </a:xfrm>
        </p:spPr>
        <p:txBody>
          <a:bodyPr>
            <a:normAutofit/>
          </a:bodyPr>
          <a:lstStyle/>
          <a:p>
            <a:pPr algn="just"/>
            <a:r>
              <a:rPr lang="en-US" sz="2800" dirty="0"/>
              <a:t>The </a:t>
            </a:r>
            <a:r>
              <a:rPr lang="en-US" sz="2800" b="1" dirty="0"/>
              <a:t>Low Variance Filter</a:t>
            </a:r>
            <a:r>
              <a:rPr lang="en-US" sz="2800" dirty="0"/>
              <a:t> is a simple technique that removes features (columns) from a dataset based on their variance. </a:t>
            </a:r>
          </a:p>
          <a:p>
            <a:pPr algn="just"/>
            <a:r>
              <a:rPr lang="en-US" sz="2800" dirty="0"/>
              <a:t>The logic is that features with very low variance have minimal fluctuation and carry limited informational value. </a:t>
            </a:r>
          </a:p>
          <a:p>
            <a:pPr algn="just"/>
            <a:r>
              <a:rPr lang="en-US" sz="2800" dirty="0"/>
              <a:t>Such features are often considered redundant or non-informative because they do not contribute significantly to distinguishing between classes or influencing predictions in a model.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60009" y="61594"/>
            <a:ext cx="7043617" cy="1512671"/>
          </a:xfrm>
        </p:spPr>
        <p:txBody>
          <a:bodyPr/>
          <a:lstStyle/>
          <a:p>
            <a:r>
              <a:rPr lang="en-US" b="1" dirty="0"/>
              <a:t>How It Works: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060009" y="1969870"/>
            <a:ext cx="7366018" cy="4684930"/>
          </a:xfrm>
        </p:spPr>
        <p:txBody>
          <a:bodyPr>
            <a:normAutofit lnSpcReduction="10000"/>
          </a:bodyPr>
          <a:lstStyle/>
          <a:p>
            <a:pPr>
              <a:buFont typeface="+mj-lt"/>
              <a:buAutoNum type="arabicPeriod"/>
            </a:pPr>
            <a:r>
              <a:rPr lang="en-US" sz="2800" b="1" dirty="0"/>
              <a:t>Calculate Variance</a:t>
            </a:r>
            <a:r>
              <a:rPr lang="en-US" sz="2800" dirty="0"/>
              <a:t>: For each feature in the dataset, calculate its variance.</a:t>
            </a:r>
          </a:p>
          <a:p>
            <a:pPr>
              <a:buFont typeface="+mj-lt"/>
              <a:buAutoNum type="arabicPeriod"/>
            </a:pPr>
            <a:endParaRPr lang="en-US" sz="2800" dirty="0"/>
          </a:p>
          <a:p>
            <a:pPr>
              <a:buFont typeface="+mj-lt"/>
              <a:buAutoNum type="arabicPeriod"/>
            </a:pPr>
            <a:r>
              <a:rPr lang="en-US" sz="2800" b="1" dirty="0"/>
              <a:t>Set a Threshold</a:t>
            </a:r>
            <a:r>
              <a:rPr lang="en-US" sz="2800" dirty="0"/>
              <a:t>: Define a variance threshold below which features are considered low variance.</a:t>
            </a:r>
          </a:p>
          <a:p>
            <a:pPr>
              <a:buFont typeface="+mj-lt"/>
              <a:buAutoNum type="arabicPeriod"/>
            </a:pPr>
            <a:endParaRPr lang="en-US" sz="2800" dirty="0"/>
          </a:p>
          <a:p>
            <a:pPr>
              <a:buFont typeface="+mj-lt"/>
              <a:buAutoNum type="arabicPeriod"/>
            </a:pPr>
            <a:r>
              <a:rPr lang="en-US" sz="2800" b="1" dirty="0"/>
              <a:t>Filter Out Low Variance Features</a:t>
            </a:r>
            <a:r>
              <a:rPr lang="en-US" sz="2800" dirty="0"/>
              <a:t>: Drop the features whose variance is below the set threshold, reducing the dimensionality of the dataset.</a:t>
            </a: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b="1" dirty="0"/>
              <a:t>Example:</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478829" cy="3720337"/>
          </a:xfrm>
        </p:spPr>
        <p:txBody>
          <a:bodyPr>
            <a:noAutofit/>
          </a:bodyPr>
          <a:lstStyle/>
          <a:p>
            <a:r>
              <a:rPr lang="en-US" sz="3200" dirty="0"/>
              <a:t>Consider a dataset with a column that has nearly the same value across all samples (e.g., 0.001, 0.002, 0.001). Such a column has low variance and likely does not add valuable information for predictive tasks, so it would be filtered out.</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b="1" dirty="0"/>
              <a:t>When to Use:</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7555832" cy="4143375"/>
          </a:xfrm>
        </p:spPr>
        <p:txBody>
          <a:bodyPr>
            <a:normAutofit/>
          </a:bodyPr>
          <a:lstStyle/>
          <a:p>
            <a:pPr marL="0" indent="0">
              <a:buNone/>
            </a:pPr>
            <a:r>
              <a:rPr lang="en-US" sz="2800" dirty="0"/>
              <a:t>The Low Variance Filter is particularly useful when the dataset has a large number of features, and it's suspected that some do not vary enough to be informative. It’s a quick, rule-based approach and often serves as a preliminary step in dimensionality reduction before using more complex methods like Principal Component Analysis (PCA) or t-SNE.</a:t>
            </a:r>
          </a:p>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455595" y="163628"/>
            <a:ext cx="5640405" cy="6694371"/>
          </a:xfrm>
        </p:spPr>
        <p:txBody>
          <a:bodyPr>
            <a:noAutofit/>
          </a:bodyPr>
          <a:lstStyle/>
          <a:p>
            <a:r>
              <a:rPr lang="en-US" sz="2000" dirty="0"/>
              <a:t>import pandas as pd</a:t>
            </a:r>
          </a:p>
          <a:p>
            <a:r>
              <a:rPr lang="en-US" sz="2000" dirty="0"/>
              <a:t>from </a:t>
            </a:r>
            <a:r>
              <a:rPr lang="en-US" sz="2000" dirty="0" err="1"/>
              <a:t>sklearn.feature_selection</a:t>
            </a:r>
            <a:r>
              <a:rPr lang="en-US" sz="2000" dirty="0"/>
              <a:t> import </a:t>
            </a:r>
            <a:r>
              <a:rPr lang="en-US" sz="2000" dirty="0" err="1"/>
              <a:t>VarianceThreshold</a:t>
            </a:r>
            <a:endParaRPr lang="en-US" sz="2000" dirty="0"/>
          </a:p>
          <a:p>
            <a:endParaRPr lang="en-US" sz="2000" dirty="0"/>
          </a:p>
          <a:p>
            <a:r>
              <a:rPr lang="en-US" sz="2000" dirty="0"/>
              <a:t># Sample dataset</a:t>
            </a:r>
          </a:p>
          <a:p>
            <a:r>
              <a:rPr lang="en-US" sz="2000" dirty="0"/>
              <a:t>data = {</a:t>
            </a:r>
          </a:p>
          <a:p>
            <a:r>
              <a:rPr lang="en-US" sz="2000" dirty="0"/>
              <a:t>    'A': [1, 1, 1, 1, 1],</a:t>
            </a:r>
          </a:p>
          <a:p>
            <a:r>
              <a:rPr lang="en-US" sz="2000" dirty="0"/>
              <a:t>    'B': [0.1, 0.1, 0.1, 0.1, 0.1],</a:t>
            </a:r>
          </a:p>
          <a:p>
            <a:r>
              <a:rPr lang="en-US" sz="2000" dirty="0"/>
              <a:t>    'C': [2, 2, 3, 4, 5],</a:t>
            </a:r>
          </a:p>
          <a:p>
            <a:r>
              <a:rPr lang="en-US" sz="2000" dirty="0"/>
              <a:t>    'D': [10, 11, 10, 10, 11]</a:t>
            </a:r>
          </a:p>
          <a:p>
            <a:r>
              <a:rPr lang="en-US" sz="2000" dirty="0"/>
              <a:t>}</a:t>
            </a:r>
          </a:p>
          <a:p>
            <a:endParaRPr lang="en-US" sz="2000" dirty="0"/>
          </a:p>
          <a:p>
            <a:r>
              <a:rPr lang="en-US" sz="2000" dirty="0"/>
              <a:t># Convert to </a:t>
            </a:r>
            <a:r>
              <a:rPr lang="en-US" sz="2000" dirty="0" err="1"/>
              <a:t>DataFrame</a:t>
            </a:r>
            <a:endParaRPr lang="en-US" sz="2000" dirty="0"/>
          </a:p>
          <a:p>
            <a:r>
              <a:rPr lang="en-US" sz="2000" dirty="0" err="1"/>
              <a:t>df</a:t>
            </a:r>
            <a:r>
              <a:rPr lang="en-US" sz="2000" dirty="0"/>
              <a:t> = </a:t>
            </a:r>
            <a:r>
              <a:rPr lang="en-US" sz="2000" dirty="0" err="1"/>
              <a:t>pd.DataFrame</a:t>
            </a:r>
            <a:r>
              <a:rPr lang="en-US" sz="2000" dirty="0"/>
              <a:t>(data)</a:t>
            </a:r>
          </a:p>
          <a:p>
            <a:endParaRPr lang="en-US" sz="2000" dirty="0"/>
          </a:p>
          <a:p>
            <a:r>
              <a:rPr lang="en-US" sz="2000" dirty="0"/>
              <a:t># Set variance threshold (e.g., 0.1)</a:t>
            </a:r>
          </a:p>
          <a:p>
            <a:r>
              <a:rPr lang="en-US" sz="2000" dirty="0"/>
              <a:t>threshold = 0.1</a:t>
            </a:r>
          </a:p>
          <a:p>
            <a:r>
              <a:rPr lang="en-US" sz="2000" dirty="0"/>
              <a:t>selector = </a:t>
            </a:r>
            <a:r>
              <a:rPr lang="en-US" sz="2000" dirty="0" err="1"/>
              <a:t>VarianceThreshold</a:t>
            </a:r>
            <a:r>
              <a:rPr lang="en-US" sz="2000" dirty="0"/>
              <a:t>(threshold=threshold)</a:t>
            </a:r>
          </a:p>
          <a:p>
            <a:endParaRPr lang="en-US" sz="2000" dirty="0"/>
          </a:p>
          <a:p>
            <a:endParaRPr lang="en-US" sz="20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0" name="Content Placeholder 3">
            <a:extLst>
              <a:ext uri="{FF2B5EF4-FFF2-40B4-BE49-F238E27FC236}">
                <a16:creationId xmlns:a16="http://schemas.microsoft.com/office/drawing/2014/main" id="{B70EF377-8EFE-2D52-6106-AD48DCE2C8AD}"/>
              </a:ext>
            </a:extLst>
          </p:cNvPr>
          <p:cNvSpPr txBox="1">
            <a:spLocks/>
          </p:cNvSpPr>
          <p:nvPr/>
        </p:nvSpPr>
        <p:spPr>
          <a:xfrm>
            <a:off x="6456946" y="163629"/>
            <a:ext cx="6035041" cy="6694371"/>
          </a:xfrm>
          <a:prstGeom prst="rect">
            <a:avLst/>
          </a:prstGeom>
        </p:spPr>
        <p:txBody>
          <a:bodyPr vert="horz" lIns="91440" tIns="0" rIns="9144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Fit selector to data</a:t>
            </a:r>
          </a:p>
          <a:p>
            <a:r>
              <a:rPr lang="en-US" sz="2000" dirty="0" err="1"/>
              <a:t>selector.fit</a:t>
            </a:r>
            <a:r>
              <a:rPr lang="en-US" sz="2000" dirty="0"/>
              <a:t>(</a:t>
            </a:r>
            <a:r>
              <a:rPr lang="en-US" sz="2000" dirty="0" err="1"/>
              <a:t>df</a:t>
            </a:r>
            <a:r>
              <a:rPr lang="en-US" sz="2000" dirty="0"/>
              <a:t>)</a:t>
            </a:r>
          </a:p>
          <a:p>
            <a:endParaRPr lang="en-US" sz="2000" dirty="0"/>
          </a:p>
          <a:p>
            <a:r>
              <a:rPr lang="en-US" sz="2000" dirty="0"/>
              <a:t># Get the columns that pass the variance threshold</a:t>
            </a:r>
          </a:p>
          <a:p>
            <a:r>
              <a:rPr lang="en-US" sz="2000" dirty="0" err="1"/>
              <a:t>selected_features</a:t>
            </a:r>
            <a:r>
              <a:rPr lang="en-US" sz="2000" dirty="0"/>
              <a:t> = </a:t>
            </a:r>
            <a:r>
              <a:rPr lang="en-US" sz="2000" dirty="0" err="1"/>
              <a:t>df.columns</a:t>
            </a:r>
            <a:r>
              <a:rPr lang="en-US" sz="2000" dirty="0"/>
              <a:t>[</a:t>
            </a:r>
            <a:r>
              <a:rPr lang="en-US" sz="2000" dirty="0" err="1"/>
              <a:t>selector.get_support</a:t>
            </a:r>
            <a:r>
              <a:rPr lang="en-US" sz="2000" dirty="0"/>
              <a:t>()]</a:t>
            </a:r>
          </a:p>
          <a:p>
            <a:endParaRPr lang="en-US" sz="2000" dirty="0"/>
          </a:p>
          <a:p>
            <a:r>
              <a:rPr lang="en-US" sz="2000" dirty="0"/>
              <a:t># Create a new </a:t>
            </a:r>
            <a:r>
              <a:rPr lang="en-US" sz="2000" dirty="0" err="1"/>
              <a:t>DataFrame</a:t>
            </a:r>
            <a:r>
              <a:rPr lang="en-US" sz="2000" dirty="0"/>
              <a:t> with only the selected features</a:t>
            </a:r>
          </a:p>
          <a:p>
            <a:r>
              <a:rPr lang="en-US" sz="2000" dirty="0" err="1"/>
              <a:t>df_reduced</a:t>
            </a:r>
            <a:r>
              <a:rPr lang="en-US" sz="2000" dirty="0"/>
              <a:t> = </a:t>
            </a:r>
            <a:r>
              <a:rPr lang="en-US" sz="2000" dirty="0" err="1"/>
              <a:t>df</a:t>
            </a:r>
            <a:r>
              <a:rPr lang="en-US" sz="2000" dirty="0"/>
              <a:t>[</a:t>
            </a:r>
            <a:r>
              <a:rPr lang="en-US" sz="2000" dirty="0" err="1"/>
              <a:t>selected_features</a:t>
            </a:r>
            <a:r>
              <a:rPr lang="en-US" sz="2000" dirty="0"/>
              <a:t>]</a:t>
            </a:r>
          </a:p>
          <a:p>
            <a:endParaRPr lang="en-US" sz="2000" dirty="0"/>
          </a:p>
          <a:p>
            <a:r>
              <a:rPr lang="en-US" sz="2000" dirty="0"/>
              <a:t># Display the original and reduced data</a:t>
            </a:r>
          </a:p>
          <a:p>
            <a:r>
              <a:rPr lang="en-US" sz="2000" dirty="0"/>
              <a:t>print("Original Data:\n", </a:t>
            </a:r>
            <a:r>
              <a:rPr lang="en-US" sz="2000" dirty="0" err="1"/>
              <a:t>df</a:t>
            </a:r>
            <a:r>
              <a:rPr lang="en-US" sz="2000" dirty="0"/>
              <a:t>)</a:t>
            </a:r>
          </a:p>
          <a:p>
            <a:endParaRPr lang="en-US" sz="2000" dirty="0"/>
          </a:p>
          <a:p>
            <a:r>
              <a:rPr lang="en-US" sz="2000" dirty="0"/>
              <a:t>print("\</a:t>
            </a:r>
            <a:r>
              <a:rPr lang="en-US" sz="2000" dirty="0" err="1"/>
              <a:t>nSelected</a:t>
            </a:r>
            <a:r>
              <a:rPr lang="en-US" sz="2000" dirty="0"/>
              <a:t> Features with Variance above", threshold, ":\n", </a:t>
            </a:r>
            <a:r>
              <a:rPr lang="en-US" sz="2000" dirty="0" err="1"/>
              <a:t>selected_features</a:t>
            </a:r>
            <a:r>
              <a:rPr lang="en-US" sz="2000" dirty="0"/>
              <a:t>)</a:t>
            </a:r>
          </a:p>
          <a:p>
            <a:endParaRPr lang="en-US" sz="2000" dirty="0"/>
          </a:p>
          <a:p>
            <a:r>
              <a:rPr lang="en-US" sz="2000" dirty="0"/>
              <a:t>print("\</a:t>
            </a:r>
            <a:r>
              <a:rPr lang="en-US" sz="2000" dirty="0" err="1"/>
              <a:t>nReduced</a:t>
            </a:r>
            <a:r>
              <a:rPr lang="en-US" sz="2000" dirty="0"/>
              <a:t> Data:\n", </a:t>
            </a:r>
            <a:r>
              <a:rPr lang="en-US" sz="2000" dirty="0" err="1"/>
              <a:t>df_reduced</a:t>
            </a:r>
            <a:r>
              <a:rPr lang="en-US" sz="2000" dirty="0"/>
              <a:t>)</a:t>
            </a:r>
          </a:p>
          <a:p>
            <a:r>
              <a:rPr lang="en-US" sz="2000" dirty="0"/>
              <a:t>experiences, values, and emotions of those listening </a:t>
            </a:r>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output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9" name="Content Placeholder 8">
            <a:extLst>
              <a:ext uri="{FF2B5EF4-FFF2-40B4-BE49-F238E27FC236}">
                <a16:creationId xmlns:a16="http://schemas.microsoft.com/office/drawing/2014/main" id="{64165513-6F65-2800-AC38-6793AF5CA8CB}"/>
              </a:ext>
            </a:extLst>
          </p:cNvPr>
          <p:cNvPicPr>
            <a:picLocks noGrp="1" noChangeAspect="1"/>
          </p:cNvPicPr>
          <p:nvPr>
            <p:ph sz="half" idx="1"/>
          </p:nvPr>
        </p:nvPicPr>
        <p:blipFill>
          <a:blip r:embed="rId3"/>
          <a:srcRect l="4914" t="34741" r="65050" b="15099"/>
          <a:stretch/>
        </p:blipFill>
        <p:spPr>
          <a:xfrm>
            <a:off x="1550563" y="2232988"/>
            <a:ext cx="6226650" cy="4068861"/>
          </a:xfrm>
        </p:spPr>
      </p:pic>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{C4289FA1-396A-4306-BBB4-728245FAA50B}tf78438558_win32</Template>
  <TotalTime>160</TotalTime>
  <Words>1543</Words>
  <Application>Microsoft Office PowerPoint</Application>
  <PresentationFormat>Widescreen</PresentationFormat>
  <Paragraphs>190</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Sabon Next LT</vt:lpstr>
      <vt:lpstr>Custom</vt:lpstr>
      <vt:lpstr>dimensionality Reduction</vt:lpstr>
      <vt:lpstr>methods</vt:lpstr>
      <vt:lpstr>Dimensionality reduction  Dimensionality reduction is essential in data processing to reduce the number of variables in a dataset, improving efficiency and performance without losing essential information. One of the techniques for dimensionality reduction is the Low Variance Filter:</vt:lpstr>
      <vt:lpstr>Low Variance Filter</vt:lpstr>
      <vt:lpstr>How It Works:</vt:lpstr>
      <vt:lpstr>Example:</vt:lpstr>
      <vt:lpstr>When to Use:</vt:lpstr>
      <vt:lpstr>PowerPoint Presentation</vt:lpstr>
      <vt:lpstr>output</vt:lpstr>
      <vt:lpstr>High Correlation Filter</vt:lpstr>
      <vt:lpstr>Why Use a High Correlation Filter?</vt:lpstr>
      <vt:lpstr>How It Works</vt:lpstr>
      <vt:lpstr>Example </vt:lpstr>
      <vt:lpstr>PowerPoint Presentation</vt:lpstr>
      <vt:lpstr>output</vt:lpstr>
      <vt:lpstr>1. Backward Feature Elimination </vt:lpstr>
      <vt:lpstr>2. Forward Feature Selection</vt:lpstr>
      <vt:lpstr>Principal Component Analysis (PCA)</vt:lpstr>
      <vt:lpstr>terminology</vt:lpstr>
      <vt:lpstr>How PCA Works</vt:lpstr>
      <vt:lpstr>Projection methods</vt:lpstr>
      <vt:lpstr>most popular projection methods</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Amit Gupta</dc:creator>
  <cp:lastModifiedBy>Amit Gupta</cp:lastModifiedBy>
  <cp:revision>15</cp:revision>
  <dcterms:created xsi:type="dcterms:W3CDTF">2024-11-06T14:25:07Z</dcterms:created>
  <dcterms:modified xsi:type="dcterms:W3CDTF">2024-11-20T04:18:11Z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