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A329-E431-46AF-AE3D-650C1D1618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55237DB-2829-462A-9006-A363CE5DB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2F75D2-BAD4-4B08-9D96-56CF38FE860E}"/>
              </a:ext>
            </a:extLst>
          </p:cNvPr>
          <p:cNvSpPr>
            <a:spLocks noGrp="1"/>
          </p:cNvSpPr>
          <p:nvPr>
            <p:ph type="dt" sz="half" idx="10"/>
          </p:nvPr>
        </p:nvSpPr>
        <p:spPr/>
        <p:txBody>
          <a:bodyPr/>
          <a:lstStyle/>
          <a:p>
            <a:fld id="{D15274B4-79C8-4769-AB13-200B389CCF4F}" type="datetimeFigureOut">
              <a:rPr lang="en-IN" smtClean="0"/>
              <a:t>22-11-2024</a:t>
            </a:fld>
            <a:endParaRPr lang="en-IN"/>
          </a:p>
        </p:txBody>
      </p:sp>
      <p:sp>
        <p:nvSpPr>
          <p:cNvPr id="5" name="Footer Placeholder 4">
            <a:extLst>
              <a:ext uri="{FF2B5EF4-FFF2-40B4-BE49-F238E27FC236}">
                <a16:creationId xmlns:a16="http://schemas.microsoft.com/office/drawing/2014/main" id="{E4C41EA7-D424-4AC3-A09F-16015C9685C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5D95D1-E378-4244-B8FF-FA66FB590EA0}"/>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1597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64ECE-1530-45CC-8019-327A56BBAC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B81F2B-5AF3-4F7E-85DD-7DB073D317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2BCB23-F4CB-49A7-B772-291A6A3D32F2}"/>
              </a:ext>
            </a:extLst>
          </p:cNvPr>
          <p:cNvSpPr>
            <a:spLocks noGrp="1"/>
          </p:cNvSpPr>
          <p:nvPr>
            <p:ph type="dt" sz="half" idx="10"/>
          </p:nvPr>
        </p:nvSpPr>
        <p:spPr/>
        <p:txBody>
          <a:bodyPr/>
          <a:lstStyle/>
          <a:p>
            <a:fld id="{D15274B4-79C8-4769-AB13-200B389CCF4F}" type="datetimeFigureOut">
              <a:rPr lang="en-IN" smtClean="0"/>
              <a:t>22-11-2024</a:t>
            </a:fld>
            <a:endParaRPr lang="en-IN"/>
          </a:p>
        </p:txBody>
      </p:sp>
      <p:sp>
        <p:nvSpPr>
          <p:cNvPr id="5" name="Footer Placeholder 4">
            <a:extLst>
              <a:ext uri="{FF2B5EF4-FFF2-40B4-BE49-F238E27FC236}">
                <a16:creationId xmlns:a16="http://schemas.microsoft.com/office/drawing/2014/main" id="{AC93B51E-5468-4E95-8E57-362D83C2DC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E154CA-A962-4B7E-9F33-8A40647F0090}"/>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30929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3A225E-9D07-497B-AE33-3F91CA1F4C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8B3877-7D4A-4EAD-97ED-247EB3C407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683905-84C3-4680-8233-846433E816F8}"/>
              </a:ext>
            </a:extLst>
          </p:cNvPr>
          <p:cNvSpPr>
            <a:spLocks noGrp="1"/>
          </p:cNvSpPr>
          <p:nvPr>
            <p:ph type="dt" sz="half" idx="10"/>
          </p:nvPr>
        </p:nvSpPr>
        <p:spPr/>
        <p:txBody>
          <a:bodyPr/>
          <a:lstStyle/>
          <a:p>
            <a:fld id="{D15274B4-79C8-4769-AB13-200B389CCF4F}" type="datetimeFigureOut">
              <a:rPr lang="en-IN" smtClean="0"/>
              <a:t>22-11-2024</a:t>
            </a:fld>
            <a:endParaRPr lang="en-IN"/>
          </a:p>
        </p:txBody>
      </p:sp>
      <p:sp>
        <p:nvSpPr>
          <p:cNvPr id="5" name="Footer Placeholder 4">
            <a:extLst>
              <a:ext uri="{FF2B5EF4-FFF2-40B4-BE49-F238E27FC236}">
                <a16:creationId xmlns:a16="http://schemas.microsoft.com/office/drawing/2014/main" id="{CE51F719-C090-4BE0-AAF4-9540E3CCE8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EFAE47-7983-4220-AF3F-B1D5D041DB89}"/>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370650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B6F0-21A9-4B47-A4B8-200319CEEB8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950B76-2FC0-4B47-8235-4E015DBBE6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C1C2D7-BADB-48B5-B223-05586DF85820}"/>
              </a:ext>
            </a:extLst>
          </p:cNvPr>
          <p:cNvSpPr>
            <a:spLocks noGrp="1"/>
          </p:cNvSpPr>
          <p:nvPr>
            <p:ph type="dt" sz="half" idx="10"/>
          </p:nvPr>
        </p:nvSpPr>
        <p:spPr/>
        <p:txBody>
          <a:bodyPr/>
          <a:lstStyle/>
          <a:p>
            <a:fld id="{D15274B4-79C8-4769-AB13-200B389CCF4F}" type="datetimeFigureOut">
              <a:rPr lang="en-IN" smtClean="0"/>
              <a:t>22-11-2024</a:t>
            </a:fld>
            <a:endParaRPr lang="en-IN"/>
          </a:p>
        </p:txBody>
      </p:sp>
      <p:sp>
        <p:nvSpPr>
          <p:cNvPr id="5" name="Footer Placeholder 4">
            <a:extLst>
              <a:ext uri="{FF2B5EF4-FFF2-40B4-BE49-F238E27FC236}">
                <a16:creationId xmlns:a16="http://schemas.microsoft.com/office/drawing/2014/main" id="{1A9B959C-0BD1-48DD-BD05-73B36463E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A7E158-1107-42E3-9DD5-78CF4A540B54}"/>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3854862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69B8D-2BF9-457E-98FB-63003BAD7A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32DEDC-1C2A-4B98-97AD-90D9B99105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D6811E-4E2D-4395-9E0C-FAC1DD681B6F}"/>
              </a:ext>
            </a:extLst>
          </p:cNvPr>
          <p:cNvSpPr>
            <a:spLocks noGrp="1"/>
          </p:cNvSpPr>
          <p:nvPr>
            <p:ph type="dt" sz="half" idx="10"/>
          </p:nvPr>
        </p:nvSpPr>
        <p:spPr/>
        <p:txBody>
          <a:bodyPr/>
          <a:lstStyle/>
          <a:p>
            <a:fld id="{D15274B4-79C8-4769-AB13-200B389CCF4F}" type="datetimeFigureOut">
              <a:rPr lang="en-IN" smtClean="0"/>
              <a:t>22-11-2024</a:t>
            </a:fld>
            <a:endParaRPr lang="en-IN"/>
          </a:p>
        </p:txBody>
      </p:sp>
      <p:sp>
        <p:nvSpPr>
          <p:cNvPr id="5" name="Footer Placeholder 4">
            <a:extLst>
              <a:ext uri="{FF2B5EF4-FFF2-40B4-BE49-F238E27FC236}">
                <a16:creationId xmlns:a16="http://schemas.microsoft.com/office/drawing/2014/main" id="{393F2CC9-7A09-455E-A579-96DD685B3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7C73E8-3F09-47F8-9F8D-B66AE14754D0}"/>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147630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96EDD-BC14-4632-8400-420B0148FD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311E44-E554-4C52-8072-031DED1B87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7237EF3-E2DD-408E-AD99-93F25195B2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0E74D2-58B7-4078-97F2-6B726855C1C6}"/>
              </a:ext>
            </a:extLst>
          </p:cNvPr>
          <p:cNvSpPr>
            <a:spLocks noGrp="1"/>
          </p:cNvSpPr>
          <p:nvPr>
            <p:ph type="dt" sz="half" idx="10"/>
          </p:nvPr>
        </p:nvSpPr>
        <p:spPr/>
        <p:txBody>
          <a:bodyPr/>
          <a:lstStyle/>
          <a:p>
            <a:fld id="{D15274B4-79C8-4769-AB13-200B389CCF4F}" type="datetimeFigureOut">
              <a:rPr lang="en-IN" smtClean="0"/>
              <a:t>22-11-2024</a:t>
            </a:fld>
            <a:endParaRPr lang="en-IN"/>
          </a:p>
        </p:txBody>
      </p:sp>
      <p:sp>
        <p:nvSpPr>
          <p:cNvPr id="6" name="Footer Placeholder 5">
            <a:extLst>
              <a:ext uri="{FF2B5EF4-FFF2-40B4-BE49-F238E27FC236}">
                <a16:creationId xmlns:a16="http://schemas.microsoft.com/office/drawing/2014/main" id="{6C785062-6EE7-4E0F-BF89-37261D32FFF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3ED168-0560-4DA1-91E8-3117BFD9A033}"/>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312361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B0096-1909-4D9E-875F-1C3858C389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FF11B2-B764-46A5-88D7-2F2CBBBC9A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1FF1A1-C3A1-4206-9F3C-E66A3B1AD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97EC3B-8448-49F0-8884-FF4566D124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F6997D-35AA-4513-B9FC-101B9FDB27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1D71A1-9B9A-41D6-8763-2E0580B3E6A5}"/>
              </a:ext>
            </a:extLst>
          </p:cNvPr>
          <p:cNvSpPr>
            <a:spLocks noGrp="1"/>
          </p:cNvSpPr>
          <p:nvPr>
            <p:ph type="dt" sz="half" idx="10"/>
          </p:nvPr>
        </p:nvSpPr>
        <p:spPr/>
        <p:txBody>
          <a:bodyPr/>
          <a:lstStyle/>
          <a:p>
            <a:fld id="{D15274B4-79C8-4769-AB13-200B389CCF4F}" type="datetimeFigureOut">
              <a:rPr lang="en-IN" smtClean="0"/>
              <a:t>22-11-2024</a:t>
            </a:fld>
            <a:endParaRPr lang="en-IN"/>
          </a:p>
        </p:txBody>
      </p:sp>
      <p:sp>
        <p:nvSpPr>
          <p:cNvPr id="8" name="Footer Placeholder 7">
            <a:extLst>
              <a:ext uri="{FF2B5EF4-FFF2-40B4-BE49-F238E27FC236}">
                <a16:creationId xmlns:a16="http://schemas.microsoft.com/office/drawing/2014/main" id="{61D26D8F-025E-41A5-8B14-F3FDAD940B2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95D36D1-FA7E-4F8E-893A-7952AD8078DC}"/>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791647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7C36D-CF65-4183-A683-C467F08A5B8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96F4B4-7BB5-4A01-BF8D-DCDFAAEA663B}"/>
              </a:ext>
            </a:extLst>
          </p:cNvPr>
          <p:cNvSpPr>
            <a:spLocks noGrp="1"/>
          </p:cNvSpPr>
          <p:nvPr>
            <p:ph type="dt" sz="half" idx="10"/>
          </p:nvPr>
        </p:nvSpPr>
        <p:spPr/>
        <p:txBody>
          <a:bodyPr/>
          <a:lstStyle/>
          <a:p>
            <a:fld id="{D15274B4-79C8-4769-AB13-200B389CCF4F}" type="datetimeFigureOut">
              <a:rPr lang="en-IN" smtClean="0"/>
              <a:t>22-11-2024</a:t>
            </a:fld>
            <a:endParaRPr lang="en-IN"/>
          </a:p>
        </p:txBody>
      </p:sp>
      <p:sp>
        <p:nvSpPr>
          <p:cNvPr id="4" name="Footer Placeholder 3">
            <a:extLst>
              <a:ext uri="{FF2B5EF4-FFF2-40B4-BE49-F238E27FC236}">
                <a16:creationId xmlns:a16="http://schemas.microsoft.com/office/drawing/2014/main" id="{34E29B02-6B2A-4A26-98FF-8FE781CFD9D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F5D581-3FEB-4C29-A097-0E22C1BA911F}"/>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2371445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95B894-B517-4FC7-ACC6-91F9991DD1AD}"/>
              </a:ext>
            </a:extLst>
          </p:cNvPr>
          <p:cNvSpPr>
            <a:spLocks noGrp="1"/>
          </p:cNvSpPr>
          <p:nvPr>
            <p:ph type="dt" sz="half" idx="10"/>
          </p:nvPr>
        </p:nvSpPr>
        <p:spPr/>
        <p:txBody>
          <a:bodyPr/>
          <a:lstStyle/>
          <a:p>
            <a:fld id="{D15274B4-79C8-4769-AB13-200B389CCF4F}" type="datetimeFigureOut">
              <a:rPr lang="en-IN" smtClean="0"/>
              <a:t>22-11-2024</a:t>
            </a:fld>
            <a:endParaRPr lang="en-IN"/>
          </a:p>
        </p:txBody>
      </p:sp>
      <p:sp>
        <p:nvSpPr>
          <p:cNvPr id="3" name="Footer Placeholder 2">
            <a:extLst>
              <a:ext uri="{FF2B5EF4-FFF2-40B4-BE49-F238E27FC236}">
                <a16:creationId xmlns:a16="http://schemas.microsoft.com/office/drawing/2014/main" id="{7372BB3D-5CB6-4582-8251-021BD795C90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8803FEF-460F-4331-9660-48EAF1E3EF93}"/>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51161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15B4F-C397-4FE2-A1B8-B6571B4092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F7BB6A-2D4D-4260-9DF7-5E5E38DA5C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5E094D-9003-4FB0-9631-4BA9540F62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6D2986-05C2-477F-B902-743C6762A454}"/>
              </a:ext>
            </a:extLst>
          </p:cNvPr>
          <p:cNvSpPr>
            <a:spLocks noGrp="1"/>
          </p:cNvSpPr>
          <p:nvPr>
            <p:ph type="dt" sz="half" idx="10"/>
          </p:nvPr>
        </p:nvSpPr>
        <p:spPr/>
        <p:txBody>
          <a:bodyPr/>
          <a:lstStyle/>
          <a:p>
            <a:fld id="{D15274B4-79C8-4769-AB13-200B389CCF4F}" type="datetimeFigureOut">
              <a:rPr lang="en-IN" smtClean="0"/>
              <a:t>22-11-2024</a:t>
            </a:fld>
            <a:endParaRPr lang="en-IN"/>
          </a:p>
        </p:txBody>
      </p:sp>
      <p:sp>
        <p:nvSpPr>
          <p:cNvPr id="6" name="Footer Placeholder 5">
            <a:extLst>
              <a:ext uri="{FF2B5EF4-FFF2-40B4-BE49-F238E27FC236}">
                <a16:creationId xmlns:a16="http://schemas.microsoft.com/office/drawing/2014/main" id="{972D8CED-9481-4962-8CC5-7A86397236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9841AB-FCD8-45F4-B4C0-2BC7FC7B99D8}"/>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4067330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F056-CE59-4514-AF1C-EF88D7043C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9075173-4A55-41A3-8E63-F61148FB69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BFCE1C-62B5-4A9C-AE3E-746B68ED6B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8E6F4-7382-411B-B490-37BDFEEDA3D9}"/>
              </a:ext>
            </a:extLst>
          </p:cNvPr>
          <p:cNvSpPr>
            <a:spLocks noGrp="1"/>
          </p:cNvSpPr>
          <p:nvPr>
            <p:ph type="dt" sz="half" idx="10"/>
          </p:nvPr>
        </p:nvSpPr>
        <p:spPr/>
        <p:txBody>
          <a:bodyPr/>
          <a:lstStyle/>
          <a:p>
            <a:fld id="{D15274B4-79C8-4769-AB13-200B389CCF4F}" type="datetimeFigureOut">
              <a:rPr lang="en-IN" smtClean="0"/>
              <a:t>22-11-2024</a:t>
            </a:fld>
            <a:endParaRPr lang="en-IN"/>
          </a:p>
        </p:txBody>
      </p:sp>
      <p:sp>
        <p:nvSpPr>
          <p:cNvPr id="6" name="Footer Placeholder 5">
            <a:extLst>
              <a:ext uri="{FF2B5EF4-FFF2-40B4-BE49-F238E27FC236}">
                <a16:creationId xmlns:a16="http://schemas.microsoft.com/office/drawing/2014/main" id="{1E46F15D-ED5E-4CA1-BDF0-03616F417B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846E4E-8F6E-44F1-9A83-FF1F353DCF9C}"/>
              </a:ext>
            </a:extLst>
          </p:cNvPr>
          <p:cNvSpPr>
            <a:spLocks noGrp="1"/>
          </p:cNvSpPr>
          <p:nvPr>
            <p:ph type="sldNum" sz="quarter" idx="12"/>
          </p:nvPr>
        </p:nvSpPr>
        <p:spPr/>
        <p:txBody>
          <a:bodyPr/>
          <a:lstStyle/>
          <a:p>
            <a:fld id="{190174D1-AABC-464D-A08D-2BEBF965922E}" type="slidenum">
              <a:rPr lang="en-IN" smtClean="0"/>
              <a:t>‹#›</a:t>
            </a:fld>
            <a:endParaRPr lang="en-IN"/>
          </a:p>
        </p:txBody>
      </p:sp>
    </p:spTree>
    <p:extLst>
      <p:ext uri="{BB962C8B-B14F-4D97-AF65-F5344CB8AC3E}">
        <p14:creationId xmlns:p14="http://schemas.microsoft.com/office/powerpoint/2010/main" val="224704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E1A375-1600-4047-8A1A-A5451A1BE8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57F388-1DA2-47C2-9163-16ACB8136B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6F1937-8F23-4C18-909A-2A1FB2CAF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274B4-79C8-4769-AB13-200B389CCF4F}" type="datetimeFigureOut">
              <a:rPr lang="en-IN" smtClean="0"/>
              <a:t>22-11-2024</a:t>
            </a:fld>
            <a:endParaRPr lang="en-IN"/>
          </a:p>
        </p:txBody>
      </p:sp>
      <p:sp>
        <p:nvSpPr>
          <p:cNvPr id="5" name="Footer Placeholder 4">
            <a:extLst>
              <a:ext uri="{FF2B5EF4-FFF2-40B4-BE49-F238E27FC236}">
                <a16:creationId xmlns:a16="http://schemas.microsoft.com/office/drawing/2014/main" id="{203DA309-CF6A-4384-9024-8D75AB8B38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EA27E55-4E9B-4B23-838F-5385455672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174D1-AABC-464D-A08D-2BEBF965922E}" type="slidenum">
              <a:rPr lang="en-IN" smtClean="0"/>
              <a:t>‹#›</a:t>
            </a:fld>
            <a:endParaRPr lang="en-IN"/>
          </a:p>
        </p:txBody>
      </p:sp>
    </p:spTree>
    <p:extLst>
      <p:ext uri="{BB962C8B-B14F-4D97-AF65-F5344CB8AC3E}">
        <p14:creationId xmlns:p14="http://schemas.microsoft.com/office/powerpoint/2010/main" val="2219466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geeksforgeeks.org/cross-validation-in-r-programmi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12191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A1B9A2-343F-46AB-80DC-7E09886C89BB}"/>
              </a:ext>
            </a:extLst>
          </p:cNvPr>
          <p:cNvSpPr>
            <a:spLocks noGrp="1"/>
          </p:cNvSpPr>
          <p:nvPr>
            <p:ph type="ctrTitle"/>
          </p:nvPr>
        </p:nvSpPr>
        <p:spPr>
          <a:xfrm>
            <a:off x="1097280" y="325550"/>
            <a:ext cx="10058400" cy="3574778"/>
          </a:xfrm>
          <a:effectLst>
            <a:outerShdw blurRad="50800" dist="38100" dir="2700000" algn="tl" rotWithShape="0">
              <a:prstClr val="black">
                <a:alpha val="40000"/>
              </a:prstClr>
            </a:outerShdw>
          </a:effectLst>
        </p:spPr>
        <p:txBody>
          <a:bodyPr>
            <a:normAutofit/>
          </a:bodyPr>
          <a:lstStyle/>
          <a:p>
            <a:r>
              <a:rPr lang="en-IN" sz="5200">
                <a:solidFill>
                  <a:srgbClr val="FFFFFF"/>
                </a:solidFill>
              </a:rPr>
              <a:t>Validations Techniques</a:t>
            </a:r>
          </a:p>
        </p:txBody>
      </p:sp>
      <p:sp>
        <p:nvSpPr>
          <p:cNvPr id="3" name="Subtitle 2">
            <a:extLst>
              <a:ext uri="{FF2B5EF4-FFF2-40B4-BE49-F238E27FC236}">
                <a16:creationId xmlns:a16="http://schemas.microsoft.com/office/drawing/2014/main" id="{28D834A0-5FFC-42BB-BAF1-019A38F66E97}"/>
              </a:ext>
            </a:extLst>
          </p:cNvPr>
          <p:cNvSpPr>
            <a:spLocks noGrp="1"/>
          </p:cNvSpPr>
          <p:nvPr>
            <p:ph type="subTitle" idx="1"/>
          </p:nvPr>
        </p:nvSpPr>
        <p:spPr>
          <a:xfrm>
            <a:off x="1100051" y="4072043"/>
            <a:ext cx="10058400" cy="1282707"/>
          </a:xfrm>
          <a:effectLst>
            <a:outerShdw blurRad="50800" dist="38100" dir="2700000" algn="tl" rotWithShape="0">
              <a:prstClr val="black">
                <a:alpha val="40000"/>
              </a:prstClr>
            </a:outerShdw>
          </a:effectLst>
        </p:spPr>
        <p:txBody>
          <a:bodyPr>
            <a:normAutofit/>
          </a:bodyPr>
          <a:lstStyle/>
          <a:p>
            <a:endParaRPr lang="en-IN">
              <a:solidFill>
                <a:srgbClr val="FFFFFF"/>
              </a:solidFill>
            </a:endParaRPr>
          </a:p>
        </p:txBody>
      </p:sp>
    </p:spTree>
    <p:extLst>
      <p:ext uri="{BB962C8B-B14F-4D97-AF65-F5344CB8AC3E}">
        <p14:creationId xmlns:p14="http://schemas.microsoft.com/office/powerpoint/2010/main" val="1316667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D38EE57-B708-47C9-A4A4-E25F09FA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7A28182-58A5-4DBB-8F64-BD944BCA81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E4A9080E-7BA6-45FC-8677-8B9D5F4DAF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2163D516-75D4-4DE0-AC27-63719125A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E74A26A5-C23A-46D4-B0FF-155FB38346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08E0243F-1062-43C6-AD04-130DFF668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4C5517B-1B0F-47AA-93A5-3671899698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C16CF2F1-1618-4818-8B68-A5DDEDF0E98F}"/>
              </a:ext>
            </a:extLst>
          </p:cNvPr>
          <p:cNvSpPr>
            <a:spLocks noGrp="1"/>
          </p:cNvSpPr>
          <p:nvPr>
            <p:ph type="title"/>
          </p:nvPr>
        </p:nvSpPr>
        <p:spPr>
          <a:xfrm>
            <a:off x="939849" y="741309"/>
            <a:ext cx="10306520" cy="1325563"/>
          </a:xfrm>
        </p:spPr>
        <p:txBody>
          <a:bodyPr>
            <a:normAutofit/>
          </a:bodyPr>
          <a:lstStyle/>
          <a:p>
            <a:r>
              <a:rPr lang="en-US" sz="4000" b="0" i="0">
                <a:solidFill>
                  <a:srgbClr val="FFFFFF"/>
                </a:solidFill>
                <a:effectLst/>
                <a:latin typeface="sohne"/>
              </a:rPr>
              <a:t>Holdout set</a:t>
            </a:r>
            <a:endParaRPr lang="en-IN" sz="4000">
              <a:solidFill>
                <a:srgbClr val="FFFFFF"/>
              </a:solidFill>
            </a:endParaRPr>
          </a:p>
        </p:txBody>
      </p:sp>
      <p:sp>
        <p:nvSpPr>
          <p:cNvPr id="3" name="Content Placeholder 2">
            <a:extLst>
              <a:ext uri="{FF2B5EF4-FFF2-40B4-BE49-F238E27FC236}">
                <a16:creationId xmlns:a16="http://schemas.microsoft.com/office/drawing/2014/main" id="{F82237A0-9400-48AF-AAE3-46C166AE7966}"/>
              </a:ext>
            </a:extLst>
          </p:cNvPr>
          <p:cNvSpPr>
            <a:spLocks noGrp="1"/>
          </p:cNvSpPr>
          <p:nvPr>
            <p:ph idx="1"/>
          </p:nvPr>
        </p:nvSpPr>
        <p:spPr>
          <a:xfrm>
            <a:off x="257175" y="2850987"/>
            <a:ext cx="5835934" cy="4363550"/>
          </a:xfrm>
        </p:spPr>
        <p:txBody>
          <a:bodyPr>
            <a:normAutofit lnSpcReduction="10000"/>
          </a:bodyPr>
          <a:lstStyle/>
          <a:p>
            <a:pPr algn="just"/>
            <a:r>
              <a:rPr lang="en-US" sz="2400" b="0" i="0" dirty="0">
                <a:effectLst/>
                <a:latin typeface="Times New Roman" panose="02020603050405020304" pitchFamily="18" charset="0"/>
                <a:cs typeface="Times New Roman" panose="02020603050405020304" pitchFamily="18" charset="0"/>
              </a:rPr>
              <a:t>When optimizing the hyperparameters of your model, you might </a:t>
            </a:r>
            <a:r>
              <a:rPr lang="en-US" sz="2400" b="1" i="0" dirty="0">
                <a:effectLst/>
                <a:latin typeface="Times New Roman" panose="02020603050405020304" pitchFamily="18" charset="0"/>
                <a:cs typeface="Times New Roman" panose="02020603050405020304" pitchFamily="18" charset="0"/>
              </a:rPr>
              <a:t>overfit</a:t>
            </a:r>
            <a:r>
              <a:rPr lang="en-US" sz="2400" b="0" i="0" dirty="0">
                <a:effectLst/>
                <a:latin typeface="Times New Roman" panose="02020603050405020304" pitchFamily="18" charset="0"/>
                <a:cs typeface="Times New Roman" panose="02020603050405020304" pitchFamily="18" charset="0"/>
              </a:rPr>
              <a:t> your model if you were to optimize using the train/test split.</a:t>
            </a:r>
          </a:p>
          <a:p>
            <a:pPr algn="just"/>
            <a:r>
              <a:rPr lang="en-US" sz="2400" b="0" i="0" dirty="0">
                <a:effectLst/>
                <a:latin typeface="Times New Roman" panose="02020603050405020304" pitchFamily="18" charset="0"/>
                <a:cs typeface="Times New Roman" panose="02020603050405020304" pitchFamily="18" charset="0"/>
              </a:rPr>
              <a:t>Why? Because the model searches for the hyperparameters that fit the specific train/test you made.</a:t>
            </a:r>
          </a:p>
          <a:p>
            <a:pPr algn="just"/>
            <a:r>
              <a:rPr lang="en-US" sz="2400" b="0" i="0" dirty="0">
                <a:effectLst/>
                <a:latin typeface="Times New Roman" panose="02020603050405020304" pitchFamily="18" charset="0"/>
                <a:cs typeface="Times New Roman" panose="02020603050405020304" pitchFamily="18" charset="0"/>
              </a:rPr>
              <a:t>To solve this issue, you can create an additional </a:t>
            </a:r>
            <a:r>
              <a:rPr lang="en-US" sz="2400" b="1" i="0" dirty="0">
                <a:effectLst/>
                <a:latin typeface="Times New Roman" panose="02020603050405020304" pitchFamily="18" charset="0"/>
                <a:cs typeface="Times New Roman" panose="02020603050405020304" pitchFamily="18" charset="0"/>
              </a:rPr>
              <a:t>holdout</a:t>
            </a:r>
            <a:r>
              <a:rPr lang="en-US" sz="2400" b="0" i="0" dirty="0">
                <a:effectLst/>
                <a:latin typeface="Times New Roman" panose="02020603050405020304" pitchFamily="18" charset="0"/>
                <a:cs typeface="Times New Roman" panose="02020603050405020304" pitchFamily="18" charset="0"/>
              </a:rPr>
              <a:t> set. </a:t>
            </a:r>
          </a:p>
          <a:p>
            <a:pPr algn="just"/>
            <a:r>
              <a:rPr lang="en-US" sz="2400" b="0" i="0" dirty="0">
                <a:effectLst/>
                <a:latin typeface="Times New Roman" panose="02020603050405020304" pitchFamily="18" charset="0"/>
                <a:cs typeface="Times New Roman" panose="02020603050405020304" pitchFamily="18" charset="0"/>
              </a:rPr>
              <a:t>This is often 10% of the data which you have not used in any of your processing/validation steps.</a:t>
            </a:r>
          </a:p>
          <a:p>
            <a:endParaRPr lang="en-IN" sz="17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6F566963-7B2F-4202-A838-7A3C67838F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98892" y="3913882"/>
            <a:ext cx="4802404" cy="720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256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EE894BD4-17B8-4FB6-ABF7-DBF2ED39A8FA}"/>
              </a:ext>
            </a:extLst>
          </p:cNvPr>
          <p:cNvSpPr>
            <a:spLocks noGrp="1"/>
          </p:cNvSpPr>
          <p:nvPr>
            <p:ph type="title"/>
          </p:nvPr>
        </p:nvSpPr>
        <p:spPr>
          <a:xfrm>
            <a:off x="958506" y="800392"/>
            <a:ext cx="10264697" cy="1212102"/>
          </a:xfrm>
        </p:spPr>
        <p:txBody>
          <a:bodyPr>
            <a:normAutofit/>
          </a:bodyPr>
          <a:lstStyle/>
          <a:p>
            <a:r>
              <a:rPr lang="en-IN" sz="4000" dirty="0">
                <a:solidFill>
                  <a:srgbClr val="FFFFFF"/>
                </a:solidFill>
              </a:rPr>
              <a:t>Holdout Method</a:t>
            </a:r>
          </a:p>
        </p:txBody>
      </p:sp>
      <p:sp>
        <p:nvSpPr>
          <p:cNvPr id="3" name="Content Placeholder 2">
            <a:extLst>
              <a:ext uri="{FF2B5EF4-FFF2-40B4-BE49-F238E27FC236}">
                <a16:creationId xmlns:a16="http://schemas.microsoft.com/office/drawing/2014/main" id="{BC6A894F-60CA-4A5B-A05A-71A6FEC2C484}"/>
              </a:ext>
            </a:extLst>
          </p:cNvPr>
          <p:cNvSpPr>
            <a:spLocks noGrp="1"/>
          </p:cNvSpPr>
          <p:nvPr>
            <p:ph idx="1"/>
          </p:nvPr>
        </p:nvSpPr>
        <p:spPr>
          <a:xfrm>
            <a:off x="1367624" y="2490436"/>
            <a:ext cx="9708995" cy="3567173"/>
          </a:xfrm>
        </p:spPr>
        <p:txBody>
          <a:bodyPr anchor="ctr">
            <a:normAutofit/>
          </a:bodyPr>
          <a:lstStyle/>
          <a:p>
            <a:r>
              <a:rPr lang="en-US" sz="2400" b="1" i="0">
                <a:effectLst/>
                <a:latin typeface="proxima_novaregular"/>
              </a:rPr>
              <a:t>Pros</a:t>
            </a:r>
            <a:endParaRPr lang="en-US" sz="2400" b="0" i="0">
              <a:effectLst/>
              <a:latin typeface="proxima_novaregular"/>
            </a:endParaRPr>
          </a:p>
          <a:p>
            <a:pPr>
              <a:buFont typeface="+mj-lt"/>
              <a:buAutoNum type="arabicPeriod"/>
            </a:pPr>
            <a:r>
              <a:rPr lang="en-US" sz="2400" b="0" i="0">
                <a:effectLst/>
                <a:latin typeface="proxima_novaregular"/>
              </a:rPr>
              <a:t>This Method is Fully independent of data.</a:t>
            </a:r>
          </a:p>
          <a:p>
            <a:pPr>
              <a:buFont typeface="+mj-lt"/>
              <a:buAutoNum type="arabicPeriod"/>
            </a:pPr>
            <a:r>
              <a:rPr lang="en-US" sz="2400" b="0" i="0">
                <a:effectLst/>
                <a:latin typeface="proxima_novaregular"/>
              </a:rPr>
              <a:t>This Method only needs to be run once so has lower computational costs.</a:t>
            </a:r>
          </a:p>
          <a:p>
            <a:r>
              <a:rPr lang="en-US" sz="2400" b="1" i="0">
                <a:effectLst/>
                <a:latin typeface="proxima_novaregular"/>
              </a:rPr>
              <a:t>Cons</a:t>
            </a:r>
            <a:endParaRPr lang="en-US" sz="2400" b="0" i="0">
              <a:effectLst/>
              <a:latin typeface="proxima_novaregular"/>
            </a:endParaRPr>
          </a:p>
          <a:p>
            <a:pPr>
              <a:buFont typeface="+mj-lt"/>
              <a:buAutoNum type="arabicPeriod"/>
            </a:pPr>
            <a:r>
              <a:rPr lang="en-US" sz="2400" b="0" i="0">
                <a:effectLst/>
                <a:latin typeface="proxima_novaregular"/>
              </a:rPr>
              <a:t>The Performance is subject to higher variance given the smaller size of the data.</a:t>
            </a:r>
          </a:p>
          <a:p>
            <a:endParaRPr lang="en-IN" sz="2400"/>
          </a:p>
        </p:txBody>
      </p:sp>
    </p:spTree>
    <p:extLst>
      <p:ext uri="{BB962C8B-B14F-4D97-AF65-F5344CB8AC3E}">
        <p14:creationId xmlns:p14="http://schemas.microsoft.com/office/powerpoint/2010/main" val="3124990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73A56AF-ED07-4B14-9EBC-74A4BF940520}"/>
              </a:ext>
            </a:extLst>
          </p:cNvPr>
          <p:cNvSpPr>
            <a:spLocks noGrp="1"/>
          </p:cNvSpPr>
          <p:nvPr>
            <p:ph type="title"/>
          </p:nvPr>
        </p:nvSpPr>
        <p:spPr>
          <a:xfrm>
            <a:off x="958506" y="800392"/>
            <a:ext cx="10264697" cy="1212102"/>
          </a:xfrm>
        </p:spPr>
        <p:txBody>
          <a:bodyPr>
            <a:normAutofit/>
          </a:bodyPr>
          <a:lstStyle/>
          <a:p>
            <a:r>
              <a:rPr lang="en-IN" sz="4000" b="1">
                <a:solidFill>
                  <a:srgbClr val="FFFFFF"/>
                </a:solidFill>
              </a:rPr>
              <a:t>Cross Validation</a:t>
            </a:r>
          </a:p>
        </p:txBody>
      </p:sp>
      <p:sp>
        <p:nvSpPr>
          <p:cNvPr id="3" name="Content Placeholder 2">
            <a:extLst>
              <a:ext uri="{FF2B5EF4-FFF2-40B4-BE49-F238E27FC236}">
                <a16:creationId xmlns:a16="http://schemas.microsoft.com/office/drawing/2014/main" id="{EFCFB8F8-5D69-4164-857B-3E4F352EC57A}"/>
              </a:ext>
            </a:extLst>
          </p:cNvPr>
          <p:cNvSpPr>
            <a:spLocks noGrp="1"/>
          </p:cNvSpPr>
          <p:nvPr>
            <p:ph idx="1"/>
          </p:nvPr>
        </p:nvSpPr>
        <p:spPr>
          <a:xfrm>
            <a:off x="1367624" y="2490436"/>
            <a:ext cx="9708995" cy="3567173"/>
          </a:xfrm>
        </p:spPr>
        <p:txBody>
          <a:bodyPr anchor="ctr">
            <a:normAutofit/>
          </a:bodyPr>
          <a:lstStyle/>
          <a:p>
            <a:r>
              <a:rPr lang="en-US" sz="2400" b="0" i="0">
                <a:effectLst/>
                <a:latin typeface="Times New Roman" panose="02020603050405020304" pitchFamily="18" charset="0"/>
                <a:cs typeface="Times New Roman" panose="02020603050405020304" pitchFamily="18" charset="0"/>
              </a:rPr>
              <a:t>Cross Validation is a technique to assess the performance of a statistical prediction model on an independent data set. </a:t>
            </a:r>
          </a:p>
          <a:p>
            <a:r>
              <a:rPr lang="en-US" sz="2400" b="0" i="0">
                <a:effectLst/>
                <a:latin typeface="Times New Roman" panose="02020603050405020304" pitchFamily="18" charset="0"/>
                <a:cs typeface="Times New Roman" panose="02020603050405020304" pitchFamily="18" charset="0"/>
              </a:rPr>
              <a:t>The goal is to make sure the model and the data work well together. </a:t>
            </a:r>
          </a:p>
          <a:p>
            <a:r>
              <a:rPr lang="en-US" sz="2400" b="0" i="0">
                <a:effectLst/>
                <a:latin typeface="Times New Roman" panose="02020603050405020304" pitchFamily="18" charset="0"/>
                <a:cs typeface="Times New Roman" panose="02020603050405020304" pitchFamily="18" charset="0"/>
              </a:rPr>
              <a:t>Cross validation is conducted during the training phase where the user will assess whether the model is prone to underfitting or overfitting to the data. </a:t>
            </a:r>
          </a:p>
          <a:p>
            <a:r>
              <a:rPr lang="en-US" sz="2400" b="0" i="0">
                <a:effectLst/>
                <a:latin typeface="Times New Roman" panose="02020603050405020304" pitchFamily="18" charset="0"/>
                <a:cs typeface="Times New Roman" panose="02020603050405020304" pitchFamily="18" charset="0"/>
              </a:rPr>
              <a:t>The data to be used for cross validation have to be from the same distribution for the target variable or else we can mislead ourselves as to how the model will perform in real life.</a:t>
            </a: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5992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9614FF5-0B43-4156-BFDB-F4B930F389E4}"/>
              </a:ext>
            </a:extLst>
          </p:cNvPr>
          <p:cNvSpPr>
            <a:spLocks noGrp="1"/>
          </p:cNvSpPr>
          <p:nvPr>
            <p:ph type="title"/>
          </p:nvPr>
        </p:nvSpPr>
        <p:spPr>
          <a:xfrm>
            <a:off x="958506" y="800392"/>
            <a:ext cx="10264697" cy="1212102"/>
          </a:xfrm>
        </p:spPr>
        <p:txBody>
          <a:bodyPr>
            <a:normAutofit/>
          </a:bodyPr>
          <a:lstStyle/>
          <a:p>
            <a:r>
              <a:rPr lang="en-US" sz="4000" b="0" i="0">
                <a:solidFill>
                  <a:srgbClr val="FFFFFF"/>
                </a:solidFill>
                <a:effectLst/>
                <a:latin typeface="charter"/>
              </a:rPr>
              <a:t>K-fold cross-validation</a:t>
            </a:r>
            <a:endParaRPr lang="en-IN" sz="4000">
              <a:solidFill>
                <a:srgbClr val="FFFFFF"/>
              </a:solidFill>
            </a:endParaRPr>
          </a:p>
        </p:txBody>
      </p:sp>
      <p:sp>
        <p:nvSpPr>
          <p:cNvPr id="3" name="Content Placeholder 2">
            <a:extLst>
              <a:ext uri="{FF2B5EF4-FFF2-40B4-BE49-F238E27FC236}">
                <a16:creationId xmlns:a16="http://schemas.microsoft.com/office/drawing/2014/main" id="{E2D80528-4700-4B55-A96B-0C4A4F8D5D17}"/>
              </a:ext>
            </a:extLst>
          </p:cNvPr>
          <p:cNvSpPr>
            <a:spLocks noGrp="1"/>
          </p:cNvSpPr>
          <p:nvPr>
            <p:ph idx="1"/>
          </p:nvPr>
        </p:nvSpPr>
        <p:spPr>
          <a:xfrm>
            <a:off x="1367624" y="2490436"/>
            <a:ext cx="9708995" cy="3567173"/>
          </a:xfrm>
        </p:spPr>
        <p:txBody>
          <a:bodyPr anchor="ctr">
            <a:normAutofit/>
          </a:bodyPr>
          <a:lstStyle/>
          <a:p>
            <a:r>
              <a:rPr lang="en-US" sz="2000" b="0" i="0">
                <a:effectLst/>
                <a:latin typeface="Times New Roman" panose="02020603050405020304" pitchFamily="18" charset="0"/>
                <a:cs typeface="Times New Roman" panose="02020603050405020304" pitchFamily="18" charset="0"/>
              </a:rPr>
              <a:t>K-fold cross-validation is one of the most used cross-validation methods. </a:t>
            </a:r>
          </a:p>
          <a:p>
            <a:r>
              <a:rPr lang="en-US" sz="2000" b="0" i="0">
                <a:effectLst/>
                <a:latin typeface="Times New Roman" panose="02020603050405020304" pitchFamily="18" charset="0"/>
                <a:cs typeface="Times New Roman" panose="02020603050405020304" pitchFamily="18" charset="0"/>
              </a:rPr>
              <a:t>In this method, </a:t>
            </a:r>
            <a:r>
              <a:rPr lang="en-US" sz="2000" b="1" i="1">
                <a:effectLst/>
                <a:latin typeface="Times New Roman" panose="02020603050405020304" pitchFamily="18" charset="0"/>
                <a:cs typeface="Times New Roman" panose="02020603050405020304" pitchFamily="18" charset="0"/>
              </a:rPr>
              <a:t>k</a:t>
            </a:r>
            <a:r>
              <a:rPr lang="en-US" sz="2000" b="0" i="0">
                <a:effectLst/>
                <a:latin typeface="Times New Roman" panose="02020603050405020304" pitchFamily="18" charset="0"/>
                <a:cs typeface="Times New Roman" panose="02020603050405020304" pitchFamily="18" charset="0"/>
              </a:rPr>
              <a:t> represents the number of experiments(or fold) in order to test and train data.</a:t>
            </a:r>
          </a:p>
          <a:p>
            <a:r>
              <a:rPr lang="en-US" sz="2000" b="0" i="0">
                <a:effectLst/>
                <a:latin typeface="Times New Roman" panose="02020603050405020304" pitchFamily="18" charset="0"/>
                <a:cs typeface="Times New Roman" panose="02020603050405020304" pitchFamily="18" charset="0"/>
              </a:rPr>
              <a:t>For example, suppose that we want to make 5 experiments(or performance) with our data composed of 1000 records. </a:t>
            </a:r>
          </a:p>
          <a:p>
            <a:r>
              <a:rPr lang="en-US" sz="2000" b="0" i="0">
                <a:effectLst/>
                <a:latin typeface="Times New Roman" panose="02020603050405020304" pitchFamily="18" charset="0"/>
                <a:cs typeface="Times New Roman" panose="02020603050405020304" pitchFamily="18" charset="0"/>
              </a:rPr>
              <a:t>So during the first experiment, we test or validate the first 200 records and then we train the remaining 800 records. </a:t>
            </a:r>
          </a:p>
          <a:p>
            <a:r>
              <a:rPr lang="en-US" sz="2000" b="0" i="0">
                <a:effectLst/>
                <a:latin typeface="Times New Roman" panose="02020603050405020304" pitchFamily="18" charset="0"/>
                <a:cs typeface="Times New Roman" panose="02020603050405020304" pitchFamily="18" charset="0"/>
              </a:rPr>
              <a:t>When the first experiment is finished and certain accuracy is obtained. </a:t>
            </a:r>
          </a:p>
          <a:p>
            <a:r>
              <a:rPr lang="en-US" sz="2000" b="0" i="0">
                <a:effectLst/>
                <a:latin typeface="Times New Roman" panose="02020603050405020304" pitchFamily="18" charset="0"/>
                <a:cs typeface="Times New Roman" panose="02020603050405020304" pitchFamily="18" charset="0"/>
              </a:rPr>
              <a:t>Then we make a second experiment where we test the 200 records that follow the previous records that have been tested and we train the remain 800 records.</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107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8F56B4B3-FA91-4915-96BD-7AC886320B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804" y="1316669"/>
            <a:ext cx="8789283" cy="494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669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3EF2DA2-8C96-453D-B830-89147D67BFB8}"/>
              </a:ext>
            </a:extLst>
          </p:cNvPr>
          <p:cNvSpPr>
            <a:spLocks noChangeArrowheads="1"/>
          </p:cNvSpPr>
          <p:nvPr/>
        </p:nvSpPr>
        <p:spPr bwMode="auto">
          <a:xfrm>
            <a:off x="1766655" y="2170244"/>
            <a:ext cx="8047011" cy="2082508"/>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55488"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from </a:t>
            </a:r>
            <a:r>
              <a:rPr kumimoji="0" lang="en-US" altLang="en-US" sz="28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sklearn.model_selection</a:t>
            </a: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import </a:t>
            </a:r>
            <a:r>
              <a:rPr kumimoji="0" lang="en-US" altLang="en-US" sz="28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cross_val_score</a:t>
            </a:r>
            <a:endParaRPr kumimoji="0" lang="en-US" altLang="en-US" sz="2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from </a:t>
            </a:r>
            <a:r>
              <a:rPr kumimoji="0" lang="en-US" altLang="en-US" sz="28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sklearn.linear_model</a:t>
            </a: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import </a:t>
            </a:r>
            <a:r>
              <a:rPr kumimoji="0" lang="en-US" altLang="en-US" sz="2800" b="1"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LogisticRegression</a:t>
            </a:r>
            <a:endParaRPr kumimoji="0" lang="en-US" altLang="en-US" sz="2800" b="1"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logreg</a:t>
            </a: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 </a:t>
            </a:r>
            <a:r>
              <a:rPr kumimoji="0" lang="en-US" altLang="en-US" sz="28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LogisticRegression</a:t>
            </a: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scores = </a:t>
            </a:r>
            <a:r>
              <a:rPr kumimoji="0" lang="en-US" altLang="en-US" sz="28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cross_val_score</a:t>
            </a: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logreg</a:t>
            </a: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rgbClr val="292929"/>
                </a:solidFill>
                <a:effectLst/>
                <a:latin typeface="Times New Roman" panose="02020603050405020304" pitchFamily="18" charset="0"/>
                <a:cs typeface="Times New Roman" panose="02020603050405020304" pitchFamily="18" charset="0"/>
              </a:rPr>
              <a:t>X,y,cv</a:t>
            </a:r>
            <a:r>
              <a:rPr kumimoji="0" lang="en-US" altLang="en-US" sz="2800" b="0" i="0" u="none"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=5)</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82212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1352AA2-F621-47AF-947A-7D0C533F5766}"/>
              </a:ext>
            </a:extLst>
          </p:cNvPr>
          <p:cNvSpPr>
            <a:spLocks noGrp="1"/>
          </p:cNvSpPr>
          <p:nvPr>
            <p:ph idx="1"/>
          </p:nvPr>
        </p:nvSpPr>
        <p:spPr>
          <a:xfrm>
            <a:off x="1367624" y="2490436"/>
            <a:ext cx="9708995" cy="3567173"/>
          </a:xfrm>
        </p:spPr>
        <p:txBody>
          <a:bodyPr anchor="ctr">
            <a:normAutofit/>
          </a:bodyPr>
          <a:lstStyle/>
          <a:p>
            <a:pPr marL="0" indent="0">
              <a:buNone/>
            </a:pPr>
            <a:r>
              <a:rPr lang="en-US" sz="2400" b="1" i="0" dirty="0">
                <a:effectLst/>
                <a:latin typeface="proxima_novaregular"/>
              </a:rPr>
              <a:t>Pros</a:t>
            </a:r>
            <a:endParaRPr lang="en-US" sz="2400" b="0" i="0" dirty="0">
              <a:effectLst/>
              <a:latin typeface="proxima_novaregular"/>
            </a:endParaRPr>
          </a:p>
          <a:p>
            <a:pPr>
              <a:buFont typeface="+mj-lt"/>
              <a:buAutoNum type="arabicPeriod"/>
            </a:pPr>
            <a:r>
              <a:rPr lang="en-US" sz="2400" b="0" i="0" dirty="0">
                <a:effectLst/>
                <a:latin typeface="proxima_novaregular"/>
              </a:rPr>
              <a:t>This will help to overcome the problem of computational power.</a:t>
            </a:r>
          </a:p>
          <a:p>
            <a:pPr>
              <a:buFont typeface="+mj-lt"/>
              <a:buAutoNum type="arabicPeriod"/>
            </a:pPr>
            <a:r>
              <a:rPr lang="en-US" sz="2400" b="0" i="0" dirty="0">
                <a:effectLst/>
                <a:latin typeface="proxima_novaregular"/>
              </a:rPr>
              <a:t>Models may not be affected much if an outlier is present in data.</a:t>
            </a:r>
          </a:p>
          <a:p>
            <a:pPr>
              <a:buFont typeface="+mj-lt"/>
              <a:buAutoNum type="arabicPeriod"/>
            </a:pPr>
            <a:r>
              <a:rPr lang="en-US" sz="2400" b="0" i="0" dirty="0">
                <a:effectLst/>
                <a:latin typeface="proxima_novaregular"/>
              </a:rPr>
              <a:t>It helps us overcome the problem of variability.</a:t>
            </a:r>
          </a:p>
          <a:p>
            <a:pPr>
              <a:buFont typeface="+mj-lt"/>
              <a:buAutoNum type="arabicPeriod"/>
            </a:pPr>
            <a:endParaRPr lang="en-US" sz="2400" b="0" i="0" dirty="0">
              <a:effectLst/>
              <a:latin typeface="proxima_novaregular"/>
            </a:endParaRPr>
          </a:p>
          <a:p>
            <a:pPr marL="0" indent="0">
              <a:buNone/>
            </a:pPr>
            <a:r>
              <a:rPr lang="en-US" sz="2400" b="1" i="0" dirty="0">
                <a:effectLst/>
                <a:latin typeface="proxima_novaregular"/>
              </a:rPr>
              <a:t>Cons</a:t>
            </a:r>
            <a:endParaRPr lang="en-US" sz="2400" b="0" i="0" dirty="0">
              <a:effectLst/>
              <a:latin typeface="proxima_novaregular"/>
            </a:endParaRPr>
          </a:p>
          <a:p>
            <a:pPr>
              <a:buFont typeface="+mj-lt"/>
              <a:buAutoNum type="arabicPeriod"/>
            </a:pPr>
            <a:r>
              <a:rPr lang="en-US" sz="2400" b="0" i="0" dirty="0">
                <a:effectLst/>
                <a:latin typeface="proxima_novaregular"/>
              </a:rPr>
              <a:t>Imbalanced data sets will impact our model.</a:t>
            </a:r>
          </a:p>
          <a:p>
            <a:endParaRPr lang="en-IN" sz="2400" dirty="0"/>
          </a:p>
        </p:txBody>
      </p:sp>
    </p:spTree>
    <p:extLst>
      <p:ext uri="{BB962C8B-B14F-4D97-AF65-F5344CB8AC3E}">
        <p14:creationId xmlns:p14="http://schemas.microsoft.com/office/powerpoint/2010/main" val="342103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F8871-E3FE-E43F-A16E-CD3FFC50E6D8}"/>
              </a:ext>
            </a:extLst>
          </p:cNvPr>
          <p:cNvSpPr>
            <a:spLocks noGrp="1"/>
          </p:cNvSpPr>
          <p:nvPr>
            <p:ph type="title"/>
          </p:nvPr>
        </p:nvSpPr>
        <p:spPr/>
        <p:txBody>
          <a:bodyPr/>
          <a:lstStyle/>
          <a:p>
            <a:r>
              <a:rPr lang="en-US" dirty="0"/>
              <a:t>Leave one out Cross validation(LOOCV)</a:t>
            </a:r>
            <a:endParaRPr lang="en-IN" dirty="0"/>
          </a:p>
        </p:txBody>
      </p:sp>
      <p:sp>
        <p:nvSpPr>
          <p:cNvPr id="3" name="Content Placeholder 2">
            <a:extLst>
              <a:ext uri="{FF2B5EF4-FFF2-40B4-BE49-F238E27FC236}">
                <a16:creationId xmlns:a16="http://schemas.microsoft.com/office/drawing/2014/main" id="{CF16D289-21D8-AD52-6BB8-D3FC0DE76A04}"/>
              </a:ext>
            </a:extLst>
          </p:cNvPr>
          <p:cNvSpPr>
            <a:spLocks noGrp="1"/>
          </p:cNvSpPr>
          <p:nvPr>
            <p:ph idx="1"/>
          </p:nvPr>
        </p:nvSpPr>
        <p:spPr/>
        <p:txBody>
          <a:bodyPr/>
          <a:lstStyle/>
          <a:p>
            <a:pPr>
              <a:buFont typeface="+mj-lt"/>
              <a:buAutoNum type="arabicPeriod"/>
            </a:pPr>
            <a:r>
              <a:rPr lang="en-US" sz="2400" dirty="0">
                <a:latin typeface="proxima_novaregular"/>
              </a:rPr>
              <a:t>The Leave-One-Out Cross-Validation, or LOOCV, procedure is used to estimate the performance of machine learning algorithms when they are used to make predictions on data not used to train the model.</a:t>
            </a:r>
          </a:p>
          <a:p>
            <a:pPr>
              <a:buFont typeface="+mj-lt"/>
              <a:buAutoNum type="arabicPeriod"/>
            </a:pPr>
            <a:r>
              <a:rPr lang="en-US" sz="2400" dirty="0">
                <a:latin typeface="proxima_novaregular"/>
              </a:rPr>
              <a:t>It is a computationally expensive procedure to perform, although it results in a reliable and unbiased estimate of model performance. </a:t>
            </a:r>
          </a:p>
          <a:p>
            <a:endParaRPr lang="en-IN" dirty="0"/>
          </a:p>
        </p:txBody>
      </p:sp>
    </p:spTree>
    <p:extLst>
      <p:ext uri="{BB962C8B-B14F-4D97-AF65-F5344CB8AC3E}">
        <p14:creationId xmlns:p14="http://schemas.microsoft.com/office/powerpoint/2010/main" val="1301420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A6C80-CC1F-4CC7-0984-92F4D804EB3D}"/>
              </a:ext>
            </a:extLst>
          </p:cNvPr>
          <p:cNvSpPr>
            <a:spLocks noGrp="1"/>
          </p:cNvSpPr>
          <p:nvPr>
            <p:ph idx="1"/>
          </p:nvPr>
        </p:nvSpPr>
        <p:spPr>
          <a:xfrm>
            <a:off x="838200" y="638175"/>
            <a:ext cx="10515600" cy="5538788"/>
          </a:xfrm>
        </p:spPr>
        <p:txBody>
          <a:bodyPr>
            <a:normAutofit fontScale="92500" lnSpcReduction="10000"/>
          </a:bodyPr>
          <a:lstStyle/>
          <a:p>
            <a:pPr>
              <a:lnSpc>
                <a:spcPct val="110000"/>
              </a:lnSpc>
              <a:buFont typeface="+mj-lt"/>
              <a:buAutoNum type="arabicPeriod"/>
            </a:pPr>
            <a:r>
              <a:rPr lang="en-US" sz="2600" dirty="0">
                <a:latin typeface="proxima_novaregular"/>
              </a:rPr>
              <a:t>LOOCV(Leave One Out Cross-Validation) is a type of </a:t>
            </a:r>
            <a:r>
              <a:rPr lang="en-US" sz="2600" dirty="0">
                <a:latin typeface="proxima_novaregular"/>
                <a:hlinkClick r:id="rId2">
                  <a:extLst>
                    <a:ext uri="{A12FA001-AC4F-418D-AE19-62706E023703}">
                      <ahyp:hlinkClr xmlns:ahyp="http://schemas.microsoft.com/office/drawing/2018/hyperlinkcolor" val="tx"/>
                    </a:ext>
                  </a:extLst>
                </a:hlinkClick>
              </a:rPr>
              <a:t>cross-validation</a:t>
            </a:r>
            <a:r>
              <a:rPr lang="en-US" sz="2600" dirty="0">
                <a:latin typeface="proxima_novaregular"/>
              </a:rPr>
              <a:t> approach in which each observation is considered as the validation set and the rest (N-1) observations are considered as the training set. </a:t>
            </a:r>
          </a:p>
          <a:p>
            <a:pPr>
              <a:lnSpc>
                <a:spcPct val="110000"/>
              </a:lnSpc>
              <a:buFont typeface="+mj-lt"/>
              <a:buAutoNum type="arabicPeriod"/>
            </a:pPr>
            <a:r>
              <a:rPr lang="en-US" sz="2600" dirty="0">
                <a:latin typeface="proxima_novaregular"/>
              </a:rPr>
              <a:t>In LOOCV, fitting of the model is done and predicting using one observation validation set. </a:t>
            </a:r>
          </a:p>
          <a:p>
            <a:pPr>
              <a:lnSpc>
                <a:spcPct val="110000"/>
              </a:lnSpc>
              <a:buFont typeface="+mj-lt"/>
              <a:buAutoNum type="arabicPeriod"/>
            </a:pPr>
            <a:r>
              <a:rPr lang="en-US" sz="2600" dirty="0">
                <a:latin typeface="proxima_novaregular"/>
              </a:rPr>
              <a:t>Furthermore, repeating this for N times for each observation as the validation set. Model is fitted and the model is used to predict a value for observation. </a:t>
            </a:r>
          </a:p>
          <a:p>
            <a:pPr>
              <a:lnSpc>
                <a:spcPct val="110000"/>
              </a:lnSpc>
              <a:buFont typeface="+mj-lt"/>
              <a:buAutoNum type="arabicPeriod"/>
            </a:pPr>
            <a:r>
              <a:rPr lang="en-US" sz="2600" dirty="0">
                <a:latin typeface="proxima_novaregular"/>
              </a:rPr>
              <a:t>This is a special case of K-fold cross-validation in which the number of folds is the same as the number of observations(K = N). </a:t>
            </a:r>
          </a:p>
          <a:p>
            <a:pPr>
              <a:lnSpc>
                <a:spcPct val="110000"/>
              </a:lnSpc>
              <a:buFont typeface="+mj-lt"/>
              <a:buAutoNum type="arabicPeriod"/>
            </a:pPr>
            <a:r>
              <a:rPr lang="en-US" sz="2600" dirty="0">
                <a:latin typeface="proxima_novaregular"/>
              </a:rPr>
              <a:t>This method helps to reduce Bias and Randomness. The method aims at reducing the Mean-Squared error rate and prevent over fitting.</a:t>
            </a:r>
          </a:p>
          <a:p>
            <a:pPr>
              <a:lnSpc>
                <a:spcPct val="110000"/>
              </a:lnSpc>
              <a:buFont typeface="+mj-lt"/>
              <a:buAutoNum type="arabicPeriod"/>
            </a:pPr>
            <a:r>
              <a:rPr lang="en-US" sz="2600" dirty="0">
                <a:latin typeface="proxima_novaregular"/>
              </a:rPr>
              <a:t>Don’t Use LOOCV: Large datasets or costly models to fit.</a:t>
            </a:r>
          </a:p>
          <a:p>
            <a:endParaRPr lang="en-IN" dirty="0"/>
          </a:p>
        </p:txBody>
      </p:sp>
    </p:spTree>
    <p:extLst>
      <p:ext uri="{BB962C8B-B14F-4D97-AF65-F5344CB8AC3E}">
        <p14:creationId xmlns:p14="http://schemas.microsoft.com/office/powerpoint/2010/main" val="983708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A959F-7D61-5B50-3753-8583963F4296}"/>
              </a:ext>
            </a:extLst>
          </p:cNvPr>
          <p:cNvSpPr>
            <a:spLocks noGrp="1"/>
          </p:cNvSpPr>
          <p:nvPr>
            <p:ph type="title"/>
          </p:nvPr>
        </p:nvSpPr>
        <p:spPr/>
        <p:txBody>
          <a:bodyPr/>
          <a:lstStyle/>
          <a:p>
            <a:r>
              <a:rPr lang="en-US" b="0" i="0" dirty="0">
                <a:solidFill>
                  <a:srgbClr val="242424"/>
                </a:solidFill>
                <a:effectLst/>
                <a:latin typeface="source-serif-pro"/>
              </a:rPr>
              <a:t>Bootstrap Sampling Method</a:t>
            </a:r>
            <a:endParaRPr lang="en-IN" dirty="0"/>
          </a:p>
        </p:txBody>
      </p:sp>
      <p:sp>
        <p:nvSpPr>
          <p:cNvPr id="3" name="Content Placeholder 2">
            <a:extLst>
              <a:ext uri="{FF2B5EF4-FFF2-40B4-BE49-F238E27FC236}">
                <a16:creationId xmlns:a16="http://schemas.microsoft.com/office/drawing/2014/main" id="{968E146A-6521-E501-C072-D04797CD55A1}"/>
              </a:ext>
            </a:extLst>
          </p:cNvPr>
          <p:cNvSpPr>
            <a:spLocks noGrp="1"/>
          </p:cNvSpPr>
          <p:nvPr>
            <p:ph idx="1"/>
          </p:nvPr>
        </p:nvSpPr>
        <p:spPr/>
        <p:txBody>
          <a:bodyPr/>
          <a:lstStyle/>
          <a:p>
            <a:r>
              <a:rPr lang="en-US" b="0" i="0" dirty="0">
                <a:solidFill>
                  <a:srgbClr val="242424"/>
                </a:solidFill>
                <a:effectLst/>
                <a:latin typeface="source-serif-pro"/>
              </a:rPr>
              <a:t>The Bootstrap Sampling Method is a very simple concept and is a building block for some of the more advanced machine learning algorithms like AdaBoost and </a:t>
            </a:r>
            <a:r>
              <a:rPr lang="en-US" b="0" i="0" dirty="0" err="1">
                <a:solidFill>
                  <a:srgbClr val="242424"/>
                </a:solidFill>
                <a:effectLst/>
                <a:latin typeface="source-serif-pro"/>
              </a:rPr>
              <a:t>XGBoost</a:t>
            </a:r>
            <a:r>
              <a:rPr lang="en-US" b="0" i="0" dirty="0">
                <a:solidFill>
                  <a:srgbClr val="242424"/>
                </a:solidFill>
                <a:effectLst/>
                <a:latin typeface="source-serif-pro"/>
              </a:rPr>
              <a:t>.</a:t>
            </a:r>
          </a:p>
          <a:p>
            <a:endParaRPr lang="en-US" dirty="0">
              <a:solidFill>
                <a:srgbClr val="242424"/>
              </a:solidFill>
              <a:latin typeface="source-serif-pro"/>
            </a:endParaRPr>
          </a:p>
          <a:p>
            <a:r>
              <a:rPr lang="en-US" b="0" i="0" dirty="0">
                <a:solidFill>
                  <a:srgbClr val="242424"/>
                </a:solidFill>
                <a:effectLst/>
                <a:latin typeface="source-serif-pro"/>
              </a:rPr>
              <a:t>Technically speaking, the bootstrap sampling method is a resampling method that uses random sampling with replacement.</a:t>
            </a:r>
            <a:endParaRPr lang="en-IN" dirty="0"/>
          </a:p>
        </p:txBody>
      </p:sp>
    </p:spTree>
    <p:extLst>
      <p:ext uri="{BB962C8B-B14F-4D97-AF65-F5344CB8AC3E}">
        <p14:creationId xmlns:p14="http://schemas.microsoft.com/office/powerpoint/2010/main" val="3701477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EA16CD9-515C-41F6-9B71-1BE90D723D21}"/>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Validation in Machine Learning</a:t>
            </a:r>
          </a:p>
        </p:txBody>
      </p:sp>
      <p:sp>
        <p:nvSpPr>
          <p:cNvPr id="3" name="Content Placeholder 2">
            <a:extLst>
              <a:ext uri="{FF2B5EF4-FFF2-40B4-BE49-F238E27FC236}">
                <a16:creationId xmlns:a16="http://schemas.microsoft.com/office/drawing/2014/main" id="{8F07ADD9-F424-479E-899A-EB898D013B28}"/>
              </a:ext>
            </a:extLst>
          </p:cNvPr>
          <p:cNvSpPr>
            <a:spLocks noGrp="1"/>
          </p:cNvSpPr>
          <p:nvPr>
            <p:ph idx="1"/>
          </p:nvPr>
        </p:nvSpPr>
        <p:spPr>
          <a:xfrm>
            <a:off x="1367624" y="2490436"/>
            <a:ext cx="9708995" cy="3567173"/>
          </a:xfrm>
        </p:spPr>
        <p:txBody>
          <a:bodyPr anchor="ctr">
            <a:normAutofit/>
          </a:bodyPr>
          <a:lstStyle/>
          <a:p>
            <a:r>
              <a:rPr lang="en-US" sz="1900" b="0" i="0">
                <a:effectLst/>
                <a:latin typeface="Times New Roman" panose="02020603050405020304" pitchFamily="18" charset="0"/>
                <a:cs typeface="Times New Roman" panose="02020603050405020304" pitchFamily="18" charset="0"/>
              </a:rPr>
              <a:t>Validating the machine learning model outputs are important to ensure its accuracy. </a:t>
            </a:r>
          </a:p>
          <a:p>
            <a:r>
              <a:rPr lang="en-US" sz="1900" b="0" i="0">
                <a:effectLst/>
                <a:latin typeface="Times New Roman" panose="02020603050405020304" pitchFamily="18" charset="0"/>
                <a:cs typeface="Times New Roman" panose="02020603050405020304" pitchFamily="18" charset="0"/>
              </a:rPr>
              <a:t>Basically, when machine learning model is trained, (visual perception model), there are huge amount of training data sets are used and the main motive of checking and validating the model validation provides an opportunity to machine learning engineers to improve the data quality and quantity. </a:t>
            </a:r>
          </a:p>
          <a:p>
            <a:r>
              <a:rPr lang="en-US" sz="1900" b="0" i="0">
                <a:effectLst/>
                <a:latin typeface="Times New Roman" panose="02020603050405020304" pitchFamily="18" charset="0"/>
                <a:cs typeface="Times New Roman" panose="02020603050405020304" pitchFamily="18" charset="0"/>
              </a:rPr>
              <a:t>Data validation means </a:t>
            </a:r>
            <a:r>
              <a:rPr lang="en-US" sz="1900" b="1" i="0">
                <a:effectLst/>
                <a:latin typeface="Times New Roman" panose="02020603050405020304" pitchFamily="18" charset="0"/>
                <a:cs typeface="Times New Roman" panose="02020603050405020304" pitchFamily="18" charset="0"/>
              </a:rPr>
              <a:t>checking the accuracy and quality of source data</a:t>
            </a:r>
            <a:r>
              <a:rPr lang="en-US" sz="1900" b="0" i="0">
                <a:effectLst/>
                <a:latin typeface="Times New Roman" panose="02020603050405020304" pitchFamily="18" charset="0"/>
                <a:cs typeface="Times New Roman" panose="02020603050405020304" pitchFamily="18" charset="0"/>
              </a:rPr>
              <a:t> before training a new model version. </a:t>
            </a:r>
          </a:p>
          <a:p>
            <a:r>
              <a:rPr lang="en-US" sz="1900" b="0" i="0">
                <a:effectLst/>
                <a:latin typeface="Times New Roman" panose="02020603050405020304" pitchFamily="18" charset="0"/>
                <a:cs typeface="Times New Roman" panose="02020603050405020304" pitchFamily="18" charset="0"/>
              </a:rPr>
              <a:t>It ensures that </a:t>
            </a:r>
            <a:r>
              <a:rPr lang="en-US" sz="1900" b="1" i="0">
                <a:effectLst/>
                <a:latin typeface="Times New Roman" panose="02020603050405020304" pitchFamily="18" charset="0"/>
                <a:cs typeface="Times New Roman" panose="02020603050405020304" pitchFamily="18" charset="0"/>
              </a:rPr>
              <a:t>anomalies </a:t>
            </a:r>
            <a:r>
              <a:rPr lang="en-US" sz="1900" b="0" i="0">
                <a:effectLst/>
                <a:latin typeface="Times New Roman" panose="02020603050405020304" pitchFamily="18" charset="0"/>
                <a:cs typeface="Times New Roman" panose="02020603050405020304" pitchFamily="18" charset="0"/>
              </a:rPr>
              <a:t>that are infrequent or manifested in incremental data </a:t>
            </a:r>
            <a:r>
              <a:rPr lang="en-US" sz="1900" b="1" i="0">
                <a:effectLst/>
                <a:latin typeface="Times New Roman" panose="02020603050405020304" pitchFamily="18" charset="0"/>
                <a:cs typeface="Times New Roman" panose="02020603050405020304" pitchFamily="18" charset="0"/>
              </a:rPr>
              <a:t>are not silently ignored. </a:t>
            </a:r>
          </a:p>
          <a:p>
            <a:r>
              <a:rPr lang="en-US" sz="1900" b="0" i="0">
                <a:effectLst/>
                <a:latin typeface="Times New Roman" panose="02020603050405020304" pitchFamily="18" charset="0"/>
                <a:cs typeface="Times New Roman" panose="02020603050405020304" pitchFamily="18" charset="0"/>
              </a:rPr>
              <a:t>It focuses on checking that the statistics of the new data are as expected (e.g. feature distribution, number of categories, etc). </a:t>
            </a:r>
            <a:endParaRPr lang="en-IN" sz="19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909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63BA2-12B7-DCAC-BC8E-47CBD253E485}"/>
              </a:ext>
            </a:extLst>
          </p:cNvPr>
          <p:cNvSpPr>
            <a:spLocks noGrp="1"/>
          </p:cNvSpPr>
          <p:nvPr>
            <p:ph type="title"/>
          </p:nvPr>
        </p:nvSpPr>
        <p:spPr>
          <a:xfrm>
            <a:off x="838200" y="365125"/>
            <a:ext cx="10515600" cy="2616200"/>
          </a:xfrm>
        </p:spPr>
        <p:txBody>
          <a:bodyPr>
            <a:noAutofit/>
          </a:bodyPr>
          <a:lstStyle/>
          <a:p>
            <a:r>
              <a:rPr lang="en-US" sz="2800" b="0" i="0" dirty="0">
                <a:solidFill>
                  <a:srgbClr val="242424"/>
                </a:solidFill>
                <a:effectLst/>
                <a:latin typeface="source-serif-pro"/>
              </a:rPr>
              <a:t>Suppose you have an initial sample with 3 observations. Using the bootstrap sampling method, you’ll create a new sample with 3 observations as well. Each observation has an equal chance of being chosen (1/3). In this case, the second observation was chosen randomly and will be the first observation in our new sample.</a:t>
            </a:r>
            <a:endParaRPr lang="en-IN" sz="2800" dirty="0"/>
          </a:p>
        </p:txBody>
      </p:sp>
      <p:pic>
        <p:nvPicPr>
          <p:cNvPr id="1026" name="Picture 2">
            <a:extLst>
              <a:ext uri="{FF2B5EF4-FFF2-40B4-BE49-F238E27FC236}">
                <a16:creationId xmlns:a16="http://schemas.microsoft.com/office/drawing/2014/main" id="{98DD0BBD-31E6-846D-95FD-EB2605E38B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43200" y="3429000"/>
            <a:ext cx="5124450" cy="2227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031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8CA9-CD04-2B1D-6238-F71D3234C59C}"/>
              </a:ext>
            </a:extLst>
          </p:cNvPr>
          <p:cNvSpPr>
            <a:spLocks noGrp="1"/>
          </p:cNvSpPr>
          <p:nvPr>
            <p:ph type="title"/>
          </p:nvPr>
        </p:nvSpPr>
        <p:spPr/>
        <p:txBody>
          <a:bodyPr>
            <a:normAutofit/>
          </a:bodyPr>
          <a:lstStyle/>
          <a:p>
            <a:r>
              <a:rPr lang="en-US" sz="3600" b="0" i="0" dirty="0">
                <a:solidFill>
                  <a:srgbClr val="242424"/>
                </a:solidFill>
                <a:effectLst/>
                <a:latin typeface="source-serif-pro"/>
              </a:rPr>
              <a:t>After choosing another observation at random, you chose the green observation.</a:t>
            </a:r>
            <a:endParaRPr lang="en-IN" sz="3600" dirty="0"/>
          </a:p>
        </p:txBody>
      </p:sp>
      <p:pic>
        <p:nvPicPr>
          <p:cNvPr id="2050" name="Picture 2">
            <a:extLst>
              <a:ext uri="{FF2B5EF4-FFF2-40B4-BE49-F238E27FC236}">
                <a16:creationId xmlns:a16="http://schemas.microsoft.com/office/drawing/2014/main" id="{9443EF5D-6228-4E32-BDDA-CB8FC0E984A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734415"/>
            <a:ext cx="10515600" cy="2533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7558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77C3E-00EC-BBB7-3F18-541180F02370}"/>
              </a:ext>
            </a:extLst>
          </p:cNvPr>
          <p:cNvSpPr>
            <a:spLocks noGrp="1"/>
          </p:cNvSpPr>
          <p:nvPr>
            <p:ph type="title"/>
          </p:nvPr>
        </p:nvSpPr>
        <p:spPr>
          <a:xfrm>
            <a:off x="838200" y="365125"/>
            <a:ext cx="10515600" cy="2873375"/>
          </a:xfrm>
        </p:spPr>
        <p:txBody>
          <a:bodyPr>
            <a:noAutofit/>
          </a:bodyPr>
          <a:lstStyle/>
          <a:p>
            <a:r>
              <a:rPr lang="en-US" sz="2800" b="0" i="0" dirty="0">
                <a:solidFill>
                  <a:srgbClr val="242424"/>
                </a:solidFill>
                <a:effectLst/>
                <a:latin typeface="source-serif-pro"/>
              </a:rPr>
              <a:t>Lastly, the yellow observation is chosen again at random. Remember that bootstrap sampling using random sampling </a:t>
            </a:r>
            <a:r>
              <a:rPr lang="en-US" sz="2800" b="1" i="0" dirty="0">
                <a:solidFill>
                  <a:srgbClr val="242424"/>
                </a:solidFill>
                <a:effectLst/>
                <a:latin typeface="source-serif-pro"/>
              </a:rPr>
              <a:t>with replacement</a:t>
            </a:r>
            <a:r>
              <a:rPr lang="en-US" sz="2800" b="0" i="0" dirty="0">
                <a:solidFill>
                  <a:srgbClr val="242424"/>
                </a:solidFill>
                <a:effectLst/>
                <a:latin typeface="source-serif-pro"/>
              </a:rPr>
              <a:t>. This means that it is very much possible for an already chosen observation to be chosen again.</a:t>
            </a:r>
            <a:br>
              <a:rPr lang="en-US" sz="2800" b="0" i="0" dirty="0">
                <a:solidFill>
                  <a:srgbClr val="242424"/>
                </a:solidFill>
                <a:effectLst/>
                <a:latin typeface="source-serif-pro"/>
              </a:rPr>
            </a:br>
            <a:r>
              <a:rPr lang="en-US" sz="2800" b="0" i="0" dirty="0">
                <a:solidFill>
                  <a:srgbClr val="242424"/>
                </a:solidFill>
                <a:effectLst/>
                <a:latin typeface="source-serif-pro"/>
              </a:rPr>
              <a:t>And this is the essence of bootstrap sampling!</a:t>
            </a:r>
            <a:endParaRPr lang="en-IN" sz="2800" dirty="0"/>
          </a:p>
        </p:txBody>
      </p:sp>
      <p:pic>
        <p:nvPicPr>
          <p:cNvPr id="3074" name="Picture 2">
            <a:extLst>
              <a:ext uri="{FF2B5EF4-FFF2-40B4-BE49-F238E27FC236}">
                <a16:creationId xmlns:a16="http://schemas.microsoft.com/office/drawing/2014/main" id="{023924CA-1F07-947F-6B06-0BE5D95C7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3738563"/>
            <a:ext cx="1000125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81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90144DE-6249-4577-82C8-816EF7F90481}"/>
              </a:ext>
            </a:extLst>
          </p:cNvPr>
          <p:cNvSpPr>
            <a:spLocks noGrp="1"/>
          </p:cNvSpPr>
          <p:nvPr>
            <p:ph type="title"/>
          </p:nvPr>
        </p:nvSpPr>
        <p:spPr>
          <a:xfrm>
            <a:off x="958506" y="800392"/>
            <a:ext cx="10264697" cy="1212102"/>
          </a:xfrm>
        </p:spPr>
        <p:txBody>
          <a:bodyPr>
            <a:normAutofit/>
          </a:bodyPr>
          <a:lstStyle/>
          <a:p>
            <a:r>
              <a:rPr lang="en-US" sz="4000" b="1" i="0" cap="all">
                <a:solidFill>
                  <a:srgbClr val="FFFFFF"/>
                </a:solidFill>
                <a:effectLst/>
                <a:latin typeface="Work Sans" panose="020B0604020202020204" pitchFamily="2" charset="0"/>
              </a:rPr>
              <a:t>WHY ML MODEL VALIDATION IS IMPORTANT?   </a:t>
            </a:r>
            <a:endParaRPr lang="en-IN" sz="4000">
              <a:solidFill>
                <a:srgbClr val="FFFFFF"/>
              </a:solidFill>
            </a:endParaRPr>
          </a:p>
        </p:txBody>
      </p:sp>
      <p:sp>
        <p:nvSpPr>
          <p:cNvPr id="3" name="Content Placeholder 2">
            <a:extLst>
              <a:ext uri="{FF2B5EF4-FFF2-40B4-BE49-F238E27FC236}">
                <a16:creationId xmlns:a16="http://schemas.microsoft.com/office/drawing/2014/main" id="{761356B8-51C3-4CE0-8F98-6059584CE4F7}"/>
              </a:ext>
            </a:extLst>
          </p:cNvPr>
          <p:cNvSpPr>
            <a:spLocks noGrp="1"/>
          </p:cNvSpPr>
          <p:nvPr>
            <p:ph idx="1"/>
          </p:nvPr>
        </p:nvSpPr>
        <p:spPr>
          <a:xfrm>
            <a:off x="1367624" y="2490436"/>
            <a:ext cx="9708995" cy="3567173"/>
          </a:xfrm>
        </p:spPr>
        <p:txBody>
          <a:bodyPr anchor="ctr">
            <a:normAutofit/>
          </a:bodyPr>
          <a:lstStyle/>
          <a:p>
            <a:r>
              <a:rPr lang="en-US" sz="2400" b="0" i="0">
                <a:effectLst/>
                <a:latin typeface="Times New Roman" panose="02020603050405020304" pitchFamily="18" charset="0"/>
                <a:cs typeface="Times New Roman" panose="02020603050405020304" pitchFamily="18" charset="0"/>
              </a:rPr>
              <a:t>Actually, without checking and validating the model it is not right to rely on its prediction. </a:t>
            </a:r>
          </a:p>
          <a:p>
            <a:r>
              <a:rPr lang="en-US" sz="2400">
                <a:latin typeface="Times New Roman" panose="02020603050405020304" pitchFamily="18" charset="0"/>
                <a:cs typeface="Times New Roman" panose="02020603050405020304" pitchFamily="18" charset="0"/>
              </a:rPr>
              <a:t>I</a:t>
            </a:r>
            <a:r>
              <a:rPr lang="en-US" sz="2400" b="0" i="0">
                <a:effectLst/>
                <a:latin typeface="Times New Roman" panose="02020603050405020304" pitchFamily="18" charset="0"/>
                <a:cs typeface="Times New Roman" panose="02020603050405020304" pitchFamily="18" charset="0"/>
              </a:rPr>
              <a:t>n sensitive areas like healthcare and self-driving cars, any kind of mistake in object detection can leads to major fatalities due to wrong decision taken by the machine in the real-life predictions. </a:t>
            </a:r>
          </a:p>
          <a:p>
            <a:r>
              <a:rPr lang="en-US" sz="2400">
                <a:latin typeface="Times New Roman" panose="02020603050405020304" pitchFamily="18" charset="0"/>
                <a:cs typeface="Times New Roman" panose="02020603050405020304" pitchFamily="18" charset="0"/>
              </a:rPr>
              <a:t>V</a:t>
            </a:r>
            <a:r>
              <a:rPr lang="en-US" sz="2400" b="0" i="0">
                <a:effectLst/>
                <a:latin typeface="Times New Roman" panose="02020603050405020304" pitchFamily="18" charset="0"/>
                <a:cs typeface="Times New Roman" panose="02020603050405020304" pitchFamily="18" charset="0"/>
              </a:rPr>
              <a:t>alidating the ML model at training and development stage helps to make the model make the right predictions.</a:t>
            </a:r>
          </a:p>
          <a:p>
            <a:endParaRPr lang="en-IN" sz="2400"/>
          </a:p>
        </p:txBody>
      </p:sp>
    </p:spTree>
    <p:extLst>
      <p:ext uri="{BB962C8B-B14F-4D97-AF65-F5344CB8AC3E}">
        <p14:creationId xmlns:p14="http://schemas.microsoft.com/office/powerpoint/2010/main" val="148621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DBA77B0-D521-40F9-AF78-96B703B70F3A}"/>
              </a:ext>
            </a:extLst>
          </p:cNvPr>
          <p:cNvSpPr>
            <a:spLocks noGrp="1"/>
          </p:cNvSpPr>
          <p:nvPr>
            <p:ph type="title"/>
          </p:nvPr>
        </p:nvSpPr>
        <p:spPr>
          <a:xfrm>
            <a:off x="958506" y="800392"/>
            <a:ext cx="10264697" cy="1212102"/>
          </a:xfrm>
        </p:spPr>
        <p:txBody>
          <a:bodyPr>
            <a:normAutofit/>
          </a:bodyPr>
          <a:lstStyle/>
          <a:p>
            <a:r>
              <a:rPr lang="en-US" sz="4000" b="1" i="0" cap="all">
                <a:solidFill>
                  <a:srgbClr val="FFFFFF"/>
                </a:solidFill>
                <a:effectLst/>
                <a:latin typeface="Work Sans" pitchFamily="2" charset="0"/>
              </a:rPr>
              <a:t>HOW MACHINE LEARNING MODEL IS VALIDATED?</a:t>
            </a:r>
            <a:endParaRPr lang="en-IN" sz="4000">
              <a:solidFill>
                <a:srgbClr val="FFFFFF"/>
              </a:solidFill>
            </a:endParaRPr>
          </a:p>
        </p:txBody>
      </p:sp>
      <p:sp>
        <p:nvSpPr>
          <p:cNvPr id="3" name="Content Placeholder 2">
            <a:extLst>
              <a:ext uri="{FF2B5EF4-FFF2-40B4-BE49-F238E27FC236}">
                <a16:creationId xmlns:a16="http://schemas.microsoft.com/office/drawing/2014/main" id="{458DC89B-9CFA-480A-A394-88E414F5A22C}"/>
              </a:ext>
            </a:extLst>
          </p:cNvPr>
          <p:cNvSpPr>
            <a:spLocks noGrp="1"/>
          </p:cNvSpPr>
          <p:nvPr>
            <p:ph idx="1"/>
          </p:nvPr>
        </p:nvSpPr>
        <p:spPr>
          <a:xfrm>
            <a:off x="1367624" y="2490436"/>
            <a:ext cx="9708995" cy="3567173"/>
          </a:xfrm>
        </p:spPr>
        <p:txBody>
          <a:bodyPr anchor="ctr">
            <a:normAutofit/>
          </a:bodyPr>
          <a:lstStyle/>
          <a:p>
            <a:r>
              <a:rPr lang="en-US" sz="2400" b="0" i="0">
                <a:effectLst/>
                <a:latin typeface="Karla" pitchFamily="2" charset="0"/>
              </a:rPr>
              <a:t>There are certain techniques used in AI world. </a:t>
            </a:r>
            <a:endParaRPr lang="en-US" sz="2400">
              <a:latin typeface="Karla" pitchFamily="2" charset="0"/>
            </a:endParaRPr>
          </a:p>
          <a:p>
            <a:r>
              <a:rPr lang="en-US" sz="2400" b="0" i="0">
                <a:effectLst/>
                <a:latin typeface="Karla" pitchFamily="2" charset="0"/>
              </a:rPr>
              <a:t>Using the right validation model is the important to make there is no business in validating the machine learning model. </a:t>
            </a:r>
          </a:p>
          <a:p>
            <a:endParaRPr lang="en-IN" sz="2400"/>
          </a:p>
        </p:txBody>
      </p:sp>
    </p:spTree>
    <p:extLst>
      <p:ext uri="{BB962C8B-B14F-4D97-AF65-F5344CB8AC3E}">
        <p14:creationId xmlns:p14="http://schemas.microsoft.com/office/powerpoint/2010/main" val="3349488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B284227-7100-424A-82E0-16E79966F36F}"/>
              </a:ext>
            </a:extLst>
          </p:cNvPr>
          <p:cNvSpPr>
            <a:spLocks noGrp="1"/>
          </p:cNvSpPr>
          <p:nvPr>
            <p:ph type="title"/>
          </p:nvPr>
        </p:nvSpPr>
        <p:spPr>
          <a:xfrm>
            <a:off x="958506" y="800392"/>
            <a:ext cx="10264697" cy="1212102"/>
          </a:xfrm>
        </p:spPr>
        <p:txBody>
          <a:bodyPr>
            <a:normAutofit/>
          </a:bodyPr>
          <a:lstStyle/>
          <a:p>
            <a:r>
              <a:rPr lang="en-US" sz="4000" b="1" i="0">
                <a:solidFill>
                  <a:srgbClr val="FFFFFF"/>
                </a:solidFill>
                <a:effectLst/>
                <a:latin typeface="Lato" panose="020F0502020204030203" pitchFamily="34" charset="0"/>
              </a:rPr>
              <a:t>What are the challenges with the data validation?</a:t>
            </a:r>
            <a:endParaRPr lang="en-IN" sz="4000">
              <a:solidFill>
                <a:srgbClr val="FFFFFF"/>
              </a:solidFill>
            </a:endParaRPr>
          </a:p>
        </p:txBody>
      </p:sp>
      <p:sp>
        <p:nvSpPr>
          <p:cNvPr id="3" name="Content Placeholder 2">
            <a:extLst>
              <a:ext uri="{FF2B5EF4-FFF2-40B4-BE49-F238E27FC236}">
                <a16:creationId xmlns:a16="http://schemas.microsoft.com/office/drawing/2014/main" id="{57685B33-1D8E-4915-8FF1-28FD6C14AA00}"/>
              </a:ext>
            </a:extLst>
          </p:cNvPr>
          <p:cNvSpPr>
            <a:spLocks noGrp="1"/>
          </p:cNvSpPr>
          <p:nvPr>
            <p:ph idx="1"/>
          </p:nvPr>
        </p:nvSpPr>
        <p:spPr>
          <a:xfrm>
            <a:off x="1367624" y="2490436"/>
            <a:ext cx="9708995" cy="3567173"/>
          </a:xfrm>
        </p:spPr>
        <p:txBody>
          <a:bodyPr anchor="ctr">
            <a:normAutofit/>
          </a:bodyPr>
          <a:lstStyle/>
          <a:p>
            <a:pPr marL="0" indent="0">
              <a:buNone/>
            </a:pPr>
            <a:r>
              <a:rPr lang="en-US" sz="2000" b="0" i="0">
                <a:effectLst/>
                <a:latin typeface="Times New Roman" panose="02020603050405020304" pitchFamily="18" charset="0"/>
                <a:cs typeface="Times New Roman" panose="02020603050405020304" pitchFamily="18" charset="0"/>
              </a:rPr>
              <a:t>There are various challenges that a data scientist faces while developing a data validation component, such as</a:t>
            </a:r>
          </a:p>
          <a:p>
            <a:pPr>
              <a:buFont typeface="+mj-lt"/>
              <a:buAutoNum type="arabicPeriod"/>
            </a:pPr>
            <a:r>
              <a:rPr lang="en-US" sz="2000" b="0" i="0">
                <a:effectLst/>
                <a:latin typeface="Times New Roman" panose="02020603050405020304" pitchFamily="18" charset="0"/>
                <a:cs typeface="Times New Roman" panose="02020603050405020304" pitchFamily="18" charset="0"/>
              </a:rPr>
              <a:t>Creating data validation rules for a dataset with few columns does sound simple. However, </a:t>
            </a:r>
            <a:r>
              <a:rPr lang="en-US" sz="2000" b="1" i="0">
                <a:effectLst/>
                <a:latin typeface="Times New Roman" panose="02020603050405020304" pitchFamily="18" charset="0"/>
                <a:cs typeface="Times New Roman" panose="02020603050405020304" pitchFamily="18" charset="0"/>
              </a:rPr>
              <a:t>when the number of columns in datasets increases, it becomes a humongous task</a:t>
            </a:r>
            <a:r>
              <a:rPr lang="en-US" sz="2000" b="0" i="0">
                <a:effectLst/>
                <a:latin typeface="Times New Roman" panose="02020603050405020304" pitchFamily="18" charset="0"/>
                <a:cs typeface="Times New Roman" panose="02020603050405020304" pitchFamily="18" charset="0"/>
              </a:rPr>
              <a:t>.</a:t>
            </a:r>
          </a:p>
          <a:p>
            <a:pPr>
              <a:buFont typeface="+mj-lt"/>
              <a:buAutoNum type="arabicPeriod"/>
            </a:pPr>
            <a:r>
              <a:rPr lang="en-US" sz="2000" b="0" i="0">
                <a:effectLst/>
                <a:latin typeface="Times New Roman" panose="02020603050405020304" pitchFamily="18" charset="0"/>
                <a:cs typeface="Times New Roman" panose="02020603050405020304" pitchFamily="18" charset="0"/>
              </a:rPr>
              <a:t>Tracking and comparing metrics from the historical datasets to find </a:t>
            </a:r>
            <a:r>
              <a:rPr lang="en-US" sz="2000" b="1" i="0">
                <a:effectLst/>
                <a:latin typeface="Times New Roman" panose="02020603050405020304" pitchFamily="18" charset="0"/>
                <a:cs typeface="Times New Roman" panose="02020603050405020304" pitchFamily="18" charset="0"/>
              </a:rPr>
              <a:t>anomalies in historical trends for each column</a:t>
            </a:r>
            <a:r>
              <a:rPr lang="en-US" sz="2000" b="0" i="0">
                <a:effectLst/>
                <a:latin typeface="Times New Roman" panose="02020603050405020304" pitchFamily="18" charset="0"/>
                <a:cs typeface="Times New Roman" panose="02020603050405020304" pitchFamily="18" charset="0"/>
              </a:rPr>
              <a:t> needs a good amount of recurring time from a data scientist.</a:t>
            </a:r>
          </a:p>
          <a:p>
            <a:pPr>
              <a:buFont typeface="+mj-lt"/>
              <a:buAutoNum type="arabicPeriod"/>
            </a:pPr>
            <a:r>
              <a:rPr lang="en-US" sz="2000" b="0" i="0">
                <a:effectLst/>
                <a:latin typeface="Times New Roman" panose="02020603050405020304" pitchFamily="18" charset="0"/>
                <a:cs typeface="Times New Roman" panose="02020603050405020304" pitchFamily="18" charset="0"/>
              </a:rPr>
              <a:t>Today applications are expected to run 24-by-7 and in such scenarios, </a:t>
            </a:r>
            <a:r>
              <a:rPr lang="en-US" sz="2000" b="1" i="0">
                <a:effectLst/>
                <a:latin typeface="Times New Roman" panose="02020603050405020304" pitchFamily="18" charset="0"/>
                <a:cs typeface="Times New Roman" panose="02020603050405020304" pitchFamily="18" charset="0"/>
              </a:rPr>
              <a:t>data validation needs to be automated.</a:t>
            </a:r>
            <a:r>
              <a:rPr lang="en-US" sz="2000" b="0" i="0">
                <a:effectLst/>
                <a:latin typeface="Times New Roman" panose="02020603050405020304" pitchFamily="18" charset="0"/>
                <a:cs typeface="Times New Roman" panose="02020603050405020304" pitchFamily="18" charset="0"/>
              </a:rPr>
              <a:t> The data validation component should be smart enough to refresh validation rules.</a:t>
            </a:r>
          </a:p>
        </p:txBody>
      </p:sp>
    </p:spTree>
    <p:extLst>
      <p:ext uri="{BB962C8B-B14F-4D97-AF65-F5344CB8AC3E}">
        <p14:creationId xmlns:p14="http://schemas.microsoft.com/office/powerpoint/2010/main" val="793119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FFCD-08C7-4E21-B4D7-623895336720}"/>
              </a:ext>
            </a:extLst>
          </p:cNvPr>
          <p:cNvSpPr>
            <a:spLocks noGrp="1"/>
          </p:cNvSpPr>
          <p:nvPr>
            <p:ph type="title"/>
          </p:nvPr>
        </p:nvSpPr>
        <p:spPr>
          <a:xfrm>
            <a:off x="376468" y="18255"/>
            <a:ext cx="11208891" cy="1109209"/>
          </a:xfrm>
        </p:spPr>
        <p:txBody>
          <a:bodyPr>
            <a:normAutofit/>
          </a:bodyPr>
          <a:lstStyle/>
          <a:p>
            <a:r>
              <a:rPr lang="en-US" sz="4000" b="1" i="0" dirty="0">
                <a:solidFill>
                  <a:srgbClr val="222222"/>
                </a:solidFill>
                <a:effectLst/>
                <a:latin typeface="Lato" panose="020F0502020204030203" pitchFamily="34" charset="0"/>
              </a:rPr>
              <a:t>How does the data validation component work?</a:t>
            </a:r>
            <a:endParaRPr lang="en-IN" sz="4000" dirty="0"/>
          </a:p>
        </p:txBody>
      </p:sp>
      <p:sp>
        <p:nvSpPr>
          <p:cNvPr id="3" name="Content Placeholder 2">
            <a:extLst>
              <a:ext uri="{FF2B5EF4-FFF2-40B4-BE49-F238E27FC236}">
                <a16:creationId xmlns:a16="http://schemas.microsoft.com/office/drawing/2014/main" id="{FF73CDA2-0984-487E-BAC7-35242864D4FF}"/>
              </a:ext>
            </a:extLst>
          </p:cNvPr>
          <p:cNvSpPr>
            <a:spLocks noGrp="1"/>
          </p:cNvSpPr>
          <p:nvPr>
            <p:ph idx="1"/>
          </p:nvPr>
        </p:nvSpPr>
        <p:spPr>
          <a:xfrm>
            <a:off x="723113" y="1127464"/>
            <a:ext cx="10515600" cy="4351338"/>
          </a:xfrm>
        </p:spPr>
        <p:txBody>
          <a:bodyPr/>
          <a:lstStyle/>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Calculate the statistics from the training data against a set of rules</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Calculate the statistics of the ingested data that has to be validated</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Compare the statistics of the validation data with the statistics from the training data  </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Store the validation results and takes automated actions like removing the row, capping, or flooring the values</a:t>
            </a:r>
          </a:p>
          <a:p>
            <a:pPr algn="l">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Sending the notification and alerts for approval​​​​​​​</a:t>
            </a:r>
          </a:p>
          <a:p>
            <a:endParaRPr lang="en-IN" dirty="0">
              <a:latin typeface="Times New Roman" panose="02020603050405020304" pitchFamily="18" charset="0"/>
              <a:cs typeface="Times New Roman" panose="02020603050405020304" pitchFamily="18" charset="0"/>
            </a:endParaRPr>
          </a:p>
        </p:txBody>
      </p:sp>
      <p:pic>
        <p:nvPicPr>
          <p:cNvPr id="1026" name="Picture 2" descr="data validation workflow">
            <a:extLst>
              <a:ext uri="{FF2B5EF4-FFF2-40B4-BE49-F238E27FC236}">
                <a16:creationId xmlns:a16="http://schemas.microsoft.com/office/drawing/2014/main" id="{5EDE00D8-7142-49AC-9DF6-19ED134652F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604"/>
          <a:stretch/>
        </p:blipFill>
        <p:spPr bwMode="auto">
          <a:xfrm>
            <a:off x="376468" y="4499777"/>
            <a:ext cx="11563350" cy="1936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8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White puzzle with one red piece">
            <a:extLst>
              <a:ext uri="{FF2B5EF4-FFF2-40B4-BE49-F238E27FC236}">
                <a16:creationId xmlns:a16="http://schemas.microsoft.com/office/drawing/2014/main" id="{757163C0-24BA-4726-815F-5438F607D405}"/>
              </a:ext>
            </a:extLst>
          </p:cNvPr>
          <p:cNvPicPr>
            <a:picLocks noChangeAspect="1"/>
          </p:cNvPicPr>
          <p:nvPr/>
        </p:nvPicPr>
        <p:blipFill rotWithShape="1">
          <a:blip r:embed="rId2"/>
          <a:srcRect l="11167" r="9520" b="-2"/>
          <a:stretch/>
        </p:blipFill>
        <p:spPr>
          <a:xfrm>
            <a:off x="2522356"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39B87D-AE55-472D-91D4-72E902ACAEA8}"/>
              </a:ext>
            </a:extLst>
          </p:cNvPr>
          <p:cNvSpPr>
            <a:spLocks noGrp="1"/>
          </p:cNvSpPr>
          <p:nvPr>
            <p:ph type="title"/>
          </p:nvPr>
        </p:nvSpPr>
        <p:spPr>
          <a:xfrm>
            <a:off x="838200" y="365125"/>
            <a:ext cx="3822189" cy="1899912"/>
          </a:xfrm>
        </p:spPr>
        <p:txBody>
          <a:bodyPr>
            <a:normAutofit/>
          </a:bodyPr>
          <a:lstStyle/>
          <a:p>
            <a:r>
              <a:rPr lang="en-IN" sz="4000" b="1"/>
              <a:t>Various Validation Techniques</a:t>
            </a:r>
          </a:p>
        </p:txBody>
      </p:sp>
      <p:sp>
        <p:nvSpPr>
          <p:cNvPr id="3" name="Content Placeholder 2">
            <a:extLst>
              <a:ext uri="{FF2B5EF4-FFF2-40B4-BE49-F238E27FC236}">
                <a16:creationId xmlns:a16="http://schemas.microsoft.com/office/drawing/2014/main" id="{36E06087-71D7-40BC-84F3-3707BE735837}"/>
              </a:ext>
            </a:extLst>
          </p:cNvPr>
          <p:cNvSpPr>
            <a:spLocks noGrp="1"/>
          </p:cNvSpPr>
          <p:nvPr>
            <p:ph idx="1"/>
          </p:nvPr>
        </p:nvSpPr>
        <p:spPr>
          <a:xfrm>
            <a:off x="838200" y="2434201"/>
            <a:ext cx="3822189" cy="3742762"/>
          </a:xfrm>
        </p:spPr>
        <p:txBody>
          <a:bodyPr>
            <a:normAutofit/>
          </a:bodyPr>
          <a:lstStyle/>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Train/test split</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k-Fold Cross-Validation</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Leave-one-out Cross-Validation</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Leave-one-group-out Cross-Validation</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Nested Cross-Validation</a:t>
            </a:r>
          </a:p>
          <a:p>
            <a:pPr>
              <a:buFont typeface="Arial" panose="020B0604020202020204" pitchFamily="34" charset="0"/>
              <a:buChar char="•"/>
            </a:pPr>
            <a:r>
              <a:rPr lang="en-US" sz="2000" b="0" i="0">
                <a:effectLst/>
                <a:latin typeface="Times New Roman" panose="02020603050405020304" pitchFamily="18" charset="0"/>
                <a:cs typeface="Times New Roman" panose="02020603050405020304" pitchFamily="18" charset="0"/>
              </a:rPr>
              <a:t>Time-series Cross-Validation</a:t>
            </a: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264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3A339D4D-F31A-4CBD-BE46-CF8A8C656536}"/>
              </a:ext>
            </a:extLst>
          </p:cNvPr>
          <p:cNvSpPr>
            <a:spLocks noGrp="1"/>
          </p:cNvSpPr>
          <p:nvPr>
            <p:ph type="title"/>
          </p:nvPr>
        </p:nvSpPr>
        <p:spPr>
          <a:xfrm>
            <a:off x="958506" y="800392"/>
            <a:ext cx="10264697" cy="1212102"/>
          </a:xfrm>
        </p:spPr>
        <p:txBody>
          <a:bodyPr>
            <a:normAutofit/>
          </a:bodyPr>
          <a:lstStyle/>
          <a:p>
            <a:r>
              <a:rPr lang="en-US" sz="4000" b="0" i="0">
                <a:solidFill>
                  <a:srgbClr val="FFFFFF"/>
                </a:solidFill>
                <a:effectLst/>
                <a:latin typeface="sohne"/>
              </a:rPr>
              <a:t>Splitting your data</a:t>
            </a:r>
            <a:endParaRPr lang="en-IN" sz="4000">
              <a:solidFill>
                <a:srgbClr val="FFFFFF"/>
              </a:solidFill>
            </a:endParaRPr>
          </a:p>
        </p:txBody>
      </p:sp>
      <p:sp>
        <p:nvSpPr>
          <p:cNvPr id="3" name="Content Placeholder 2">
            <a:extLst>
              <a:ext uri="{FF2B5EF4-FFF2-40B4-BE49-F238E27FC236}">
                <a16:creationId xmlns:a16="http://schemas.microsoft.com/office/drawing/2014/main" id="{181CDAEB-B971-4E86-B6BE-A914C504158C}"/>
              </a:ext>
            </a:extLst>
          </p:cNvPr>
          <p:cNvSpPr>
            <a:spLocks noGrp="1"/>
          </p:cNvSpPr>
          <p:nvPr>
            <p:ph idx="1"/>
          </p:nvPr>
        </p:nvSpPr>
        <p:spPr>
          <a:xfrm>
            <a:off x="1367624" y="2490436"/>
            <a:ext cx="9708995" cy="3567173"/>
          </a:xfrm>
        </p:spPr>
        <p:txBody>
          <a:bodyPr anchor="ctr">
            <a:normAutofit/>
          </a:bodyPr>
          <a:lstStyle/>
          <a:p>
            <a:r>
              <a:rPr lang="en-US" sz="2200" b="0" i="0">
                <a:effectLst/>
                <a:latin typeface="Times New Roman" panose="02020603050405020304" pitchFamily="18" charset="0"/>
                <a:cs typeface="Times New Roman" panose="02020603050405020304" pitchFamily="18" charset="0"/>
              </a:rPr>
              <a:t>The basis of all validation techniques is splitting your data when training your model. </a:t>
            </a:r>
          </a:p>
          <a:p>
            <a:r>
              <a:rPr lang="en-US" sz="2200" b="0" i="0">
                <a:effectLst/>
                <a:latin typeface="Times New Roman" panose="02020603050405020304" pitchFamily="18" charset="0"/>
                <a:cs typeface="Times New Roman" panose="02020603050405020304" pitchFamily="18" charset="0"/>
              </a:rPr>
              <a:t>The reason for doing so is to understand what would happen if your model is faced with data it </a:t>
            </a:r>
            <a:r>
              <a:rPr lang="en-US" sz="2200" b="1" i="0">
                <a:effectLst/>
                <a:latin typeface="Times New Roman" panose="02020603050405020304" pitchFamily="18" charset="0"/>
                <a:cs typeface="Times New Roman" panose="02020603050405020304" pitchFamily="18" charset="0"/>
              </a:rPr>
              <a:t>has not seen before</a:t>
            </a:r>
            <a:r>
              <a:rPr lang="en-US" sz="2200" b="0" i="0">
                <a:effectLst/>
                <a:latin typeface="Times New Roman" panose="02020603050405020304" pitchFamily="18" charset="0"/>
                <a:cs typeface="Times New Roman" panose="02020603050405020304" pitchFamily="18" charset="0"/>
              </a:rPr>
              <a:t>.</a:t>
            </a:r>
          </a:p>
          <a:p>
            <a:pPr marL="0" indent="0">
              <a:buNone/>
            </a:pPr>
            <a:endParaRPr lang="en-US" sz="2200" b="0" i="0">
              <a:effectLst/>
              <a:latin typeface="Times New Roman" panose="02020603050405020304" pitchFamily="18" charset="0"/>
              <a:cs typeface="Times New Roman" panose="02020603050405020304" pitchFamily="18" charset="0"/>
            </a:endParaRPr>
          </a:p>
          <a:p>
            <a:pPr marL="0" indent="0">
              <a:buNone/>
            </a:pPr>
            <a:r>
              <a:rPr lang="en-US" sz="2200" b="1" i="0">
                <a:effectLst/>
                <a:latin typeface="Times New Roman" panose="02020603050405020304" pitchFamily="18" charset="0"/>
                <a:cs typeface="Times New Roman" panose="02020603050405020304" pitchFamily="18" charset="0"/>
              </a:rPr>
              <a:t>Train/test split</a:t>
            </a:r>
          </a:p>
          <a:p>
            <a:r>
              <a:rPr lang="en-US" sz="2200" b="0" i="0">
                <a:effectLst/>
                <a:latin typeface="Times New Roman" panose="02020603050405020304" pitchFamily="18" charset="0"/>
                <a:cs typeface="Times New Roman" panose="02020603050405020304" pitchFamily="18" charset="0"/>
              </a:rPr>
              <a:t>The most basic method is the train/test split. </a:t>
            </a:r>
          </a:p>
          <a:p>
            <a:r>
              <a:rPr lang="en-US" sz="2200" b="0" i="0">
                <a:effectLst/>
                <a:latin typeface="Times New Roman" panose="02020603050405020304" pitchFamily="18" charset="0"/>
                <a:cs typeface="Times New Roman" panose="02020603050405020304" pitchFamily="18" charset="0"/>
              </a:rPr>
              <a:t>The principle is simple, you simply split your data randomly into roughly 70% used for training the model and 30% for testing the model.</a:t>
            </a:r>
          </a:p>
          <a:p>
            <a:endParaRPr lang="en-IN" sz="2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048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F330CA-FF09-4C0F-B88B-AF4314CAF80A}"/>
              </a:ext>
            </a:extLst>
          </p:cNvPr>
          <p:cNvSpPr>
            <a:spLocks noGrp="1"/>
          </p:cNvSpPr>
          <p:nvPr>
            <p:ph idx="1"/>
          </p:nvPr>
        </p:nvSpPr>
        <p:spPr>
          <a:xfrm>
            <a:off x="642892" y="1887611"/>
            <a:ext cx="10515600" cy="4351338"/>
          </a:xfrm>
        </p:spPr>
        <p:txBody>
          <a:bodyPr/>
          <a:lstStyle/>
          <a:p>
            <a:r>
              <a:rPr lang="en-US" b="0" i="0" dirty="0">
                <a:solidFill>
                  <a:srgbClr val="292929"/>
                </a:solidFill>
                <a:effectLst/>
                <a:latin typeface="charter"/>
              </a:rPr>
              <a:t>The benefit of this approach is that we can see how the model reacts to previously unseen data.</a:t>
            </a:r>
          </a:p>
          <a:p>
            <a:endParaRPr lang="en-US" dirty="0">
              <a:solidFill>
                <a:srgbClr val="292929"/>
              </a:solidFill>
              <a:latin typeface="charter"/>
            </a:endParaRPr>
          </a:p>
          <a:p>
            <a:endParaRPr lang="en-IN" dirty="0"/>
          </a:p>
        </p:txBody>
      </p:sp>
      <p:sp>
        <p:nvSpPr>
          <p:cNvPr id="4" name="Rectangle 1">
            <a:extLst>
              <a:ext uri="{FF2B5EF4-FFF2-40B4-BE49-F238E27FC236}">
                <a16:creationId xmlns:a16="http://schemas.microsoft.com/office/drawing/2014/main" id="{19120A45-236A-46CF-848F-CB4BA2D58EC3}"/>
              </a:ext>
            </a:extLst>
          </p:cNvPr>
          <p:cNvSpPr>
            <a:spLocks noChangeArrowheads="1"/>
          </p:cNvSpPr>
          <p:nvPr/>
        </p:nvSpPr>
        <p:spPr bwMode="auto">
          <a:xfrm>
            <a:off x="731669" y="3278450"/>
            <a:ext cx="1110226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import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numpy</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as np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from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sklearn.model_selection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import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train_test_split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 y =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np.arange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(10).reshape((5, 2)), range(5)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X_train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X_test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y_train</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y_test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train_test_split</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 y,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test_size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=0.3, </a:t>
            </a:r>
            <a:r>
              <a:rPr kumimoji="0" lang="en-US" altLang="en-US" sz="24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random_state</a:t>
            </a:r>
            <a:r>
              <a:rPr kumimoji="0" lang="en-US" alt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63680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TotalTime>
  <Words>1446</Words>
  <Application>Microsoft Office PowerPoint</Application>
  <PresentationFormat>Widescreen</PresentationFormat>
  <Paragraphs>94</Paragraphs>
  <Slides>22</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Arial</vt:lpstr>
      <vt:lpstr>Calibri</vt:lpstr>
      <vt:lpstr>Calibri Light</vt:lpstr>
      <vt:lpstr>charter</vt:lpstr>
      <vt:lpstr>Karla</vt:lpstr>
      <vt:lpstr>Lato</vt:lpstr>
      <vt:lpstr>proxima_novaregular</vt:lpstr>
      <vt:lpstr>sohne</vt:lpstr>
      <vt:lpstr>source-serif-pro</vt:lpstr>
      <vt:lpstr>Times New Roman</vt:lpstr>
      <vt:lpstr>Work Sans</vt:lpstr>
      <vt:lpstr>Office Theme</vt:lpstr>
      <vt:lpstr>Validations Techniques</vt:lpstr>
      <vt:lpstr>Validation in Machine Learning</vt:lpstr>
      <vt:lpstr>WHY ML MODEL VALIDATION IS IMPORTANT?   </vt:lpstr>
      <vt:lpstr>HOW MACHINE LEARNING MODEL IS VALIDATED?</vt:lpstr>
      <vt:lpstr>What are the challenges with the data validation?</vt:lpstr>
      <vt:lpstr>How does the data validation component work?</vt:lpstr>
      <vt:lpstr>Various Validation Techniques</vt:lpstr>
      <vt:lpstr>Splitting your data</vt:lpstr>
      <vt:lpstr>PowerPoint Presentation</vt:lpstr>
      <vt:lpstr>Holdout set</vt:lpstr>
      <vt:lpstr>Holdout Method</vt:lpstr>
      <vt:lpstr>Cross Validation</vt:lpstr>
      <vt:lpstr>K-fold cross-validation</vt:lpstr>
      <vt:lpstr>PowerPoint Presentation</vt:lpstr>
      <vt:lpstr>PowerPoint Presentation</vt:lpstr>
      <vt:lpstr>PowerPoint Presentation</vt:lpstr>
      <vt:lpstr>Leave one out Cross validation(LOOCV)</vt:lpstr>
      <vt:lpstr>PowerPoint Presentation</vt:lpstr>
      <vt:lpstr>Bootstrap Sampling Method</vt:lpstr>
      <vt:lpstr>Suppose you have an initial sample with 3 observations. Using the bootstrap sampling method, you’ll create a new sample with 3 observations as well. Each observation has an equal chance of being chosen (1/3). In this case, the second observation was chosen randomly and will be the first observation in our new sample.</vt:lpstr>
      <vt:lpstr>After choosing another observation at random, you chose the green observation.</vt:lpstr>
      <vt:lpstr>Lastly, the yellow observation is chosen again at random. Remember that bootstrap sampling using random sampling with replacement. This means that it is very much possible for an already chosen observation to be chosen again. And this is the essence of bootstrap sampling!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Validations Techniques</dc:title>
  <dc:creator>Amit Gupta</dc:creator>
  <cp:lastModifiedBy>Amit Gupta</cp:lastModifiedBy>
  <cp:revision>18</cp:revision>
  <dcterms:created xsi:type="dcterms:W3CDTF">2021-09-15T08:19:24Z</dcterms:created>
  <dcterms:modified xsi:type="dcterms:W3CDTF">2024-11-22T03:48:07Z</dcterms:modified>
</cp:coreProperties>
</file>