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9CAE9F-E08D-0000-844E-778BBDE825AD}" v="35" dt="2021-02-25T05:21:31.49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1" y="1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9984" y="1208659"/>
            <a:ext cx="4986655" cy="4166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8832" y="61086"/>
            <a:ext cx="751433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4395" y="1236091"/>
            <a:ext cx="5427980" cy="3578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8800" kern="1200" spc="-5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Decision</a:t>
            </a:r>
            <a:r>
              <a:rPr lang="en-US" sz="8800" kern="1200" spc="-7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800" kern="1200" spc="-5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Trees</a:t>
            </a:r>
            <a:endParaRPr lang="en-US" sz="8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9764" y="92964"/>
            <a:ext cx="1948180" cy="373380"/>
          </a:xfrm>
          <a:prstGeom prst="rect">
            <a:avLst/>
          </a:prstGeom>
          <a:solidFill>
            <a:srgbClr val="FFE699"/>
          </a:solidFill>
          <a:ln w="12192">
            <a:solidFill>
              <a:srgbClr val="2E528F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422909">
              <a:lnSpc>
                <a:spcPct val="100000"/>
              </a:lnSpc>
              <a:spcBef>
                <a:spcPts val="740"/>
              </a:spcBef>
            </a:pPr>
            <a:r>
              <a:rPr sz="1200" b="1" spc="-5" dirty="0">
                <a:latin typeface="Tahoma"/>
                <a:cs typeface="Tahoma"/>
              </a:rPr>
              <a:t>company_perf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5807" y="1074419"/>
            <a:ext cx="1132840" cy="403860"/>
          </a:xfrm>
          <a:prstGeom prst="rect">
            <a:avLst/>
          </a:prstGeom>
          <a:ln w="12192">
            <a:solidFill>
              <a:srgbClr val="4471C4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60"/>
              </a:spcBef>
            </a:pPr>
            <a:r>
              <a:rPr sz="1200" b="1" spc="-5" dirty="0">
                <a:latin typeface="Tahoma"/>
                <a:cs typeface="Tahoma"/>
              </a:rPr>
              <a:t>High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0011" y="1074419"/>
            <a:ext cx="1134110" cy="421005"/>
          </a:xfrm>
          <a:prstGeom prst="rect">
            <a:avLst/>
          </a:prstGeom>
          <a:ln w="12192">
            <a:solidFill>
              <a:srgbClr val="4471C4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930"/>
              </a:spcBef>
            </a:pPr>
            <a:r>
              <a:rPr sz="1200" b="1" spc="-5" dirty="0">
                <a:latin typeface="Tahoma"/>
                <a:cs typeface="Tahoma"/>
              </a:rPr>
              <a:t>Medium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4216" y="1074419"/>
            <a:ext cx="1134110" cy="421005"/>
          </a:xfrm>
          <a:prstGeom prst="rect">
            <a:avLst/>
          </a:prstGeom>
          <a:ln w="12192">
            <a:solidFill>
              <a:srgbClr val="4471C4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30"/>
              </a:spcBef>
            </a:pPr>
            <a:r>
              <a:rPr sz="1200" b="1" spc="-5" dirty="0">
                <a:latin typeface="Tahoma"/>
                <a:cs typeface="Tahoma"/>
              </a:rPr>
              <a:t>Low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3903" y="465201"/>
            <a:ext cx="1016635" cy="491490"/>
          </a:xfrm>
          <a:custGeom>
            <a:avLst/>
            <a:gdLst/>
            <a:ahLst/>
            <a:cxnLst/>
            <a:rect l="l" t="t" r="r" b="b"/>
            <a:pathLst>
              <a:path w="1016635" h="491490">
                <a:moveTo>
                  <a:pt x="52324" y="422275"/>
                </a:moveTo>
                <a:lnTo>
                  <a:pt x="0" y="489458"/>
                </a:lnTo>
                <a:lnTo>
                  <a:pt x="85217" y="490982"/>
                </a:lnTo>
                <a:lnTo>
                  <a:pt x="74151" y="467868"/>
                </a:lnTo>
                <a:lnTo>
                  <a:pt x="60071" y="467868"/>
                </a:lnTo>
                <a:lnTo>
                  <a:pt x="54610" y="456311"/>
                </a:lnTo>
                <a:lnTo>
                  <a:pt x="66013" y="450870"/>
                </a:lnTo>
                <a:lnTo>
                  <a:pt x="52324" y="422275"/>
                </a:lnTo>
                <a:close/>
              </a:path>
              <a:path w="1016635" h="491490">
                <a:moveTo>
                  <a:pt x="66013" y="450870"/>
                </a:moveTo>
                <a:lnTo>
                  <a:pt x="54610" y="456311"/>
                </a:lnTo>
                <a:lnTo>
                  <a:pt x="60071" y="467868"/>
                </a:lnTo>
                <a:lnTo>
                  <a:pt x="71532" y="462398"/>
                </a:lnTo>
                <a:lnTo>
                  <a:pt x="66013" y="450870"/>
                </a:lnTo>
                <a:close/>
              </a:path>
              <a:path w="1016635" h="491490">
                <a:moveTo>
                  <a:pt x="71532" y="462398"/>
                </a:moveTo>
                <a:lnTo>
                  <a:pt x="60071" y="467868"/>
                </a:lnTo>
                <a:lnTo>
                  <a:pt x="74151" y="467868"/>
                </a:lnTo>
                <a:lnTo>
                  <a:pt x="71532" y="462398"/>
                </a:lnTo>
                <a:close/>
              </a:path>
              <a:path w="1016635" h="491490">
                <a:moveTo>
                  <a:pt x="1011047" y="0"/>
                </a:moveTo>
                <a:lnTo>
                  <a:pt x="66013" y="450870"/>
                </a:lnTo>
                <a:lnTo>
                  <a:pt x="71532" y="462398"/>
                </a:lnTo>
                <a:lnTo>
                  <a:pt x="1016508" y="11429"/>
                </a:lnTo>
                <a:lnTo>
                  <a:pt x="101104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58840" y="569976"/>
            <a:ext cx="76200" cy="384810"/>
          </a:xfrm>
          <a:custGeom>
            <a:avLst/>
            <a:gdLst/>
            <a:ahLst/>
            <a:cxnLst/>
            <a:rect l="l" t="t" r="r" b="b"/>
            <a:pathLst>
              <a:path w="76200" h="384809">
                <a:moveTo>
                  <a:pt x="31750" y="308101"/>
                </a:moveTo>
                <a:lnTo>
                  <a:pt x="0" y="308101"/>
                </a:lnTo>
                <a:lnTo>
                  <a:pt x="38100" y="384301"/>
                </a:lnTo>
                <a:lnTo>
                  <a:pt x="69850" y="320801"/>
                </a:lnTo>
                <a:lnTo>
                  <a:pt x="31750" y="320801"/>
                </a:lnTo>
                <a:lnTo>
                  <a:pt x="31750" y="308101"/>
                </a:lnTo>
                <a:close/>
              </a:path>
              <a:path w="76200" h="384809">
                <a:moveTo>
                  <a:pt x="44450" y="0"/>
                </a:moveTo>
                <a:lnTo>
                  <a:pt x="31750" y="0"/>
                </a:lnTo>
                <a:lnTo>
                  <a:pt x="31750" y="320801"/>
                </a:lnTo>
                <a:lnTo>
                  <a:pt x="44450" y="320801"/>
                </a:lnTo>
                <a:lnTo>
                  <a:pt x="44450" y="0"/>
                </a:lnTo>
                <a:close/>
              </a:path>
              <a:path w="76200" h="384809">
                <a:moveTo>
                  <a:pt x="76200" y="308101"/>
                </a:moveTo>
                <a:lnTo>
                  <a:pt x="44450" y="308101"/>
                </a:lnTo>
                <a:lnTo>
                  <a:pt x="44450" y="320801"/>
                </a:lnTo>
                <a:lnTo>
                  <a:pt x="69850" y="320801"/>
                </a:lnTo>
                <a:lnTo>
                  <a:pt x="76200" y="30810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6788" y="460755"/>
            <a:ext cx="910590" cy="493395"/>
          </a:xfrm>
          <a:custGeom>
            <a:avLst/>
            <a:gdLst/>
            <a:ahLst/>
            <a:cxnLst/>
            <a:rect l="l" t="t" r="r" b="b"/>
            <a:pathLst>
              <a:path w="910590" h="493394">
                <a:moveTo>
                  <a:pt x="840405" y="462400"/>
                </a:moveTo>
                <a:lnTo>
                  <a:pt x="825372" y="490347"/>
                </a:lnTo>
                <a:lnTo>
                  <a:pt x="910462" y="492887"/>
                </a:lnTo>
                <a:lnTo>
                  <a:pt x="893197" y="468376"/>
                </a:lnTo>
                <a:lnTo>
                  <a:pt x="851534" y="468376"/>
                </a:lnTo>
                <a:lnTo>
                  <a:pt x="840405" y="462400"/>
                </a:lnTo>
                <a:close/>
              </a:path>
              <a:path w="910590" h="493394">
                <a:moveTo>
                  <a:pt x="846407" y="451241"/>
                </a:moveTo>
                <a:lnTo>
                  <a:pt x="840405" y="462400"/>
                </a:lnTo>
                <a:lnTo>
                  <a:pt x="851534" y="468376"/>
                </a:lnTo>
                <a:lnTo>
                  <a:pt x="857503" y="457200"/>
                </a:lnTo>
                <a:lnTo>
                  <a:pt x="846407" y="451241"/>
                </a:lnTo>
                <a:close/>
              </a:path>
              <a:path w="910590" h="493394">
                <a:moveTo>
                  <a:pt x="861440" y="423291"/>
                </a:moveTo>
                <a:lnTo>
                  <a:pt x="846407" y="451241"/>
                </a:lnTo>
                <a:lnTo>
                  <a:pt x="857503" y="457200"/>
                </a:lnTo>
                <a:lnTo>
                  <a:pt x="851534" y="468376"/>
                </a:lnTo>
                <a:lnTo>
                  <a:pt x="893197" y="468376"/>
                </a:lnTo>
                <a:lnTo>
                  <a:pt x="861440" y="423291"/>
                </a:lnTo>
                <a:close/>
              </a:path>
              <a:path w="910590" h="493394">
                <a:moveTo>
                  <a:pt x="6095" y="0"/>
                </a:moveTo>
                <a:lnTo>
                  <a:pt x="0" y="11176"/>
                </a:lnTo>
                <a:lnTo>
                  <a:pt x="840405" y="462400"/>
                </a:lnTo>
                <a:lnTo>
                  <a:pt x="846407" y="451241"/>
                </a:lnTo>
                <a:lnTo>
                  <a:pt x="609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45552" y="1592580"/>
            <a:ext cx="1193800" cy="276225"/>
          </a:xfrm>
          <a:custGeom>
            <a:avLst/>
            <a:gdLst/>
            <a:ahLst/>
            <a:cxnLst/>
            <a:rect l="l" t="t" r="r" b="b"/>
            <a:pathLst>
              <a:path w="1193800" h="276225">
                <a:moveTo>
                  <a:pt x="1193292" y="0"/>
                </a:moveTo>
                <a:lnTo>
                  <a:pt x="0" y="0"/>
                </a:lnTo>
                <a:lnTo>
                  <a:pt x="0" y="275844"/>
                </a:lnTo>
                <a:lnTo>
                  <a:pt x="1193292" y="275844"/>
                </a:lnTo>
                <a:lnTo>
                  <a:pt x="1193292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45552" y="1592580"/>
            <a:ext cx="1193800" cy="27622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345"/>
              </a:spcBef>
            </a:pPr>
            <a:r>
              <a:rPr sz="1200" b="1" spc="-5" dirty="0">
                <a:solidFill>
                  <a:srgbClr val="FFC000"/>
                </a:solidFill>
                <a:latin typeface="Tahoma"/>
                <a:cs typeface="Tahoma"/>
              </a:rPr>
              <a:t>Purchase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04259" y="1592580"/>
            <a:ext cx="76200" cy="384810"/>
          </a:xfrm>
          <a:custGeom>
            <a:avLst/>
            <a:gdLst/>
            <a:ahLst/>
            <a:cxnLst/>
            <a:rect l="l" t="t" r="r" b="b"/>
            <a:pathLst>
              <a:path w="76200" h="384810">
                <a:moveTo>
                  <a:pt x="31750" y="308102"/>
                </a:moveTo>
                <a:lnTo>
                  <a:pt x="0" y="308102"/>
                </a:lnTo>
                <a:lnTo>
                  <a:pt x="38100" y="384302"/>
                </a:lnTo>
                <a:lnTo>
                  <a:pt x="69850" y="320802"/>
                </a:lnTo>
                <a:lnTo>
                  <a:pt x="31750" y="320802"/>
                </a:lnTo>
                <a:lnTo>
                  <a:pt x="31750" y="308102"/>
                </a:lnTo>
                <a:close/>
              </a:path>
              <a:path w="76200" h="384810">
                <a:moveTo>
                  <a:pt x="44450" y="0"/>
                </a:moveTo>
                <a:lnTo>
                  <a:pt x="31750" y="0"/>
                </a:lnTo>
                <a:lnTo>
                  <a:pt x="31750" y="320802"/>
                </a:lnTo>
                <a:lnTo>
                  <a:pt x="44450" y="320802"/>
                </a:lnTo>
                <a:lnTo>
                  <a:pt x="44450" y="0"/>
                </a:lnTo>
                <a:close/>
              </a:path>
              <a:path w="76200" h="384810">
                <a:moveTo>
                  <a:pt x="76200" y="308102"/>
                </a:moveTo>
                <a:lnTo>
                  <a:pt x="44450" y="308102"/>
                </a:lnTo>
                <a:lnTo>
                  <a:pt x="44450" y="320802"/>
                </a:lnTo>
                <a:lnTo>
                  <a:pt x="69850" y="320802"/>
                </a:lnTo>
                <a:lnTo>
                  <a:pt x="76200" y="30810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96539" y="2305557"/>
            <a:ext cx="304800" cy="516255"/>
          </a:xfrm>
          <a:custGeom>
            <a:avLst/>
            <a:gdLst/>
            <a:ahLst/>
            <a:cxnLst/>
            <a:rect l="l" t="t" r="r" b="b"/>
            <a:pathLst>
              <a:path w="304800" h="516255">
                <a:moveTo>
                  <a:pt x="31750" y="439674"/>
                </a:moveTo>
                <a:lnTo>
                  <a:pt x="0" y="439674"/>
                </a:lnTo>
                <a:lnTo>
                  <a:pt x="38100" y="515874"/>
                </a:lnTo>
                <a:lnTo>
                  <a:pt x="69850" y="452374"/>
                </a:lnTo>
                <a:lnTo>
                  <a:pt x="31750" y="452374"/>
                </a:lnTo>
                <a:lnTo>
                  <a:pt x="31750" y="439674"/>
                </a:lnTo>
                <a:close/>
              </a:path>
              <a:path w="304800" h="516255">
                <a:moveTo>
                  <a:pt x="304292" y="0"/>
                </a:moveTo>
                <a:lnTo>
                  <a:pt x="31750" y="0"/>
                </a:lnTo>
                <a:lnTo>
                  <a:pt x="31750" y="452374"/>
                </a:lnTo>
                <a:lnTo>
                  <a:pt x="44450" y="452374"/>
                </a:lnTo>
                <a:lnTo>
                  <a:pt x="44450" y="12700"/>
                </a:lnTo>
                <a:lnTo>
                  <a:pt x="38100" y="12700"/>
                </a:lnTo>
                <a:lnTo>
                  <a:pt x="44450" y="6350"/>
                </a:lnTo>
                <a:lnTo>
                  <a:pt x="304292" y="6350"/>
                </a:lnTo>
                <a:lnTo>
                  <a:pt x="304292" y="0"/>
                </a:lnTo>
                <a:close/>
              </a:path>
              <a:path w="304800" h="516255">
                <a:moveTo>
                  <a:pt x="76200" y="439674"/>
                </a:moveTo>
                <a:lnTo>
                  <a:pt x="44450" y="439674"/>
                </a:lnTo>
                <a:lnTo>
                  <a:pt x="44450" y="452374"/>
                </a:lnTo>
                <a:lnTo>
                  <a:pt x="69850" y="452374"/>
                </a:lnTo>
                <a:lnTo>
                  <a:pt x="76200" y="439674"/>
                </a:lnTo>
                <a:close/>
              </a:path>
              <a:path w="304800" h="516255">
                <a:moveTo>
                  <a:pt x="44450" y="6350"/>
                </a:moveTo>
                <a:lnTo>
                  <a:pt x="38100" y="12700"/>
                </a:lnTo>
                <a:lnTo>
                  <a:pt x="44450" y="12700"/>
                </a:lnTo>
                <a:lnTo>
                  <a:pt x="44450" y="6350"/>
                </a:lnTo>
                <a:close/>
              </a:path>
              <a:path w="304800" h="516255">
                <a:moveTo>
                  <a:pt x="304292" y="6350"/>
                </a:moveTo>
                <a:lnTo>
                  <a:pt x="44450" y="6350"/>
                </a:lnTo>
                <a:lnTo>
                  <a:pt x="44450" y="12700"/>
                </a:lnTo>
                <a:lnTo>
                  <a:pt x="304292" y="12700"/>
                </a:lnTo>
                <a:lnTo>
                  <a:pt x="304292" y="63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35196" y="2305557"/>
            <a:ext cx="266700" cy="542925"/>
          </a:xfrm>
          <a:custGeom>
            <a:avLst/>
            <a:gdLst/>
            <a:ahLst/>
            <a:cxnLst/>
            <a:rect l="l" t="t" r="r" b="b"/>
            <a:pathLst>
              <a:path w="266700" h="542925">
                <a:moveTo>
                  <a:pt x="221741" y="466597"/>
                </a:moveTo>
                <a:lnTo>
                  <a:pt x="189991" y="466597"/>
                </a:lnTo>
                <a:lnTo>
                  <a:pt x="228091" y="542797"/>
                </a:lnTo>
                <a:lnTo>
                  <a:pt x="259841" y="479297"/>
                </a:lnTo>
                <a:lnTo>
                  <a:pt x="221741" y="479297"/>
                </a:lnTo>
                <a:lnTo>
                  <a:pt x="221741" y="466597"/>
                </a:lnTo>
                <a:close/>
              </a:path>
              <a:path w="266700" h="542925">
                <a:moveTo>
                  <a:pt x="221741" y="6350"/>
                </a:moveTo>
                <a:lnTo>
                  <a:pt x="221741" y="479297"/>
                </a:lnTo>
                <a:lnTo>
                  <a:pt x="234441" y="479297"/>
                </a:lnTo>
                <a:lnTo>
                  <a:pt x="234441" y="12700"/>
                </a:lnTo>
                <a:lnTo>
                  <a:pt x="228091" y="12700"/>
                </a:lnTo>
                <a:lnTo>
                  <a:pt x="221741" y="6350"/>
                </a:lnTo>
                <a:close/>
              </a:path>
              <a:path w="266700" h="542925">
                <a:moveTo>
                  <a:pt x="266191" y="466597"/>
                </a:moveTo>
                <a:lnTo>
                  <a:pt x="234441" y="466597"/>
                </a:lnTo>
                <a:lnTo>
                  <a:pt x="234441" y="479297"/>
                </a:lnTo>
                <a:lnTo>
                  <a:pt x="259841" y="479297"/>
                </a:lnTo>
                <a:lnTo>
                  <a:pt x="266191" y="466597"/>
                </a:lnTo>
                <a:close/>
              </a:path>
              <a:path w="266700" h="542925">
                <a:moveTo>
                  <a:pt x="234441" y="0"/>
                </a:moveTo>
                <a:lnTo>
                  <a:pt x="0" y="0"/>
                </a:lnTo>
                <a:lnTo>
                  <a:pt x="0" y="12700"/>
                </a:lnTo>
                <a:lnTo>
                  <a:pt x="221741" y="12700"/>
                </a:lnTo>
                <a:lnTo>
                  <a:pt x="221741" y="6350"/>
                </a:lnTo>
                <a:lnTo>
                  <a:pt x="234441" y="6350"/>
                </a:lnTo>
                <a:lnTo>
                  <a:pt x="234441" y="0"/>
                </a:lnTo>
                <a:close/>
              </a:path>
              <a:path w="266700" h="542925">
                <a:moveTo>
                  <a:pt x="234441" y="6350"/>
                </a:moveTo>
                <a:lnTo>
                  <a:pt x="221741" y="6350"/>
                </a:lnTo>
                <a:lnTo>
                  <a:pt x="228091" y="12700"/>
                </a:lnTo>
                <a:lnTo>
                  <a:pt x="234441" y="12700"/>
                </a:lnTo>
                <a:lnTo>
                  <a:pt x="234441" y="63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01339" y="2109216"/>
            <a:ext cx="1134110" cy="403860"/>
          </a:xfrm>
          <a:prstGeom prst="rect">
            <a:avLst/>
          </a:prstGeom>
          <a:solidFill>
            <a:srgbClr val="FFE699"/>
          </a:solidFill>
          <a:ln w="1219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410845" marR="189230" indent="-213360">
              <a:lnSpc>
                <a:spcPct val="100000"/>
              </a:lnSpc>
              <a:spcBef>
                <a:spcPts val="140"/>
              </a:spcBef>
            </a:pPr>
            <a:r>
              <a:rPr sz="1200" b="1" dirty="0">
                <a:latin typeface="Tahoma"/>
                <a:cs typeface="Tahoma"/>
              </a:rPr>
              <a:t>E</a:t>
            </a:r>
            <a:r>
              <a:rPr sz="1200" b="1" spc="-10" dirty="0">
                <a:latin typeface="Tahoma"/>
                <a:cs typeface="Tahoma"/>
              </a:rPr>
              <a:t>x</a:t>
            </a:r>
            <a:r>
              <a:rPr sz="1200" b="1" spc="-5" dirty="0">
                <a:latin typeface="Tahoma"/>
                <a:cs typeface="Tahoma"/>
              </a:rPr>
              <a:t>c</a:t>
            </a:r>
            <a:r>
              <a:rPr sz="1200" b="1" dirty="0">
                <a:latin typeface="Tahoma"/>
                <a:cs typeface="Tahoma"/>
              </a:rPr>
              <a:t>hange  rate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3560" y="2860548"/>
            <a:ext cx="1134110" cy="403860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865"/>
              </a:spcBef>
            </a:pPr>
            <a:r>
              <a:rPr sz="1200" b="1" spc="-5" dirty="0">
                <a:latin typeface="Tahoma"/>
                <a:cs typeface="Tahoma"/>
              </a:rPr>
              <a:t>Increase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3923" y="2860548"/>
            <a:ext cx="1134110" cy="403860"/>
          </a:xfrm>
          <a:prstGeom prst="rect">
            <a:avLst/>
          </a:prstGeom>
          <a:ln w="12192">
            <a:solidFill>
              <a:srgbClr val="4471C4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865"/>
              </a:spcBef>
            </a:pPr>
            <a:r>
              <a:rPr sz="1200" b="1" spc="-5" dirty="0">
                <a:latin typeface="Tahoma"/>
                <a:cs typeface="Tahoma"/>
              </a:rPr>
              <a:t>Decrease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21252" y="3345179"/>
            <a:ext cx="1191895" cy="277495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4445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350"/>
              </a:spcBef>
            </a:pPr>
            <a:r>
              <a:rPr sz="1200" b="1" spc="-5" dirty="0">
                <a:solidFill>
                  <a:srgbClr val="FFC000"/>
                </a:solidFill>
                <a:latin typeface="Tahoma"/>
                <a:cs typeface="Tahoma"/>
              </a:rPr>
              <a:t>Purchase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18132" y="3701796"/>
            <a:ext cx="1132840" cy="403860"/>
          </a:xfrm>
          <a:prstGeom prst="rect">
            <a:avLst/>
          </a:prstGeom>
          <a:solidFill>
            <a:srgbClr val="FFE699"/>
          </a:solidFill>
          <a:ln w="12191">
            <a:solidFill>
              <a:srgbClr val="4471C4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865"/>
              </a:spcBef>
            </a:pPr>
            <a:r>
              <a:rPr sz="1200" b="1" spc="-5" dirty="0">
                <a:latin typeface="Tahoma"/>
                <a:cs typeface="Tahoma"/>
              </a:rPr>
              <a:t>gold_price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45435" y="3297935"/>
            <a:ext cx="76200" cy="384810"/>
          </a:xfrm>
          <a:custGeom>
            <a:avLst/>
            <a:gdLst/>
            <a:ahLst/>
            <a:cxnLst/>
            <a:rect l="l" t="t" r="r" b="b"/>
            <a:pathLst>
              <a:path w="76200" h="384810">
                <a:moveTo>
                  <a:pt x="31750" y="308101"/>
                </a:moveTo>
                <a:lnTo>
                  <a:pt x="0" y="308101"/>
                </a:lnTo>
                <a:lnTo>
                  <a:pt x="38100" y="384301"/>
                </a:lnTo>
                <a:lnTo>
                  <a:pt x="69850" y="320801"/>
                </a:lnTo>
                <a:lnTo>
                  <a:pt x="31750" y="320801"/>
                </a:lnTo>
                <a:lnTo>
                  <a:pt x="31750" y="308101"/>
                </a:lnTo>
                <a:close/>
              </a:path>
              <a:path w="76200" h="384810">
                <a:moveTo>
                  <a:pt x="44450" y="0"/>
                </a:moveTo>
                <a:lnTo>
                  <a:pt x="31750" y="0"/>
                </a:lnTo>
                <a:lnTo>
                  <a:pt x="31750" y="320801"/>
                </a:lnTo>
                <a:lnTo>
                  <a:pt x="44450" y="320801"/>
                </a:lnTo>
                <a:lnTo>
                  <a:pt x="44450" y="0"/>
                </a:lnTo>
                <a:close/>
              </a:path>
              <a:path w="76200" h="384810">
                <a:moveTo>
                  <a:pt x="76200" y="308101"/>
                </a:moveTo>
                <a:lnTo>
                  <a:pt x="44450" y="308101"/>
                </a:lnTo>
                <a:lnTo>
                  <a:pt x="44450" y="320801"/>
                </a:lnTo>
                <a:lnTo>
                  <a:pt x="69850" y="320801"/>
                </a:lnTo>
                <a:lnTo>
                  <a:pt x="76200" y="30810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8116" y="4463796"/>
            <a:ext cx="1132840" cy="403860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860"/>
              </a:spcBef>
            </a:pPr>
            <a:r>
              <a:rPr sz="1200" b="1" spc="-5" dirty="0">
                <a:latin typeface="Tahoma"/>
                <a:cs typeface="Tahoma"/>
              </a:rPr>
              <a:t>Stable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76955" y="4463796"/>
            <a:ext cx="1134110" cy="403860"/>
          </a:xfrm>
          <a:prstGeom prst="rect">
            <a:avLst/>
          </a:prstGeom>
          <a:ln w="12192">
            <a:solidFill>
              <a:srgbClr val="4471C4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860"/>
              </a:spcBef>
            </a:pPr>
            <a:r>
              <a:rPr sz="1200" b="1" spc="-5" dirty="0">
                <a:latin typeface="Tahoma"/>
                <a:cs typeface="Tahoma"/>
              </a:rPr>
              <a:t>Unstable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13332" y="3837178"/>
            <a:ext cx="304800" cy="516255"/>
          </a:xfrm>
          <a:custGeom>
            <a:avLst/>
            <a:gdLst/>
            <a:ahLst/>
            <a:cxnLst/>
            <a:rect l="l" t="t" r="r" b="b"/>
            <a:pathLst>
              <a:path w="304800" h="516254">
                <a:moveTo>
                  <a:pt x="31750" y="439674"/>
                </a:moveTo>
                <a:lnTo>
                  <a:pt x="0" y="439674"/>
                </a:lnTo>
                <a:lnTo>
                  <a:pt x="38100" y="515874"/>
                </a:lnTo>
                <a:lnTo>
                  <a:pt x="69850" y="452374"/>
                </a:lnTo>
                <a:lnTo>
                  <a:pt x="31750" y="452374"/>
                </a:lnTo>
                <a:lnTo>
                  <a:pt x="31750" y="439674"/>
                </a:lnTo>
                <a:close/>
              </a:path>
              <a:path w="304800" h="516254">
                <a:moveTo>
                  <a:pt x="304292" y="0"/>
                </a:moveTo>
                <a:lnTo>
                  <a:pt x="31750" y="0"/>
                </a:lnTo>
                <a:lnTo>
                  <a:pt x="31750" y="452374"/>
                </a:lnTo>
                <a:lnTo>
                  <a:pt x="44450" y="452374"/>
                </a:lnTo>
                <a:lnTo>
                  <a:pt x="44450" y="12700"/>
                </a:lnTo>
                <a:lnTo>
                  <a:pt x="38100" y="12700"/>
                </a:lnTo>
                <a:lnTo>
                  <a:pt x="44450" y="6350"/>
                </a:lnTo>
                <a:lnTo>
                  <a:pt x="304292" y="6350"/>
                </a:lnTo>
                <a:lnTo>
                  <a:pt x="304292" y="0"/>
                </a:lnTo>
                <a:close/>
              </a:path>
              <a:path w="304800" h="516254">
                <a:moveTo>
                  <a:pt x="76200" y="439674"/>
                </a:moveTo>
                <a:lnTo>
                  <a:pt x="44450" y="439674"/>
                </a:lnTo>
                <a:lnTo>
                  <a:pt x="44450" y="452374"/>
                </a:lnTo>
                <a:lnTo>
                  <a:pt x="69850" y="452374"/>
                </a:lnTo>
                <a:lnTo>
                  <a:pt x="76200" y="439674"/>
                </a:lnTo>
                <a:close/>
              </a:path>
              <a:path w="304800" h="516254">
                <a:moveTo>
                  <a:pt x="44450" y="6350"/>
                </a:moveTo>
                <a:lnTo>
                  <a:pt x="38100" y="12700"/>
                </a:lnTo>
                <a:lnTo>
                  <a:pt x="44450" y="12700"/>
                </a:lnTo>
                <a:lnTo>
                  <a:pt x="44450" y="6350"/>
                </a:lnTo>
                <a:close/>
              </a:path>
              <a:path w="304800" h="516254">
                <a:moveTo>
                  <a:pt x="304292" y="6350"/>
                </a:moveTo>
                <a:lnTo>
                  <a:pt x="44450" y="6350"/>
                </a:lnTo>
                <a:lnTo>
                  <a:pt x="44450" y="12700"/>
                </a:lnTo>
                <a:lnTo>
                  <a:pt x="304292" y="12700"/>
                </a:lnTo>
                <a:lnTo>
                  <a:pt x="304292" y="63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50464" y="3837178"/>
            <a:ext cx="266700" cy="542925"/>
          </a:xfrm>
          <a:custGeom>
            <a:avLst/>
            <a:gdLst/>
            <a:ahLst/>
            <a:cxnLst/>
            <a:rect l="l" t="t" r="r" b="b"/>
            <a:pathLst>
              <a:path w="266700" h="542925">
                <a:moveTo>
                  <a:pt x="221742" y="466598"/>
                </a:moveTo>
                <a:lnTo>
                  <a:pt x="189992" y="466598"/>
                </a:lnTo>
                <a:lnTo>
                  <a:pt x="228092" y="542798"/>
                </a:lnTo>
                <a:lnTo>
                  <a:pt x="259842" y="479298"/>
                </a:lnTo>
                <a:lnTo>
                  <a:pt x="221742" y="479298"/>
                </a:lnTo>
                <a:lnTo>
                  <a:pt x="221742" y="466598"/>
                </a:lnTo>
                <a:close/>
              </a:path>
              <a:path w="266700" h="542925">
                <a:moveTo>
                  <a:pt x="221742" y="6350"/>
                </a:moveTo>
                <a:lnTo>
                  <a:pt x="221742" y="479298"/>
                </a:lnTo>
                <a:lnTo>
                  <a:pt x="234442" y="479298"/>
                </a:lnTo>
                <a:lnTo>
                  <a:pt x="234442" y="12700"/>
                </a:lnTo>
                <a:lnTo>
                  <a:pt x="228092" y="12700"/>
                </a:lnTo>
                <a:lnTo>
                  <a:pt x="221742" y="6350"/>
                </a:lnTo>
                <a:close/>
              </a:path>
              <a:path w="266700" h="542925">
                <a:moveTo>
                  <a:pt x="266192" y="466598"/>
                </a:moveTo>
                <a:lnTo>
                  <a:pt x="234442" y="466598"/>
                </a:lnTo>
                <a:lnTo>
                  <a:pt x="234442" y="479298"/>
                </a:lnTo>
                <a:lnTo>
                  <a:pt x="259842" y="479298"/>
                </a:lnTo>
                <a:lnTo>
                  <a:pt x="266192" y="466598"/>
                </a:lnTo>
                <a:close/>
              </a:path>
              <a:path w="266700" h="542925">
                <a:moveTo>
                  <a:pt x="234442" y="0"/>
                </a:moveTo>
                <a:lnTo>
                  <a:pt x="0" y="0"/>
                </a:lnTo>
                <a:lnTo>
                  <a:pt x="0" y="12700"/>
                </a:lnTo>
                <a:lnTo>
                  <a:pt x="221742" y="12700"/>
                </a:lnTo>
                <a:lnTo>
                  <a:pt x="221742" y="6350"/>
                </a:lnTo>
                <a:lnTo>
                  <a:pt x="234442" y="6350"/>
                </a:lnTo>
                <a:lnTo>
                  <a:pt x="234442" y="0"/>
                </a:lnTo>
                <a:close/>
              </a:path>
              <a:path w="266700" h="542925">
                <a:moveTo>
                  <a:pt x="234442" y="6350"/>
                </a:moveTo>
                <a:lnTo>
                  <a:pt x="221742" y="6350"/>
                </a:lnTo>
                <a:lnTo>
                  <a:pt x="228092" y="12700"/>
                </a:lnTo>
                <a:lnTo>
                  <a:pt x="234442" y="12700"/>
                </a:lnTo>
                <a:lnTo>
                  <a:pt x="234442" y="63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68680" y="4925567"/>
            <a:ext cx="1191895" cy="277495"/>
          </a:xfrm>
          <a:prstGeom prst="rect">
            <a:avLst/>
          </a:prstGeom>
          <a:solidFill>
            <a:srgbClr val="6F2F9F"/>
          </a:solidFill>
          <a:ln w="9144">
            <a:solidFill>
              <a:srgbClr val="D9D9D9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1200" b="1" spc="-5" dirty="0">
                <a:solidFill>
                  <a:srgbClr val="FFC000"/>
                </a:solidFill>
                <a:latin typeface="Tahoma"/>
                <a:cs typeface="Tahoma"/>
              </a:rPr>
              <a:t>Sell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87623" y="4925567"/>
            <a:ext cx="1191895" cy="277495"/>
          </a:xfrm>
          <a:prstGeom prst="rect">
            <a:avLst/>
          </a:prstGeom>
          <a:solidFill>
            <a:srgbClr val="6F2F9F"/>
          </a:solidFill>
          <a:ln w="9144">
            <a:solidFill>
              <a:srgbClr val="D9D9D9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355"/>
              </a:spcBef>
            </a:pPr>
            <a:r>
              <a:rPr sz="1200" b="1" spc="-5" dirty="0">
                <a:solidFill>
                  <a:srgbClr val="FFC000"/>
                </a:solidFill>
                <a:latin typeface="Tahoma"/>
                <a:cs typeface="Tahoma"/>
              </a:rPr>
              <a:t>Purchase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719059" y="3776217"/>
            <a:ext cx="266700" cy="260350"/>
          </a:xfrm>
          <a:custGeom>
            <a:avLst/>
            <a:gdLst/>
            <a:ahLst/>
            <a:cxnLst/>
            <a:rect l="l" t="t" r="r" b="b"/>
            <a:pathLst>
              <a:path w="266700" h="260350">
                <a:moveTo>
                  <a:pt x="31750" y="184022"/>
                </a:moveTo>
                <a:lnTo>
                  <a:pt x="0" y="184022"/>
                </a:lnTo>
                <a:lnTo>
                  <a:pt x="38100" y="260222"/>
                </a:lnTo>
                <a:lnTo>
                  <a:pt x="69850" y="196722"/>
                </a:lnTo>
                <a:lnTo>
                  <a:pt x="31750" y="196722"/>
                </a:lnTo>
                <a:lnTo>
                  <a:pt x="31750" y="184022"/>
                </a:lnTo>
                <a:close/>
              </a:path>
              <a:path w="266700" h="260350">
                <a:moveTo>
                  <a:pt x="266192" y="0"/>
                </a:moveTo>
                <a:lnTo>
                  <a:pt x="31750" y="0"/>
                </a:lnTo>
                <a:lnTo>
                  <a:pt x="31750" y="196722"/>
                </a:lnTo>
                <a:lnTo>
                  <a:pt x="44450" y="196722"/>
                </a:lnTo>
                <a:lnTo>
                  <a:pt x="44450" y="12699"/>
                </a:lnTo>
                <a:lnTo>
                  <a:pt x="38100" y="12699"/>
                </a:lnTo>
                <a:lnTo>
                  <a:pt x="44450" y="6349"/>
                </a:lnTo>
                <a:lnTo>
                  <a:pt x="266192" y="6349"/>
                </a:lnTo>
                <a:lnTo>
                  <a:pt x="266192" y="0"/>
                </a:lnTo>
                <a:close/>
              </a:path>
              <a:path w="266700" h="260350">
                <a:moveTo>
                  <a:pt x="76200" y="184022"/>
                </a:moveTo>
                <a:lnTo>
                  <a:pt x="44450" y="184022"/>
                </a:lnTo>
                <a:lnTo>
                  <a:pt x="44450" y="196722"/>
                </a:lnTo>
                <a:lnTo>
                  <a:pt x="69850" y="196722"/>
                </a:lnTo>
                <a:lnTo>
                  <a:pt x="76200" y="184022"/>
                </a:lnTo>
                <a:close/>
              </a:path>
              <a:path w="266700" h="260350">
                <a:moveTo>
                  <a:pt x="44450" y="6349"/>
                </a:moveTo>
                <a:lnTo>
                  <a:pt x="38100" y="12699"/>
                </a:lnTo>
                <a:lnTo>
                  <a:pt x="44450" y="12699"/>
                </a:lnTo>
                <a:lnTo>
                  <a:pt x="44450" y="6349"/>
                </a:lnTo>
                <a:close/>
              </a:path>
              <a:path w="266700" h="260350">
                <a:moveTo>
                  <a:pt x="266192" y="6349"/>
                </a:moveTo>
                <a:lnTo>
                  <a:pt x="44450" y="6349"/>
                </a:lnTo>
                <a:lnTo>
                  <a:pt x="44450" y="12699"/>
                </a:lnTo>
                <a:lnTo>
                  <a:pt x="266192" y="12699"/>
                </a:lnTo>
                <a:lnTo>
                  <a:pt x="266192" y="634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19616" y="3776217"/>
            <a:ext cx="266700" cy="260350"/>
          </a:xfrm>
          <a:custGeom>
            <a:avLst/>
            <a:gdLst/>
            <a:ahLst/>
            <a:cxnLst/>
            <a:rect l="l" t="t" r="r" b="b"/>
            <a:pathLst>
              <a:path w="266700" h="260350">
                <a:moveTo>
                  <a:pt x="221741" y="184022"/>
                </a:moveTo>
                <a:lnTo>
                  <a:pt x="189991" y="184022"/>
                </a:lnTo>
                <a:lnTo>
                  <a:pt x="228091" y="260222"/>
                </a:lnTo>
                <a:lnTo>
                  <a:pt x="259841" y="196722"/>
                </a:lnTo>
                <a:lnTo>
                  <a:pt x="221741" y="196722"/>
                </a:lnTo>
                <a:lnTo>
                  <a:pt x="221741" y="184022"/>
                </a:lnTo>
                <a:close/>
              </a:path>
              <a:path w="266700" h="260350">
                <a:moveTo>
                  <a:pt x="221741" y="6349"/>
                </a:moveTo>
                <a:lnTo>
                  <a:pt x="221741" y="196722"/>
                </a:lnTo>
                <a:lnTo>
                  <a:pt x="234441" y="196722"/>
                </a:lnTo>
                <a:lnTo>
                  <a:pt x="234441" y="12699"/>
                </a:lnTo>
                <a:lnTo>
                  <a:pt x="228091" y="12699"/>
                </a:lnTo>
                <a:lnTo>
                  <a:pt x="221741" y="6349"/>
                </a:lnTo>
                <a:close/>
              </a:path>
              <a:path w="266700" h="260350">
                <a:moveTo>
                  <a:pt x="266191" y="184022"/>
                </a:moveTo>
                <a:lnTo>
                  <a:pt x="234441" y="184022"/>
                </a:lnTo>
                <a:lnTo>
                  <a:pt x="234441" y="196722"/>
                </a:lnTo>
                <a:lnTo>
                  <a:pt x="259841" y="196722"/>
                </a:lnTo>
                <a:lnTo>
                  <a:pt x="266191" y="184022"/>
                </a:lnTo>
                <a:close/>
              </a:path>
              <a:path w="266700" h="260350">
                <a:moveTo>
                  <a:pt x="234441" y="0"/>
                </a:moveTo>
                <a:lnTo>
                  <a:pt x="0" y="0"/>
                </a:lnTo>
                <a:lnTo>
                  <a:pt x="0" y="12699"/>
                </a:lnTo>
                <a:lnTo>
                  <a:pt x="221741" y="12699"/>
                </a:lnTo>
                <a:lnTo>
                  <a:pt x="221741" y="6349"/>
                </a:lnTo>
                <a:lnTo>
                  <a:pt x="234441" y="6349"/>
                </a:lnTo>
                <a:lnTo>
                  <a:pt x="234441" y="0"/>
                </a:lnTo>
                <a:close/>
              </a:path>
              <a:path w="266700" h="260350">
                <a:moveTo>
                  <a:pt x="234441" y="6349"/>
                </a:moveTo>
                <a:lnTo>
                  <a:pt x="221741" y="6349"/>
                </a:lnTo>
                <a:lnTo>
                  <a:pt x="228091" y="12699"/>
                </a:lnTo>
                <a:lnTo>
                  <a:pt x="234441" y="12699"/>
                </a:lnTo>
                <a:lnTo>
                  <a:pt x="234441" y="634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985759" y="3579876"/>
            <a:ext cx="1134110" cy="403860"/>
          </a:xfrm>
          <a:prstGeom prst="rect">
            <a:avLst/>
          </a:prstGeom>
          <a:solidFill>
            <a:srgbClr val="FFE699"/>
          </a:solidFill>
          <a:ln w="12192">
            <a:solidFill>
              <a:srgbClr val="2E528F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11480" marR="187960" indent="-213360">
              <a:lnSpc>
                <a:spcPct val="100000"/>
              </a:lnSpc>
              <a:spcBef>
                <a:spcPts val="145"/>
              </a:spcBef>
            </a:pPr>
            <a:r>
              <a:rPr sz="1200" b="1" dirty="0">
                <a:latin typeface="Tahoma"/>
                <a:cs typeface="Tahoma"/>
              </a:rPr>
              <a:t>E</a:t>
            </a:r>
            <a:r>
              <a:rPr sz="1200" b="1" spc="-10" dirty="0">
                <a:latin typeface="Tahoma"/>
                <a:cs typeface="Tahoma"/>
              </a:rPr>
              <a:t>x</a:t>
            </a:r>
            <a:r>
              <a:rPr sz="1200" b="1" spc="-5" dirty="0">
                <a:latin typeface="Tahoma"/>
                <a:cs typeface="Tahoma"/>
              </a:rPr>
              <a:t>c</a:t>
            </a:r>
            <a:r>
              <a:rPr sz="1200" b="1" dirty="0">
                <a:latin typeface="Tahoma"/>
                <a:cs typeface="Tahoma"/>
              </a:rPr>
              <a:t>hange  rate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13219" y="4151376"/>
            <a:ext cx="1132840" cy="403860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860"/>
              </a:spcBef>
            </a:pPr>
            <a:r>
              <a:rPr sz="1200" b="1" spc="-5" dirty="0">
                <a:latin typeface="Tahoma"/>
                <a:cs typeface="Tahoma"/>
              </a:rPr>
              <a:t>Increase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863583" y="4151376"/>
            <a:ext cx="1132840" cy="403860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860"/>
              </a:spcBef>
            </a:pPr>
            <a:r>
              <a:rPr sz="1200" b="1" spc="-5" dirty="0">
                <a:latin typeface="Tahoma"/>
                <a:cs typeface="Tahoma"/>
              </a:rPr>
              <a:t>Decrease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557518" y="1612391"/>
            <a:ext cx="1724660" cy="1879600"/>
          </a:xfrm>
          <a:custGeom>
            <a:avLst/>
            <a:gdLst/>
            <a:ahLst/>
            <a:cxnLst/>
            <a:rect l="l" t="t" r="r" b="b"/>
            <a:pathLst>
              <a:path w="1724659" h="1879600">
                <a:moveTo>
                  <a:pt x="1680082" y="1803019"/>
                </a:moveTo>
                <a:lnTo>
                  <a:pt x="1648332" y="1803019"/>
                </a:lnTo>
                <a:lnTo>
                  <a:pt x="1686432" y="1879219"/>
                </a:lnTo>
                <a:lnTo>
                  <a:pt x="1718182" y="1815719"/>
                </a:lnTo>
                <a:lnTo>
                  <a:pt x="1680082" y="1815719"/>
                </a:lnTo>
                <a:lnTo>
                  <a:pt x="1680082" y="1803019"/>
                </a:lnTo>
                <a:close/>
              </a:path>
              <a:path w="1724659" h="1879600">
                <a:moveTo>
                  <a:pt x="1680082" y="939546"/>
                </a:moveTo>
                <a:lnTo>
                  <a:pt x="1680082" y="1815719"/>
                </a:lnTo>
                <a:lnTo>
                  <a:pt x="1692782" y="1815719"/>
                </a:lnTo>
                <a:lnTo>
                  <a:pt x="1692782" y="945896"/>
                </a:lnTo>
                <a:lnTo>
                  <a:pt x="1686432" y="945896"/>
                </a:lnTo>
                <a:lnTo>
                  <a:pt x="1680082" y="939546"/>
                </a:lnTo>
                <a:close/>
              </a:path>
              <a:path w="1724659" h="1879600">
                <a:moveTo>
                  <a:pt x="1724532" y="1803019"/>
                </a:moveTo>
                <a:lnTo>
                  <a:pt x="1692782" y="1803019"/>
                </a:lnTo>
                <a:lnTo>
                  <a:pt x="1692782" y="1815719"/>
                </a:lnTo>
                <a:lnTo>
                  <a:pt x="1718182" y="1815719"/>
                </a:lnTo>
                <a:lnTo>
                  <a:pt x="1724532" y="1803019"/>
                </a:lnTo>
                <a:close/>
              </a:path>
              <a:path w="1724659" h="1879600">
                <a:moveTo>
                  <a:pt x="12700" y="0"/>
                </a:moveTo>
                <a:lnTo>
                  <a:pt x="0" y="0"/>
                </a:lnTo>
                <a:lnTo>
                  <a:pt x="0" y="945896"/>
                </a:lnTo>
                <a:lnTo>
                  <a:pt x="1680082" y="945896"/>
                </a:lnTo>
                <a:lnTo>
                  <a:pt x="1680082" y="939546"/>
                </a:lnTo>
                <a:lnTo>
                  <a:pt x="12700" y="939546"/>
                </a:lnTo>
                <a:lnTo>
                  <a:pt x="6350" y="933196"/>
                </a:lnTo>
                <a:lnTo>
                  <a:pt x="12700" y="933196"/>
                </a:lnTo>
                <a:lnTo>
                  <a:pt x="12700" y="0"/>
                </a:lnTo>
                <a:close/>
              </a:path>
              <a:path w="1724659" h="1879600">
                <a:moveTo>
                  <a:pt x="1692782" y="933196"/>
                </a:moveTo>
                <a:lnTo>
                  <a:pt x="12700" y="933196"/>
                </a:lnTo>
                <a:lnTo>
                  <a:pt x="12700" y="939546"/>
                </a:lnTo>
                <a:lnTo>
                  <a:pt x="1680082" y="939546"/>
                </a:lnTo>
                <a:lnTo>
                  <a:pt x="1686432" y="945896"/>
                </a:lnTo>
                <a:lnTo>
                  <a:pt x="1692782" y="945896"/>
                </a:lnTo>
                <a:lnTo>
                  <a:pt x="1692782" y="933196"/>
                </a:lnTo>
                <a:close/>
              </a:path>
              <a:path w="1724659" h="1879600">
                <a:moveTo>
                  <a:pt x="12700" y="933196"/>
                </a:moveTo>
                <a:lnTo>
                  <a:pt x="6350" y="933196"/>
                </a:lnTo>
                <a:lnTo>
                  <a:pt x="12700" y="939546"/>
                </a:lnTo>
                <a:lnTo>
                  <a:pt x="12700" y="93319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853428" y="4922520"/>
            <a:ext cx="1132840" cy="403860"/>
          </a:xfrm>
          <a:prstGeom prst="rect">
            <a:avLst/>
          </a:prstGeom>
          <a:solidFill>
            <a:srgbClr val="FFE699"/>
          </a:solidFill>
          <a:ln w="12192">
            <a:solidFill>
              <a:srgbClr val="2E528F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865"/>
              </a:spcBef>
            </a:pPr>
            <a:r>
              <a:rPr sz="1200" b="1" spc="-5" dirty="0">
                <a:latin typeface="Tahoma"/>
                <a:cs typeface="Tahoma"/>
              </a:rPr>
              <a:t>gold_price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37503" y="5490971"/>
            <a:ext cx="1132840" cy="403860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869"/>
              </a:spcBef>
            </a:pPr>
            <a:r>
              <a:rPr sz="1200" b="1" spc="-5" dirty="0">
                <a:latin typeface="Tahoma"/>
                <a:cs typeface="Tahoma"/>
              </a:rPr>
              <a:t>Stable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087868" y="5490971"/>
            <a:ext cx="1132840" cy="403860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869"/>
              </a:spcBef>
            </a:pPr>
            <a:r>
              <a:rPr sz="1200" b="1" spc="-5" dirty="0">
                <a:latin typeface="Tahoma"/>
                <a:cs typeface="Tahoma"/>
              </a:rPr>
              <a:t>Unstable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586728" y="5062728"/>
            <a:ext cx="273050" cy="347980"/>
          </a:xfrm>
          <a:custGeom>
            <a:avLst/>
            <a:gdLst/>
            <a:ahLst/>
            <a:cxnLst/>
            <a:rect l="l" t="t" r="r" b="b"/>
            <a:pathLst>
              <a:path w="273050" h="347979">
                <a:moveTo>
                  <a:pt x="31750" y="271653"/>
                </a:moveTo>
                <a:lnTo>
                  <a:pt x="0" y="271653"/>
                </a:lnTo>
                <a:lnTo>
                  <a:pt x="38100" y="347853"/>
                </a:lnTo>
                <a:lnTo>
                  <a:pt x="69850" y="284353"/>
                </a:lnTo>
                <a:lnTo>
                  <a:pt x="31750" y="284353"/>
                </a:lnTo>
                <a:lnTo>
                  <a:pt x="31750" y="271653"/>
                </a:lnTo>
                <a:close/>
              </a:path>
              <a:path w="273050" h="347979">
                <a:moveTo>
                  <a:pt x="259842" y="167640"/>
                </a:moveTo>
                <a:lnTo>
                  <a:pt x="31750" y="167640"/>
                </a:lnTo>
                <a:lnTo>
                  <a:pt x="31750" y="284353"/>
                </a:lnTo>
                <a:lnTo>
                  <a:pt x="44450" y="284353"/>
                </a:lnTo>
                <a:lnTo>
                  <a:pt x="44450" y="180340"/>
                </a:lnTo>
                <a:lnTo>
                  <a:pt x="38100" y="180340"/>
                </a:lnTo>
                <a:lnTo>
                  <a:pt x="44450" y="173990"/>
                </a:lnTo>
                <a:lnTo>
                  <a:pt x="259842" y="173990"/>
                </a:lnTo>
                <a:lnTo>
                  <a:pt x="259842" y="167640"/>
                </a:lnTo>
                <a:close/>
              </a:path>
              <a:path w="273050" h="347979">
                <a:moveTo>
                  <a:pt x="76200" y="271653"/>
                </a:moveTo>
                <a:lnTo>
                  <a:pt x="44450" y="271653"/>
                </a:lnTo>
                <a:lnTo>
                  <a:pt x="44450" y="284353"/>
                </a:lnTo>
                <a:lnTo>
                  <a:pt x="69850" y="284353"/>
                </a:lnTo>
                <a:lnTo>
                  <a:pt x="76200" y="271653"/>
                </a:lnTo>
                <a:close/>
              </a:path>
              <a:path w="273050" h="347979">
                <a:moveTo>
                  <a:pt x="44450" y="173990"/>
                </a:moveTo>
                <a:lnTo>
                  <a:pt x="38100" y="180340"/>
                </a:lnTo>
                <a:lnTo>
                  <a:pt x="44450" y="180340"/>
                </a:lnTo>
                <a:lnTo>
                  <a:pt x="44450" y="173990"/>
                </a:lnTo>
                <a:close/>
              </a:path>
              <a:path w="273050" h="347979">
                <a:moveTo>
                  <a:pt x="272542" y="167640"/>
                </a:moveTo>
                <a:lnTo>
                  <a:pt x="266192" y="167640"/>
                </a:lnTo>
                <a:lnTo>
                  <a:pt x="259842" y="173990"/>
                </a:lnTo>
                <a:lnTo>
                  <a:pt x="44450" y="173990"/>
                </a:lnTo>
                <a:lnTo>
                  <a:pt x="44450" y="180340"/>
                </a:lnTo>
                <a:lnTo>
                  <a:pt x="272542" y="180340"/>
                </a:lnTo>
                <a:lnTo>
                  <a:pt x="272542" y="167640"/>
                </a:lnTo>
                <a:close/>
              </a:path>
              <a:path w="273050" h="347979">
                <a:moveTo>
                  <a:pt x="272542" y="0"/>
                </a:moveTo>
                <a:lnTo>
                  <a:pt x="259842" y="0"/>
                </a:lnTo>
                <a:lnTo>
                  <a:pt x="259842" y="173990"/>
                </a:lnTo>
                <a:lnTo>
                  <a:pt x="266192" y="167640"/>
                </a:lnTo>
                <a:lnTo>
                  <a:pt x="272542" y="167640"/>
                </a:lnTo>
                <a:lnTo>
                  <a:pt x="27254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979409" y="5062728"/>
            <a:ext cx="273050" cy="347980"/>
          </a:xfrm>
          <a:custGeom>
            <a:avLst/>
            <a:gdLst/>
            <a:ahLst/>
            <a:cxnLst/>
            <a:rect l="l" t="t" r="r" b="b"/>
            <a:pathLst>
              <a:path w="273050" h="347979">
                <a:moveTo>
                  <a:pt x="228092" y="271653"/>
                </a:moveTo>
                <a:lnTo>
                  <a:pt x="196342" y="271653"/>
                </a:lnTo>
                <a:lnTo>
                  <a:pt x="234442" y="347853"/>
                </a:lnTo>
                <a:lnTo>
                  <a:pt x="266192" y="284353"/>
                </a:lnTo>
                <a:lnTo>
                  <a:pt x="228092" y="284353"/>
                </a:lnTo>
                <a:lnTo>
                  <a:pt x="228092" y="271653"/>
                </a:lnTo>
                <a:close/>
              </a:path>
              <a:path w="273050" h="347979">
                <a:moveTo>
                  <a:pt x="228092" y="173990"/>
                </a:moveTo>
                <a:lnTo>
                  <a:pt x="228092" y="284353"/>
                </a:lnTo>
                <a:lnTo>
                  <a:pt x="240792" y="284353"/>
                </a:lnTo>
                <a:lnTo>
                  <a:pt x="240792" y="180340"/>
                </a:lnTo>
                <a:lnTo>
                  <a:pt x="234442" y="180340"/>
                </a:lnTo>
                <a:lnTo>
                  <a:pt x="228092" y="173990"/>
                </a:lnTo>
                <a:close/>
              </a:path>
              <a:path w="273050" h="347979">
                <a:moveTo>
                  <a:pt x="272542" y="271653"/>
                </a:moveTo>
                <a:lnTo>
                  <a:pt x="240792" y="271653"/>
                </a:lnTo>
                <a:lnTo>
                  <a:pt x="240792" y="284353"/>
                </a:lnTo>
                <a:lnTo>
                  <a:pt x="266192" y="284353"/>
                </a:lnTo>
                <a:lnTo>
                  <a:pt x="272542" y="271653"/>
                </a:lnTo>
                <a:close/>
              </a:path>
              <a:path w="273050" h="347979">
                <a:moveTo>
                  <a:pt x="12700" y="0"/>
                </a:moveTo>
                <a:lnTo>
                  <a:pt x="0" y="0"/>
                </a:lnTo>
                <a:lnTo>
                  <a:pt x="0" y="180340"/>
                </a:lnTo>
                <a:lnTo>
                  <a:pt x="228092" y="180340"/>
                </a:lnTo>
                <a:lnTo>
                  <a:pt x="228092" y="173990"/>
                </a:lnTo>
                <a:lnTo>
                  <a:pt x="12700" y="173990"/>
                </a:lnTo>
                <a:lnTo>
                  <a:pt x="6350" y="167640"/>
                </a:lnTo>
                <a:lnTo>
                  <a:pt x="12700" y="167640"/>
                </a:lnTo>
                <a:lnTo>
                  <a:pt x="12700" y="0"/>
                </a:lnTo>
                <a:close/>
              </a:path>
              <a:path w="273050" h="347979">
                <a:moveTo>
                  <a:pt x="240792" y="167640"/>
                </a:moveTo>
                <a:lnTo>
                  <a:pt x="12700" y="167640"/>
                </a:lnTo>
                <a:lnTo>
                  <a:pt x="12700" y="173990"/>
                </a:lnTo>
                <a:lnTo>
                  <a:pt x="228092" y="173990"/>
                </a:lnTo>
                <a:lnTo>
                  <a:pt x="234442" y="180340"/>
                </a:lnTo>
                <a:lnTo>
                  <a:pt x="240792" y="180340"/>
                </a:lnTo>
                <a:lnTo>
                  <a:pt x="240792" y="167640"/>
                </a:lnTo>
                <a:close/>
              </a:path>
              <a:path w="273050" h="347979">
                <a:moveTo>
                  <a:pt x="12700" y="167640"/>
                </a:moveTo>
                <a:lnTo>
                  <a:pt x="6350" y="167640"/>
                </a:lnTo>
                <a:lnTo>
                  <a:pt x="12700" y="173990"/>
                </a:lnTo>
                <a:lnTo>
                  <a:pt x="12700" y="16764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86243" y="4645152"/>
            <a:ext cx="76200" cy="221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937503" y="5955791"/>
            <a:ext cx="1191895" cy="277495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1200" b="1" spc="-5" dirty="0">
                <a:solidFill>
                  <a:srgbClr val="FFC000"/>
                </a:solidFill>
                <a:latin typeface="Tahoma"/>
                <a:cs typeface="Tahoma"/>
              </a:rPr>
              <a:t>Sell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086343" y="5955791"/>
            <a:ext cx="1191895" cy="277495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4508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355"/>
              </a:spcBef>
            </a:pPr>
            <a:r>
              <a:rPr sz="1200" b="1" spc="-5" dirty="0">
                <a:solidFill>
                  <a:srgbClr val="FFC000"/>
                </a:solidFill>
                <a:latin typeface="Tahoma"/>
                <a:cs typeface="Tahoma"/>
              </a:rPr>
              <a:t>Purchase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875776" y="4613147"/>
            <a:ext cx="1191895" cy="276225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4445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350"/>
              </a:spcBef>
            </a:pPr>
            <a:r>
              <a:rPr sz="1200" b="1" spc="-5" dirty="0">
                <a:solidFill>
                  <a:srgbClr val="FFC000"/>
                </a:solidFill>
                <a:latin typeface="Tahoma"/>
                <a:cs typeface="Tahoma"/>
              </a:rPr>
              <a:t>Purchase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71399" y="53085"/>
            <a:ext cx="2047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95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2400" i="1" spc="-10" dirty="0">
                <a:solidFill>
                  <a:srgbClr val="000000"/>
                </a:solidFill>
                <a:latin typeface="Carlito"/>
                <a:cs typeface="Carlito"/>
              </a:rPr>
              <a:t>summarize</a:t>
            </a:r>
            <a:r>
              <a:rPr sz="2400" i="1" spc="1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000000"/>
                </a:solidFill>
                <a:latin typeface="Carlito"/>
                <a:cs typeface="Carlito"/>
              </a:rPr>
              <a:t>…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9764" y="92964"/>
            <a:ext cx="1948180" cy="373380"/>
          </a:xfrm>
          <a:prstGeom prst="rect">
            <a:avLst/>
          </a:prstGeom>
          <a:solidFill>
            <a:srgbClr val="FFE699"/>
          </a:solidFill>
          <a:ln w="12192">
            <a:solidFill>
              <a:srgbClr val="2E528F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422909">
              <a:lnSpc>
                <a:spcPct val="100000"/>
              </a:lnSpc>
              <a:spcBef>
                <a:spcPts val="740"/>
              </a:spcBef>
            </a:pPr>
            <a:r>
              <a:rPr sz="1200" b="1" spc="-5" dirty="0">
                <a:latin typeface="Tahoma"/>
                <a:cs typeface="Tahoma"/>
              </a:rPr>
              <a:t>company_perf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5807" y="1120139"/>
            <a:ext cx="1132840" cy="403860"/>
          </a:xfrm>
          <a:prstGeom prst="rect">
            <a:avLst/>
          </a:prstGeom>
          <a:ln w="12192">
            <a:solidFill>
              <a:srgbClr val="D9D9D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60"/>
              </a:spcBef>
            </a:pPr>
            <a:r>
              <a:rPr sz="1200" b="1" spc="-5" dirty="0">
                <a:solidFill>
                  <a:srgbClr val="BEBEBE"/>
                </a:solidFill>
                <a:latin typeface="Tahoma"/>
                <a:cs typeface="Tahoma"/>
              </a:rPr>
              <a:t>High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0011" y="1103375"/>
            <a:ext cx="1134110" cy="421005"/>
          </a:xfrm>
          <a:prstGeom prst="rect">
            <a:avLst/>
          </a:prstGeom>
          <a:ln w="12192">
            <a:solidFill>
              <a:srgbClr val="D9D9D9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925"/>
              </a:spcBef>
            </a:pPr>
            <a:r>
              <a:rPr sz="1200" b="1" spc="-5" dirty="0">
                <a:solidFill>
                  <a:srgbClr val="BEBEBE"/>
                </a:solidFill>
                <a:latin typeface="Tahoma"/>
                <a:cs typeface="Tahoma"/>
              </a:rPr>
              <a:t>Medium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4216" y="1074419"/>
            <a:ext cx="1134110" cy="421005"/>
          </a:xfrm>
          <a:prstGeom prst="rect">
            <a:avLst/>
          </a:prstGeom>
          <a:ln w="12192">
            <a:solidFill>
              <a:srgbClr val="4471C4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30"/>
              </a:spcBef>
            </a:pPr>
            <a:r>
              <a:rPr sz="1200" b="1" spc="-5" dirty="0">
                <a:latin typeface="Tahoma"/>
                <a:cs typeface="Tahoma"/>
              </a:rPr>
              <a:t>Low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3903" y="465201"/>
            <a:ext cx="1016635" cy="491490"/>
          </a:xfrm>
          <a:custGeom>
            <a:avLst/>
            <a:gdLst/>
            <a:ahLst/>
            <a:cxnLst/>
            <a:rect l="l" t="t" r="r" b="b"/>
            <a:pathLst>
              <a:path w="1016635" h="491490">
                <a:moveTo>
                  <a:pt x="52324" y="422275"/>
                </a:moveTo>
                <a:lnTo>
                  <a:pt x="0" y="489458"/>
                </a:lnTo>
                <a:lnTo>
                  <a:pt x="85217" y="490982"/>
                </a:lnTo>
                <a:lnTo>
                  <a:pt x="74151" y="467868"/>
                </a:lnTo>
                <a:lnTo>
                  <a:pt x="60071" y="467868"/>
                </a:lnTo>
                <a:lnTo>
                  <a:pt x="54610" y="456311"/>
                </a:lnTo>
                <a:lnTo>
                  <a:pt x="66013" y="450870"/>
                </a:lnTo>
                <a:lnTo>
                  <a:pt x="52324" y="422275"/>
                </a:lnTo>
                <a:close/>
              </a:path>
              <a:path w="1016635" h="491490">
                <a:moveTo>
                  <a:pt x="66013" y="450870"/>
                </a:moveTo>
                <a:lnTo>
                  <a:pt x="54610" y="456311"/>
                </a:lnTo>
                <a:lnTo>
                  <a:pt x="60071" y="467868"/>
                </a:lnTo>
                <a:lnTo>
                  <a:pt x="71532" y="462398"/>
                </a:lnTo>
                <a:lnTo>
                  <a:pt x="66013" y="450870"/>
                </a:lnTo>
                <a:close/>
              </a:path>
              <a:path w="1016635" h="491490">
                <a:moveTo>
                  <a:pt x="71532" y="462398"/>
                </a:moveTo>
                <a:lnTo>
                  <a:pt x="60071" y="467868"/>
                </a:lnTo>
                <a:lnTo>
                  <a:pt x="74151" y="467868"/>
                </a:lnTo>
                <a:lnTo>
                  <a:pt x="71532" y="462398"/>
                </a:lnTo>
                <a:close/>
              </a:path>
              <a:path w="1016635" h="491490">
                <a:moveTo>
                  <a:pt x="1011047" y="0"/>
                </a:moveTo>
                <a:lnTo>
                  <a:pt x="66013" y="450870"/>
                </a:lnTo>
                <a:lnTo>
                  <a:pt x="71532" y="462398"/>
                </a:lnTo>
                <a:lnTo>
                  <a:pt x="1016508" y="11429"/>
                </a:lnTo>
                <a:lnTo>
                  <a:pt x="101104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58840" y="569976"/>
            <a:ext cx="76200" cy="384810"/>
          </a:xfrm>
          <a:custGeom>
            <a:avLst/>
            <a:gdLst/>
            <a:ahLst/>
            <a:cxnLst/>
            <a:rect l="l" t="t" r="r" b="b"/>
            <a:pathLst>
              <a:path w="76200" h="384809">
                <a:moveTo>
                  <a:pt x="31750" y="308101"/>
                </a:moveTo>
                <a:lnTo>
                  <a:pt x="0" y="308101"/>
                </a:lnTo>
                <a:lnTo>
                  <a:pt x="38100" y="384301"/>
                </a:lnTo>
                <a:lnTo>
                  <a:pt x="69850" y="320801"/>
                </a:lnTo>
                <a:lnTo>
                  <a:pt x="31750" y="320801"/>
                </a:lnTo>
                <a:lnTo>
                  <a:pt x="31750" y="308101"/>
                </a:lnTo>
                <a:close/>
              </a:path>
              <a:path w="76200" h="384809">
                <a:moveTo>
                  <a:pt x="44450" y="0"/>
                </a:moveTo>
                <a:lnTo>
                  <a:pt x="31750" y="0"/>
                </a:lnTo>
                <a:lnTo>
                  <a:pt x="31750" y="320801"/>
                </a:lnTo>
                <a:lnTo>
                  <a:pt x="44450" y="320801"/>
                </a:lnTo>
                <a:lnTo>
                  <a:pt x="44450" y="0"/>
                </a:lnTo>
                <a:close/>
              </a:path>
              <a:path w="76200" h="384809">
                <a:moveTo>
                  <a:pt x="76200" y="308101"/>
                </a:moveTo>
                <a:lnTo>
                  <a:pt x="44450" y="308101"/>
                </a:lnTo>
                <a:lnTo>
                  <a:pt x="44450" y="320801"/>
                </a:lnTo>
                <a:lnTo>
                  <a:pt x="69850" y="320801"/>
                </a:lnTo>
                <a:lnTo>
                  <a:pt x="76200" y="30810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6788" y="460755"/>
            <a:ext cx="910590" cy="493395"/>
          </a:xfrm>
          <a:custGeom>
            <a:avLst/>
            <a:gdLst/>
            <a:ahLst/>
            <a:cxnLst/>
            <a:rect l="l" t="t" r="r" b="b"/>
            <a:pathLst>
              <a:path w="910590" h="493394">
                <a:moveTo>
                  <a:pt x="840405" y="462400"/>
                </a:moveTo>
                <a:lnTo>
                  <a:pt x="825372" y="490347"/>
                </a:lnTo>
                <a:lnTo>
                  <a:pt x="910462" y="492887"/>
                </a:lnTo>
                <a:lnTo>
                  <a:pt x="893197" y="468376"/>
                </a:lnTo>
                <a:lnTo>
                  <a:pt x="851534" y="468376"/>
                </a:lnTo>
                <a:lnTo>
                  <a:pt x="840405" y="462400"/>
                </a:lnTo>
                <a:close/>
              </a:path>
              <a:path w="910590" h="493394">
                <a:moveTo>
                  <a:pt x="846407" y="451241"/>
                </a:moveTo>
                <a:lnTo>
                  <a:pt x="840405" y="462400"/>
                </a:lnTo>
                <a:lnTo>
                  <a:pt x="851534" y="468376"/>
                </a:lnTo>
                <a:lnTo>
                  <a:pt x="857503" y="457200"/>
                </a:lnTo>
                <a:lnTo>
                  <a:pt x="846407" y="451241"/>
                </a:lnTo>
                <a:close/>
              </a:path>
              <a:path w="910590" h="493394">
                <a:moveTo>
                  <a:pt x="861440" y="423291"/>
                </a:moveTo>
                <a:lnTo>
                  <a:pt x="846407" y="451241"/>
                </a:lnTo>
                <a:lnTo>
                  <a:pt x="857503" y="457200"/>
                </a:lnTo>
                <a:lnTo>
                  <a:pt x="851534" y="468376"/>
                </a:lnTo>
                <a:lnTo>
                  <a:pt x="893197" y="468376"/>
                </a:lnTo>
                <a:lnTo>
                  <a:pt x="861440" y="423291"/>
                </a:lnTo>
                <a:close/>
              </a:path>
              <a:path w="910590" h="493394">
                <a:moveTo>
                  <a:pt x="6095" y="0"/>
                </a:moveTo>
                <a:lnTo>
                  <a:pt x="0" y="11176"/>
                </a:lnTo>
                <a:lnTo>
                  <a:pt x="840405" y="462400"/>
                </a:lnTo>
                <a:lnTo>
                  <a:pt x="846407" y="451241"/>
                </a:lnTo>
                <a:lnTo>
                  <a:pt x="609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45552" y="1592580"/>
            <a:ext cx="1193800" cy="276225"/>
          </a:xfrm>
          <a:custGeom>
            <a:avLst/>
            <a:gdLst/>
            <a:ahLst/>
            <a:cxnLst/>
            <a:rect l="l" t="t" r="r" b="b"/>
            <a:pathLst>
              <a:path w="1193800" h="276225">
                <a:moveTo>
                  <a:pt x="1193292" y="0"/>
                </a:moveTo>
                <a:lnTo>
                  <a:pt x="0" y="0"/>
                </a:lnTo>
                <a:lnTo>
                  <a:pt x="0" y="275844"/>
                </a:lnTo>
                <a:lnTo>
                  <a:pt x="1193292" y="275844"/>
                </a:lnTo>
                <a:lnTo>
                  <a:pt x="1193292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45552" y="1592580"/>
            <a:ext cx="1193800" cy="27622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345"/>
              </a:spcBef>
            </a:pPr>
            <a:r>
              <a:rPr sz="1200" b="1" spc="-5" dirty="0">
                <a:solidFill>
                  <a:srgbClr val="FFC000"/>
                </a:solidFill>
                <a:latin typeface="Tahoma"/>
                <a:cs typeface="Tahoma"/>
              </a:rPr>
              <a:t>Purchase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04259" y="1592580"/>
            <a:ext cx="76200" cy="384810"/>
          </a:xfrm>
          <a:custGeom>
            <a:avLst/>
            <a:gdLst/>
            <a:ahLst/>
            <a:cxnLst/>
            <a:rect l="l" t="t" r="r" b="b"/>
            <a:pathLst>
              <a:path w="76200" h="384810">
                <a:moveTo>
                  <a:pt x="31750" y="308102"/>
                </a:moveTo>
                <a:lnTo>
                  <a:pt x="0" y="308102"/>
                </a:lnTo>
                <a:lnTo>
                  <a:pt x="38100" y="384302"/>
                </a:lnTo>
                <a:lnTo>
                  <a:pt x="69850" y="320802"/>
                </a:lnTo>
                <a:lnTo>
                  <a:pt x="31750" y="320802"/>
                </a:lnTo>
                <a:lnTo>
                  <a:pt x="31750" y="308102"/>
                </a:lnTo>
                <a:close/>
              </a:path>
              <a:path w="76200" h="384810">
                <a:moveTo>
                  <a:pt x="44450" y="0"/>
                </a:moveTo>
                <a:lnTo>
                  <a:pt x="31750" y="0"/>
                </a:lnTo>
                <a:lnTo>
                  <a:pt x="31750" y="320802"/>
                </a:lnTo>
                <a:lnTo>
                  <a:pt x="44450" y="320802"/>
                </a:lnTo>
                <a:lnTo>
                  <a:pt x="44450" y="0"/>
                </a:lnTo>
                <a:close/>
              </a:path>
              <a:path w="76200" h="384810">
                <a:moveTo>
                  <a:pt x="76200" y="308102"/>
                </a:moveTo>
                <a:lnTo>
                  <a:pt x="44450" y="308102"/>
                </a:lnTo>
                <a:lnTo>
                  <a:pt x="44450" y="320802"/>
                </a:lnTo>
                <a:lnTo>
                  <a:pt x="69850" y="320802"/>
                </a:lnTo>
                <a:lnTo>
                  <a:pt x="76200" y="30810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96539" y="2305557"/>
            <a:ext cx="304800" cy="516255"/>
          </a:xfrm>
          <a:custGeom>
            <a:avLst/>
            <a:gdLst/>
            <a:ahLst/>
            <a:cxnLst/>
            <a:rect l="l" t="t" r="r" b="b"/>
            <a:pathLst>
              <a:path w="304800" h="516255">
                <a:moveTo>
                  <a:pt x="31750" y="439674"/>
                </a:moveTo>
                <a:lnTo>
                  <a:pt x="0" y="439674"/>
                </a:lnTo>
                <a:lnTo>
                  <a:pt x="38100" y="515874"/>
                </a:lnTo>
                <a:lnTo>
                  <a:pt x="69850" y="452374"/>
                </a:lnTo>
                <a:lnTo>
                  <a:pt x="31750" y="452374"/>
                </a:lnTo>
                <a:lnTo>
                  <a:pt x="31750" y="439674"/>
                </a:lnTo>
                <a:close/>
              </a:path>
              <a:path w="304800" h="516255">
                <a:moveTo>
                  <a:pt x="304292" y="0"/>
                </a:moveTo>
                <a:lnTo>
                  <a:pt x="31750" y="0"/>
                </a:lnTo>
                <a:lnTo>
                  <a:pt x="31750" y="452374"/>
                </a:lnTo>
                <a:lnTo>
                  <a:pt x="44450" y="452374"/>
                </a:lnTo>
                <a:lnTo>
                  <a:pt x="44450" y="12700"/>
                </a:lnTo>
                <a:lnTo>
                  <a:pt x="38100" y="12700"/>
                </a:lnTo>
                <a:lnTo>
                  <a:pt x="44450" y="6350"/>
                </a:lnTo>
                <a:lnTo>
                  <a:pt x="304292" y="6350"/>
                </a:lnTo>
                <a:lnTo>
                  <a:pt x="304292" y="0"/>
                </a:lnTo>
                <a:close/>
              </a:path>
              <a:path w="304800" h="516255">
                <a:moveTo>
                  <a:pt x="76200" y="439674"/>
                </a:moveTo>
                <a:lnTo>
                  <a:pt x="44450" y="439674"/>
                </a:lnTo>
                <a:lnTo>
                  <a:pt x="44450" y="452374"/>
                </a:lnTo>
                <a:lnTo>
                  <a:pt x="69850" y="452374"/>
                </a:lnTo>
                <a:lnTo>
                  <a:pt x="76200" y="439674"/>
                </a:lnTo>
                <a:close/>
              </a:path>
              <a:path w="304800" h="516255">
                <a:moveTo>
                  <a:pt x="44450" y="6350"/>
                </a:moveTo>
                <a:lnTo>
                  <a:pt x="38100" y="12700"/>
                </a:lnTo>
                <a:lnTo>
                  <a:pt x="44450" y="12700"/>
                </a:lnTo>
                <a:lnTo>
                  <a:pt x="44450" y="6350"/>
                </a:lnTo>
                <a:close/>
              </a:path>
              <a:path w="304800" h="516255">
                <a:moveTo>
                  <a:pt x="304292" y="6350"/>
                </a:moveTo>
                <a:lnTo>
                  <a:pt x="44450" y="6350"/>
                </a:lnTo>
                <a:lnTo>
                  <a:pt x="44450" y="12700"/>
                </a:lnTo>
                <a:lnTo>
                  <a:pt x="304292" y="12700"/>
                </a:lnTo>
                <a:lnTo>
                  <a:pt x="304292" y="63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35196" y="2305557"/>
            <a:ext cx="266700" cy="542925"/>
          </a:xfrm>
          <a:custGeom>
            <a:avLst/>
            <a:gdLst/>
            <a:ahLst/>
            <a:cxnLst/>
            <a:rect l="l" t="t" r="r" b="b"/>
            <a:pathLst>
              <a:path w="266700" h="542925">
                <a:moveTo>
                  <a:pt x="221741" y="466597"/>
                </a:moveTo>
                <a:lnTo>
                  <a:pt x="189991" y="466597"/>
                </a:lnTo>
                <a:lnTo>
                  <a:pt x="228091" y="542797"/>
                </a:lnTo>
                <a:lnTo>
                  <a:pt x="259841" y="479297"/>
                </a:lnTo>
                <a:lnTo>
                  <a:pt x="221741" y="479297"/>
                </a:lnTo>
                <a:lnTo>
                  <a:pt x="221741" y="466597"/>
                </a:lnTo>
                <a:close/>
              </a:path>
              <a:path w="266700" h="542925">
                <a:moveTo>
                  <a:pt x="221741" y="6350"/>
                </a:moveTo>
                <a:lnTo>
                  <a:pt x="221741" y="479297"/>
                </a:lnTo>
                <a:lnTo>
                  <a:pt x="234441" y="479297"/>
                </a:lnTo>
                <a:lnTo>
                  <a:pt x="234441" y="12700"/>
                </a:lnTo>
                <a:lnTo>
                  <a:pt x="228091" y="12700"/>
                </a:lnTo>
                <a:lnTo>
                  <a:pt x="221741" y="6350"/>
                </a:lnTo>
                <a:close/>
              </a:path>
              <a:path w="266700" h="542925">
                <a:moveTo>
                  <a:pt x="266191" y="466597"/>
                </a:moveTo>
                <a:lnTo>
                  <a:pt x="234441" y="466597"/>
                </a:lnTo>
                <a:lnTo>
                  <a:pt x="234441" y="479297"/>
                </a:lnTo>
                <a:lnTo>
                  <a:pt x="259841" y="479297"/>
                </a:lnTo>
                <a:lnTo>
                  <a:pt x="266191" y="466597"/>
                </a:lnTo>
                <a:close/>
              </a:path>
              <a:path w="266700" h="542925">
                <a:moveTo>
                  <a:pt x="234441" y="0"/>
                </a:moveTo>
                <a:lnTo>
                  <a:pt x="0" y="0"/>
                </a:lnTo>
                <a:lnTo>
                  <a:pt x="0" y="12700"/>
                </a:lnTo>
                <a:lnTo>
                  <a:pt x="221741" y="12700"/>
                </a:lnTo>
                <a:lnTo>
                  <a:pt x="221741" y="6350"/>
                </a:lnTo>
                <a:lnTo>
                  <a:pt x="234441" y="6350"/>
                </a:lnTo>
                <a:lnTo>
                  <a:pt x="234441" y="0"/>
                </a:lnTo>
                <a:close/>
              </a:path>
              <a:path w="266700" h="542925">
                <a:moveTo>
                  <a:pt x="234441" y="6350"/>
                </a:moveTo>
                <a:lnTo>
                  <a:pt x="221741" y="6350"/>
                </a:lnTo>
                <a:lnTo>
                  <a:pt x="228091" y="12700"/>
                </a:lnTo>
                <a:lnTo>
                  <a:pt x="234441" y="12700"/>
                </a:lnTo>
                <a:lnTo>
                  <a:pt x="234441" y="63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01339" y="2109216"/>
            <a:ext cx="1134110" cy="403860"/>
          </a:xfrm>
          <a:prstGeom prst="rect">
            <a:avLst/>
          </a:prstGeom>
          <a:ln w="12192">
            <a:solidFill>
              <a:srgbClr val="D9D9D9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410845" marR="189230" indent="-213360">
              <a:lnSpc>
                <a:spcPct val="100000"/>
              </a:lnSpc>
              <a:spcBef>
                <a:spcPts val="140"/>
              </a:spcBef>
            </a:pPr>
            <a:r>
              <a:rPr sz="1200" b="1" dirty="0">
                <a:solidFill>
                  <a:srgbClr val="BEBEBE"/>
                </a:solidFill>
                <a:latin typeface="Tahoma"/>
                <a:cs typeface="Tahoma"/>
              </a:rPr>
              <a:t>E</a:t>
            </a:r>
            <a:r>
              <a:rPr sz="1200" b="1" spc="-10" dirty="0">
                <a:solidFill>
                  <a:srgbClr val="BEBEBE"/>
                </a:solidFill>
                <a:latin typeface="Tahoma"/>
                <a:cs typeface="Tahoma"/>
              </a:rPr>
              <a:t>x</a:t>
            </a:r>
            <a:r>
              <a:rPr sz="1200" b="1" spc="-5" dirty="0">
                <a:solidFill>
                  <a:srgbClr val="BEBEBE"/>
                </a:solidFill>
                <a:latin typeface="Tahoma"/>
                <a:cs typeface="Tahoma"/>
              </a:rPr>
              <a:t>c</a:t>
            </a:r>
            <a:r>
              <a:rPr sz="1200" b="1" dirty="0">
                <a:solidFill>
                  <a:srgbClr val="BEBEBE"/>
                </a:solidFill>
                <a:latin typeface="Tahoma"/>
                <a:cs typeface="Tahoma"/>
              </a:rPr>
              <a:t>hange  rate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3560" y="2860548"/>
            <a:ext cx="1134110" cy="403860"/>
          </a:xfrm>
          <a:prstGeom prst="rect">
            <a:avLst/>
          </a:prstGeom>
          <a:ln w="12191">
            <a:solidFill>
              <a:srgbClr val="D9D9D9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865"/>
              </a:spcBef>
            </a:pPr>
            <a:r>
              <a:rPr sz="1200" b="1" spc="-5" dirty="0">
                <a:solidFill>
                  <a:srgbClr val="BEBEBE"/>
                </a:solidFill>
                <a:latin typeface="Tahoma"/>
                <a:cs typeface="Tahoma"/>
              </a:rPr>
              <a:t>Increase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3923" y="2860548"/>
            <a:ext cx="1134110" cy="403860"/>
          </a:xfrm>
          <a:prstGeom prst="rect">
            <a:avLst/>
          </a:prstGeom>
          <a:ln w="12192">
            <a:solidFill>
              <a:srgbClr val="D9D9D9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865"/>
              </a:spcBef>
            </a:pPr>
            <a:r>
              <a:rPr sz="1200" b="1" spc="-5" dirty="0">
                <a:solidFill>
                  <a:srgbClr val="BEBEBE"/>
                </a:solidFill>
                <a:latin typeface="Tahoma"/>
                <a:cs typeface="Tahoma"/>
              </a:rPr>
              <a:t>Decrease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21252" y="3345179"/>
            <a:ext cx="1191895" cy="277495"/>
          </a:xfrm>
          <a:prstGeom prst="rect">
            <a:avLst/>
          </a:prstGeom>
          <a:ln w="9144">
            <a:solidFill>
              <a:srgbClr val="D9D9D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350"/>
              </a:spcBef>
            </a:pPr>
            <a:r>
              <a:rPr sz="1200" b="1" spc="-5" dirty="0">
                <a:solidFill>
                  <a:srgbClr val="BEBEBE"/>
                </a:solidFill>
                <a:latin typeface="Tahoma"/>
                <a:cs typeface="Tahoma"/>
              </a:rPr>
              <a:t>Purchase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18132" y="3701796"/>
            <a:ext cx="1132840" cy="403860"/>
          </a:xfrm>
          <a:prstGeom prst="rect">
            <a:avLst/>
          </a:prstGeom>
          <a:ln w="12191">
            <a:solidFill>
              <a:srgbClr val="D9D9D9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865"/>
              </a:spcBef>
            </a:pPr>
            <a:r>
              <a:rPr sz="1200" b="1" spc="-5" dirty="0">
                <a:solidFill>
                  <a:srgbClr val="BEBEBE"/>
                </a:solidFill>
                <a:latin typeface="Tahoma"/>
                <a:cs typeface="Tahoma"/>
              </a:rPr>
              <a:t>gold_price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45435" y="3297935"/>
            <a:ext cx="76200" cy="384810"/>
          </a:xfrm>
          <a:custGeom>
            <a:avLst/>
            <a:gdLst/>
            <a:ahLst/>
            <a:cxnLst/>
            <a:rect l="l" t="t" r="r" b="b"/>
            <a:pathLst>
              <a:path w="76200" h="384810">
                <a:moveTo>
                  <a:pt x="31750" y="308101"/>
                </a:moveTo>
                <a:lnTo>
                  <a:pt x="0" y="308101"/>
                </a:lnTo>
                <a:lnTo>
                  <a:pt x="38100" y="384301"/>
                </a:lnTo>
                <a:lnTo>
                  <a:pt x="69850" y="320801"/>
                </a:lnTo>
                <a:lnTo>
                  <a:pt x="31750" y="320801"/>
                </a:lnTo>
                <a:lnTo>
                  <a:pt x="31750" y="308101"/>
                </a:lnTo>
                <a:close/>
              </a:path>
              <a:path w="76200" h="384810">
                <a:moveTo>
                  <a:pt x="44450" y="0"/>
                </a:moveTo>
                <a:lnTo>
                  <a:pt x="31750" y="0"/>
                </a:lnTo>
                <a:lnTo>
                  <a:pt x="31750" y="320801"/>
                </a:lnTo>
                <a:lnTo>
                  <a:pt x="44450" y="320801"/>
                </a:lnTo>
                <a:lnTo>
                  <a:pt x="44450" y="0"/>
                </a:lnTo>
                <a:close/>
              </a:path>
              <a:path w="76200" h="384810">
                <a:moveTo>
                  <a:pt x="76200" y="308101"/>
                </a:moveTo>
                <a:lnTo>
                  <a:pt x="44450" y="308101"/>
                </a:lnTo>
                <a:lnTo>
                  <a:pt x="44450" y="320801"/>
                </a:lnTo>
                <a:lnTo>
                  <a:pt x="69850" y="320801"/>
                </a:lnTo>
                <a:lnTo>
                  <a:pt x="76200" y="30810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8116" y="4463796"/>
            <a:ext cx="1132840" cy="403860"/>
          </a:xfrm>
          <a:prstGeom prst="rect">
            <a:avLst/>
          </a:prstGeom>
          <a:ln w="12191">
            <a:solidFill>
              <a:srgbClr val="D9D9D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860"/>
              </a:spcBef>
            </a:pPr>
            <a:r>
              <a:rPr sz="1200" b="1" spc="-5" dirty="0">
                <a:solidFill>
                  <a:srgbClr val="BEBEBE"/>
                </a:solidFill>
                <a:latin typeface="Tahoma"/>
                <a:cs typeface="Tahoma"/>
              </a:rPr>
              <a:t>Stable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76955" y="4463796"/>
            <a:ext cx="1134110" cy="403860"/>
          </a:xfrm>
          <a:prstGeom prst="rect">
            <a:avLst/>
          </a:prstGeom>
          <a:ln w="12192">
            <a:solidFill>
              <a:srgbClr val="D9D9D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860"/>
              </a:spcBef>
            </a:pPr>
            <a:r>
              <a:rPr sz="1200" b="1" spc="-5" dirty="0">
                <a:solidFill>
                  <a:srgbClr val="BEBEBE"/>
                </a:solidFill>
                <a:latin typeface="Tahoma"/>
                <a:cs typeface="Tahoma"/>
              </a:rPr>
              <a:t>Unstable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13332" y="3837178"/>
            <a:ext cx="304800" cy="516255"/>
          </a:xfrm>
          <a:custGeom>
            <a:avLst/>
            <a:gdLst/>
            <a:ahLst/>
            <a:cxnLst/>
            <a:rect l="l" t="t" r="r" b="b"/>
            <a:pathLst>
              <a:path w="304800" h="516254">
                <a:moveTo>
                  <a:pt x="31750" y="439674"/>
                </a:moveTo>
                <a:lnTo>
                  <a:pt x="0" y="439674"/>
                </a:lnTo>
                <a:lnTo>
                  <a:pt x="38100" y="515874"/>
                </a:lnTo>
                <a:lnTo>
                  <a:pt x="69850" y="452374"/>
                </a:lnTo>
                <a:lnTo>
                  <a:pt x="31750" y="452374"/>
                </a:lnTo>
                <a:lnTo>
                  <a:pt x="31750" y="439674"/>
                </a:lnTo>
                <a:close/>
              </a:path>
              <a:path w="304800" h="516254">
                <a:moveTo>
                  <a:pt x="304292" y="0"/>
                </a:moveTo>
                <a:lnTo>
                  <a:pt x="31750" y="0"/>
                </a:lnTo>
                <a:lnTo>
                  <a:pt x="31750" y="452374"/>
                </a:lnTo>
                <a:lnTo>
                  <a:pt x="44450" y="452374"/>
                </a:lnTo>
                <a:lnTo>
                  <a:pt x="44450" y="12700"/>
                </a:lnTo>
                <a:lnTo>
                  <a:pt x="38100" y="12700"/>
                </a:lnTo>
                <a:lnTo>
                  <a:pt x="44450" y="6350"/>
                </a:lnTo>
                <a:lnTo>
                  <a:pt x="304292" y="6350"/>
                </a:lnTo>
                <a:lnTo>
                  <a:pt x="304292" y="0"/>
                </a:lnTo>
                <a:close/>
              </a:path>
              <a:path w="304800" h="516254">
                <a:moveTo>
                  <a:pt x="76200" y="439674"/>
                </a:moveTo>
                <a:lnTo>
                  <a:pt x="44450" y="439674"/>
                </a:lnTo>
                <a:lnTo>
                  <a:pt x="44450" y="452374"/>
                </a:lnTo>
                <a:lnTo>
                  <a:pt x="69850" y="452374"/>
                </a:lnTo>
                <a:lnTo>
                  <a:pt x="76200" y="439674"/>
                </a:lnTo>
                <a:close/>
              </a:path>
              <a:path w="304800" h="516254">
                <a:moveTo>
                  <a:pt x="44450" y="6350"/>
                </a:moveTo>
                <a:lnTo>
                  <a:pt x="38100" y="12700"/>
                </a:lnTo>
                <a:lnTo>
                  <a:pt x="44450" y="12700"/>
                </a:lnTo>
                <a:lnTo>
                  <a:pt x="44450" y="6350"/>
                </a:lnTo>
                <a:close/>
              </a:path>
              <a:path w="304800" h="516254">
                <a:moveTo>
                  <a:pt x="304292" y="6350"/>
                </a:moveTo>
                <a:lnTo>
                  <a:pt x="44450" y="6350"/>
                </a:lnTo>
                <a:lnTo>
                  <a:pt x="44450" y="12700"/>
                </a:lnTo>
                <a:lnTo>
                  <a:pt x="304292" y="12700"/>
                </a:lnTo>
                <a:lnTo>
                  <a:pt x="304292" y="63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50464" y="3837178"/>
            <a:ext cx="266700" cy="542925"/>
          </a:xfrm>
          <a:custGeom>
            <a:avLst/>
            <a:gdLst/>
            <a:ahLst/>
            <a:cxnLst/>
            <a:rect l="l" t="t" r="r" b="b"/>
            <a:pathLst>
              <a:path w="266700" h="542925">
                <a:moveTo>
                  <a:pt x="221742" y="466598"/>
                </a:moveTo>
                <a:lnTo>
                  <a:pt x="189992" y="466598"/>
                </a:lnTo>
                <a:lnTo>
                  <a:pt x="228092" y="542798"/>
                </a:lnTo>
                <a:lnTo>
                  <a:pt x="259842" y="479298"/>
                </a:lnTo>
                <a:lnTo>
                  <a:pt x="221742" y="479298"/>
                </a:lnTo>
                <a:lnTo>
                  <a:pt x="221742" y="466598"/>
                </a:lnTo>
                <a:close/>
              </a:path>
              <a:path w="266700" h="542925">
                <a:moveTo>
                  <a:pt x="221742" y="6350"/>
                </a:moveTo>
                <a:lnTo>
                  <a:pt x="221742" y="479298"/>
                </a:lnTo>
                <a:lnTo>
                  <a:pt x="234442" y="479298"/>
                </a:lnTo>
                <a:lnTo>
                  <a:pt x="234442" y="12700"/>
                </a:lnTo>
                <a:lnTo>
                  <a:pt x="228092" y="12700"/>
                </a:lnTo>
                <a:lnTo>
                  <a:pt x="221742" y="6350"/>
                </a:lnTo>
                <a:close/>
              </a:path>
              <a:path w="266700" h="542925">
                <a:moveTo>
                  <a:pt x="266192" y="466598"/>
                </a:moveTo>
                <a:lnTo>
                  <a:pt x="234442" y="466598"/>
                </a:lnTo>
                <a:lnTo>
                  <a:pt x="234442" y="479298"/>
                </a:lnTo>
                <a:lnTo>
                  <a:pt x="259842" y="479298"/>
                </a:lnTo>
                <a:lnTo>
                  <a:pt x="266192" y="466598"/>
                </a:lnTo>
                <a:close/>
              </a:path>
              <a:path w="266700" h="542925">
                <a:moveTo>
                  <a:pt x="234442" y="0"/>
                </a:moveTo>
                <a:lnTo>
                  <a:pt x="0" y="0"/>
                </a:lnTo>
                <a:lnTo>
                  <a:pt x="0" y="12700"/>
                </a:lnTo>
                <a:lnTo>
                  <a:pt x="221742" y="12700"/>
                </a:lnTo>
                <a:lnTo>
                  <a:pt x="221742" y="6350"/>
                </a:lnTo>
                <a:lnTo>
                  <a:pt x="234442" y="6350"/>
                </a:lnTo>
                <a:lnTo>
                  <a:pt x="234442" y="0"/>
                </a:lnTo>
                <a:close/>
              </a:path>
              <a:path w="266700" h="542925">
                <a:moveTo>
                  <a:pt x="234442" y="6350"/>
                </a:moveTo>
                <a:lnTo>
                  <a:pt x="221742" y="6350"/>
                </a:lnTo>
                <a:lnTo>
                  <a:pt x="228092" y="12700"/>
                </a:lnTo>
                <a:lnTo>
                  <a:pt x="234442" y="12700"/>
                </a:lnTo>
                <a:lnTo>
                  <a:pt x="234442" y="63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68680" y="4925567"/>
            <a:ext cx="1191895" cy="277495"/>
          </a:xfrm>
          <a:prstGeom prst="rect">
            <a:avLst/>
          </a:prstGeom>
          <a:ln w="9144">
            <a:solidFill>
              <a:srgbClr val="D9D9D9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1200" b="1" spc="-5" dirty="0">
                <a:solidFill>
                  <a:srgbClr val="BEBEBE"/>
                </a:solidFill>
                <a:latin typeface="Tahoma"/>
                <a:cs typeface="Tahoma"/>
              </a:rPr>
              <a:t>Sell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87623" y="4927091"/>
            <a:ext cx="1191895" cy="277495"/>
          </a:xfrm>
          <a:prstGeom prst="rect">
            <a:avLst/>
          </a:prstGeom>
          <a:ln w="9144">
            <a:solidFill>
              <a:srgbClr val="D9D9D9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359"/>
              </a:spcBef>
            </a:pPr>
            <a:r>
              <a:rPr sz="1200" b="1" spc="-5" dirty="0">
                <a:solidFill>
                  <a:srgbClr val="BEBEBE"/>
                </a:solidFill>
                <a:latin typeface="Tahoma"/>
                <a:cs typeface="Tahoma"/>
              </a:rPr>
              <a:t>Purchase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719059" y="3776217"/>
            <a:ext cx="266700" cy="260350"/>
          </a:xfrm>
          <a:custGeom>
            <a:avLst/>
            <a:gdLst/>
            <a:ahLst/>
            <a:cxnLst/>
            <a:rect l="l" t="t" r="r" b="b"/>
            <a:pathLst>
              <a:path w="266700" h="260350">
                <a:moveTo>
                  <a:pt x="31750" y="184022"/>
                </a:moveTo>
                <a:lnTo>
                  <a:pt x="0" y="184022"/>
                </a:lnTo>
                <a:lnTo>
                  <a:pt x="38100" y="260222"/>
                </a:lnTo>
                <a:lnTo>
                  <a:pt x="69850" y="196722"/>
                </a:lnTo>
                <a:lnTo>
                  <a:pt x="31750" y="196722"/>
                </a:lnTo>
                <a:lnTo>
                  <a:pt x="31750" y="184022"/>
                </a:lnTo>
                <a:close/>
              </a:path>
              <a:path w="266700" h="260350">
                <a:moveTo>
                  <a:pt x="266192" y="0"/>
                </a:moveTo>
                <a:lnTo>
                  <a:pt x="31750" y="0"/>
                </a:lnTo>
                <a:lnTo>
                  <a:pt x="31750" y="196722"/>
                </a:lnTo>
                <a:lnTo>
                  <a:pt x="44450" y="196722"/>
                </a:lnTo>
                <a:lnTo>
                  <a:pt x="44450" y="12699"/>
                </a:lnTo>
                <a:lnTo>
                  <a:pt x="38100" y="12699"/>
                </a:lnTo>
                <a:lnTo>
                  <a:pt x="44450" y="6349"/>
                </a:lnTo>
                <a:lnTo>
                  <a:pt x="266192" y="6349"/>
                </a:lnTo>
                <a:lnTo>
                  <a:pt x="266192" y="0"/>
                </a:lnTo>
                <a:close/>
              </a:path>
              <a:path w="266700" h="260350">
                <a:moveTo>
                  <a:pt x="76200" y="184022"/>
                </a:moveTo>
                <a:lnTo>
                  <a:pt x="44450" y="184022"/>
                </a:lnTo>
                <a:lnTo>
                  <a:pt x="44450" y="196722"/>
                </a:lnTo>
                <a:lnTo>
                  <a:pt x="69850" y="196722"/>
                </a:lnTo>
                <a:lnTo>
                  <a:pt x="76200" y="184022"/>
                </a:lnTo>
                <a:close/>
              </a:path>
              <a:path w="266700" h="260350">
                <a:moveTo>
                  <a:pt x="44450" y="6349"/>
                </a:moveTo>
                <a:lnTo>
                  <a:pt x="38100" y="12699"/>
                </a:lnTo>
                <a:lnTo>
                  <a:pt x="44450" y="12699"/>
                </a:lnTo>
                <a:lnTo>
                  <a:pt x="44450" y="6349"/>
                </a:lnTo>
                <a:close/>
              </a:path>
              <a:path w="266700" h="260350">
                <a:moveTo>
                  <a:pt x="266192" y="6349"/>
                </a:moveTo>
                <a:lnTo>
                  <a:pt x="44450" y="6349"/>
                </a:lnTo>
                <a:lnTo>
                  <a:pt x="44450" y="12699"/>
                </a:lnTo>
                <a:lnTo>
                  <a:pt x="266192" y="12699"/>
                </a:lnTo>
                <a:lnTo>
                  <a:pt x="266192" y="63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19616" y="3776217"/>
            <a:ext cx="266700" cy="260350"/>
          </a:xfrm>
          <a:custGeom>
            <a:avLst/>
            <a:gdLst/>
            <a:ahLst/>
            <a:cxnLst/>
            <a:rect l="l" t="t" r="r" b="b"/>
            <a:pathLst>
              <a:path w="266700" h="260350">
                <a:moveTo>
                  <a:pt x="221741" y="184022"/>
                </a:moveTo>
                <a:lnTo>
                  <a:pt x="189991" y="184022"/>
                </a:lnTo>
                <a:lnTo>
                  <a:pt x="228091" y="260222"/>
                </a:lnTo>
                <a:lnTo>
                  <a:pt x="259841" y="196722"/>
                </a:lnTo>
                <a:lnTo>
                  <a:pt x="221741" y="196722"/>
                </a:lnTo>
                <a:lnTo>
                  <a:pt x="221741" y="184022"/>
                </a:lnTo>
                <a:close/>
              </a:path>
              <a:path w="266700" h="260350">
                <a:moveTo>
                  <a:pt x="221741" y="6349"/>
                </a:moveTo>
                <a:lnTo>
                  <a:pt x="221741" y="196722"/>
                </a:lnTo>
                <a:lnTo>
                  <a:pt x="234441" y="196722"/>
                </a:lnTo>
                <a:lnTo>
                  <a:pt x="234441" y="12699"/>
                </a:lnTo>
                <a:lnTo>
                  <a:pt x="228091" y="12699"/>
                </a:lnTo>
                <a:lnTo>
                  <a:pt x="221741" y="6349"/>
                </a:lnTo>
                <a:close/>
              </a:path>
              <a:path w="266700" h="260350">
                <a:moveTo>
                  <a:pt x="266191" y="184022"/>
                </a:moveTo>
                <a:lnTo>
                  <a:pt x="234441" y="184022"/>
                </a:lnTo>
                <a:lnTo>
                  <a:pt x="234441" y="196722"/>
                </a:lnTo>
                <a:lnTo>
                  <a:pt x="259841" y="196722"/>
                </a:lnTo>
                <a:lnTo>
                  <a:pt x="266191" y="184022"/>
                </a:lnTo>
                <a:close/>
              </a:path>
              <a:path w="266700" h="260350">
                <a:moveTo>
                  <a:pt x="234441" y="0"/>
                </a:moveTo>
                <a:lnTo>
                  <a:pt x="0" y="0"/>
                </a:lnTo>
                <a:lnTo>
                  <a:pt x="0" y="12699"/>
                </a:lnTo>
                <a:lnTo>
                  <a:pt x="221741" y="12699"/>
                </a:lnTo>
                <a:lnTo>
                  <a:pt x="221741" y="6349"/>
                </a:lnTo>
                <a:lnTo>
                  <a:pt x="234441" y="6349"/>
                </a:lnTo>
                <a:lnTo>
                  <a:pt x="234441" y="0"/>
                </a:lnTo>
                <a:close/>
              </a:path>
              <a:path w="266700" h="260350">
                <a:moveTo>
                  <a:pt x="234441" y="6349"/>
                </a:moveTo>
                <a:lnTo>
                  <a:pt x="221741" y="6349"/>
                </a:lnTo>
                <a:lnTo>
                  <a:pt x="228091" y="12699"/>
                </a:lnTo>
                <a:lnTo>
                  <a:pt x="234441" y="12699"/>
                </a:lnTo>
                <a:lnTo>
                  <a:pt x="234441" y="63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985759" y="3579876"/>
            <a:ext cx="1134110" cy="403860"/>
          </a:xfrm>
          <a:prstGeom prst="rect">
            <a:avLst/>
          </a:prstGeom>
          <a:ln w="12192">
            <a:solidFill>
              <a:srgbClr val="D9D9D9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11480" marR="187960" indent="-213360">
              <a:lnSpc>
                <a:spcPct val="100000"/>
              </a:lnSpc>
              <a:spcBef>
                <a:spcPts val="145"/>
              </a:spcBef>
            </a:pPr>
            <a:r>
              <a:rPr sz="1200" b="1" dirty="0">
                <a:solidFill>
                  <a:srgbClr val="BEBEBE"/>
                </a:solidFill>
                <a:latin typeface="Tahoma"/>
                <a:cs typeface="Tahoma"/>
              </a:rPr>
              <a:t>E</a:t>
            </a:r>
            <a:r>
              <a:rPr sz="1200" b="1" spc="-10" dirty="0">
                <a:solidFill>
                  <a:srgbClr val="BEBEBE"/>
                </a:solidFill>
                <a:latin typeface="Tahoma"/>
                <a:cs typeface="Tahoma"/>
              </a:rPr>
              <a:t>x</a:t>
            </a:r>
            <a:r>
              <a:rPr sz="1200" b="1" spc="-5" dirty="0">
                <a:solidFill>
                  <a:srgbClr val="BEBEBE"/>
                </a:solidFill>
                <a:latin typeface="Tahoma"/>
                <a:cs typeface="Tahoma"/>
              </a:rPr>
              <a:t>c</a:t>
            </a:r>
            <a:r>
              <a:rPr sz="1200" b="1" dirty="0">
                <a:solidFill>
                  <a:srgbClr val="BEBEBE"/>
                </a:solidFill>
                <a:latin typeface="Tahoma"/>
                <a:cs typeface="Tahoma"/>
              </a:rPr>
              <a:t>hange  rate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13219" y="4151376"/>
            <a:ext cx="1132840" cy="403860"/>
          </a:xfrm>
          <a:prstGeom prst="rect">
            <a:avLst/>
          </a:prstGeom>
          <a:ln w="12192">
            <a:solidFill>
              <a:srgbClr val="D9D9D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860"/>
              </a:spcBef>
            </a:pPr>
            <a:r>
              <a:rPr sz="1200" b="1" spc="-5" dirty="0">
                <a:solidFill>
                  <a:srgbClr val="BEBEBE"/>
                </a:solidFill>
                <a:latin typeface="Tahoma"/>
                <a:cs typeface="Tahoma"/>
              </a:rPr>
              <a:t>Increase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863583" y="4151376"/>
            <a:ext cx="1132840" cy="403860"/>
          </a:xfrm>
          <a:prstGeom prst="rect">
            <a:avLst/>
          </a:prstGeom>
          <a:ln w="12192">
            <a:solidFill>
              <a:srgbClr val="D9D9D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860"/>
              </a:spcBef>
            </a:pPr>
            <a:r>
              <a:rPr sz="1200" b="1" spc="-5" dirty="0">
                <a:solidFill>
                  <a:srgbClr val="BEBEBE"/>
                </a:solidFill>
                <a:latin typeface="Tahoma"/>
                <a:cs typeface="Tahoma"/>
              </a:rPr>
              <a:t>Decrease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557518" y="1612391"/>
            <a:ext cx="1724660" cy="1879600"/>
          </a:xfrm>
          <a:custGeom>
            <a:avLst/>
            <a:gdLst/>
            <a:ahLst/>
            <a:cxnLst/>
            <a:rect l="l" t="t" r="r" b="b"/>
            <a:pathLst>
              <a:path w="1724659" h="1879600">
                <a:moveTo>
                  <a:pt x="1680082" y="1803019"/>
                </a:moveTo>
                <a:lnTo>
                  <a:pt x="1648332" y="1803019"/>
                </a:lnTo>
                <a:lnTo>
                  <a:pt x="1686432" y="1879219"/>
                </a:lnTo>
                <a:lnTo>
                  <a:pt x="1718182" y="1815719"/>
                </a:lnTo>
                <a:lnTo>
                  <a:pt x="1680082" y="1815719"/>
                </a:lnTo>
                <a:lnTo>
                  <a:pt x="1680082" y="1803019"/>
                </a:lnTo>
                <a:close/>
              </a:path>
              <a:path w="1724659" h="1879600">
                <a:moveTo>
                  <a:pt x="1680082" y="939546"/>
                </a:moveTo>
                <a:lnTo>
                  <a:pt x="1680082" y="1815719"/>
                </a:lnTo>
                <a:lnTo>
                  <a:pt x="1692782" y="1815719"/>
                </a:lnTo>
                <a:lnTo>
                  <a:pt x="1692782" y="945896"/>
                </a:lnTo>
                <a:lnTo>
                  <a:pt x="1686432" y="945896"/>
                </a:lnTo>
                <a:lnTo>
                  <a:pt x="1680082" y="939546"/>
                </a:lnTo>
                <a:close/>
              </a:path>
              <a:path w="1724659" h="1879600">
                <a:moveTo>
                  <a:pt x="1724532" y="1803019"/>
                </a:moveTo>
                <a:lnTo>
                  <a:pt x="1692782" y="1803019"/>
                </a:lnTo>
                <a:lnTo>
                  <a:pt x="1692782" y="1815719"/>
                </a:lnTo>
                <a:lnTo>
                  <a:pt x="1718182" y="1815719"/>
                </a:lnTo>
                <a:lnTo>
                  <a:pt x="1724532" y="1803019"/>
                </a:lnTo>
                <a:close/>
              </a:path>
              <a:path w="1724659" h="1879600">
                <a:moveTo>
                  <a:pt x="12700" y="0"/>
                </a:moveTo>
                <a:lnTo>
                  <a:pt x="0" y="0"/>
                </a:lnTo>
                <a:lnTo>
                  <a:pt x="0" y="945896"/>
                </a:lnTo>
                <a:lnTo>
                  <a:pt x="1680082" y="945896"/>
                </a:lnTo>
                <a:lnTo>
                  <a:pt x="1680082" y="939546"/>
                </a:lnTo>
                <a:lnTo>
                  <a:pt x="12700" y="939546"/>
                </a:lnTo>
                <a:lnTo>
                  <a:pt x="6350" y="933196"/>
                </a:lnTo>
                <a:lnTo>
                  <a:pt x="12700" y="933196"/>
                </a:lnTo>
                <a:lnTo>
                  <a:pt x="12700" y="0"/>
                </a:lnTo>
                <a:close/>
              </a:path>
              <a:path w="1724659" h="1879600">
                <a:moveTo>
                  <a:pt x="1692782" y="933196"/>
                </a:moveTo>
                <a:lnTo>
                  <a:pt x="12700" y="933196"/>
                </a:lnTo>
                <a:lnTo>
                  <a:pt x="12700" y="939546"/>
                </a:lnTo>
                <a:lnTo>
                  <a:pt x="1680082" y="939546"/>
                </a:lnTo>
                <a:lnTo>
                  <a:pt x="1686432" y="945896"/>
                </a:lnTo>
                <a:lnTo>
                  <a:pt x="1692782" y="945896"/>
                </a:lnTo>
                <a:lnTo>
                  <a:pt x="1692782" y="933196"/>
                </a:lnTo>
                <a:close/>
              </a:path>
              <a:path w="1724659" h="1879600">
                <a:moveTo>
                  <a:pt x="12700" y="933196"/>
                </a:moveTo>
                <a:lnTo>
                  <a:pt x="6350" y="933196"/>
                </a:lnTo>
                <a:lnTo>
                  <a:pt x="12700" y="939546"/>
                </a:lnTo>
                <a:lnTo>
                  <a:pt x="12700" y="93319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853428" y="4922520"/>
            <a:ext cx="1132840" cy="403860"/>
          </a:xfrm>
          <a:prstGeom prst="rect">
            <a:avLst/>
          </a:prstGeom>
          <a:ln w="12192">
            <a:solidFill>
              <a:srgbClr val="D9D9D9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865"/>
              </a:spcBef>
            </a:pPr>
            <a:r>
              <a:rPr sz="1200" b="1" spc="-5" dirty="0">
                <a:solidFill>
                  <a:srgbClr val="BEBEBE"/>
                </a:solidFill>
                <a:latin typeface="Tahoma"/>
                <a:cs typeface="Tahoma"/>
              </a:rPr>
              <a:t>gold_price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37503" y="5490971"/>
            <a:ext cx="1132840" cy="403860"/>
          </a:xfrm>
          <a:prstGeom prst="rect">
            <a:avLst/>
          </a:prstGeom>
          <a:ln w="12192">
            <a:solidFill>
              <a:srgbClr val="D9D9D9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869"/>
              </a:spcBef>
            </a:pPr>
            <a:r>
              <a:rPr sz="1200" b="1" spc="-5" dirty="0">
                <a:solidFill>
                  <a:srgbClr val="BEBEBE"/>
                </a:solidFill>
                <a:latin typeface="Tahoma"/>
                <a:cs typeface="Tahoma"/>
              </a:rPr>
              <a:t>Stable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087868" y="5490971"/>
            <a:ext cx="1132840" cy="403860"/>
          </a:xfrm>
          <a:prstGeom prst="rect">
            <a:avLst/>
          </a:prstGeom>
          <a:ln w="12192">
            <a:solidFill>
              <a:srgbClr val="D9D9D9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869"/>
              </a:spcBef>
            </a:pPr>
            <a:r>
              <a:rPr sz="1200" b="1" spc="-5" dirty="0">
                <a:solidFill>
                  <a:srgbClr val="BEBEBE"/>
                </a:solidFill>
                <a:latin typeface="Tahoma"/>
                <a:cs typeface="Tahoma"/>
              </a:rPr>
              <a:t>Unstable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586728" y="5062728"/>
            <a:ext cx="273050" cy="347980"/>
          </a:xfrm>
          <a:custGeom>
            <a:avLst/>
            <a:gdLst/>
            <a:ahLst/>
            <a:cxnLst/>
            <a:rect l="l" t="t" r="r" b="b"/>
            <a:pathLst>
              <a:path w="273050" h="347979">
                <a:moveTo>
                  <a:pt x="31750" y="271653"/>
                </a:moveTo>
                <a:lnTo>
                  <a:pt x="0" y="271653"/>
                </a:lnTo>
                <a:lnTo>
                  <a:pt x="38100" y="347853"/>
                </a:lnTo>
                <a:lnTo>
                  <a:pt x="69850" y="284353"/>
                </a:lnTo>
                <a:lnTo>
                  <a:pt x="31750" y="284353"/>
                </a:lnTo>
                <a:lnTo>
                  <a:pt x="31750" y="271653"/>
                </a:lnTo>
                <a:close/>
              </a:path>
              <a:path w="273050" h="347979">
                <a:moveTo>
                  <a:pt x="259842" y="167640"/>
                </a:moveTo>
                <a:lnTo>
                  <a:pt x="31750" y="167640"/>
                </a:lnTo>
                <a:lnTo>
                  <a:pt x="31750" y="284353"/>
                </a:lnTo>
                <a:lnTo>
                  <a:pt x="44450" y="284353"/>
                </a:lnTo>
                <a:lnTo>
                  <a:pt x="44450" y="180340"/>
                </a:lnTo>
                <a:lnTo>
                  <a:pt x="38100" y="180340"/>
                </a:lnTo>
                <a:lnTo>
                  <a:pt x="44450" y="173990"/>
                </a:lnTo>
                <a:lnTo>
                  <a:pt x="259842" y="173990"/>
                </a:lnTo>
                <a:lnTo>
                  <a:pt x="259842" y="167640"/>
                </a:lnTo>
                <a:close/>
              </a:path>
              <a:path w="273050" h="347979">
                <a:moveTo>
                  <a:pt x="76200" y="271653"/>
                </a:moveTo>
                <a:lnTo>
                  <a:pt x="44450" y="271653"/>
                </a:lnTo>
                <a:lnTo>
                  <a:pt x="44450" y="284353"/>
                </a:lnTo>
                <a:lnTo>
                  <a:pt x="69850" y="284353"/>
                </a:lnTo>
                <a:lnTo>
                  <a:pt x="76200" y="271653"/>
                </a:lnTo>
                <a:close/>
              </a:path>
              <a:path w="273050" h="347979">
                <a:moveTo>
                  <a:pt x="44450" y="173990"/>
                </a:moveTo>
                <a:lnTo>
                  <a:pt x="38100" y="180340"/>
                </a:lnTo>
                <a:lnTo>
                  <a:pt x="44450" y="180340"/>
                </a:lnTo>
                <a:lnTo>
                  <a:pt x="44450" y="173990"/>
                </a:lnTo>
                <a:close/>
              </a:path>
              <a:path w="273050" h="347979">
                <a:moveTo>
                  <a:pt x="272542" y="167640"/>
                </a:moveTo>
                <a:lnTo>
                  <a:pt x="266192" y="167640"/>
                </a:lnTo>
                <a:lnTo>
                  <a:pt x="259842" y="173990"/>
                </a:lnTo>
                <a:lnTo>
                  <a:pt x="44450" y="173990"/>
                </a:lnTo>
                <a:lnTo>
                  <a:pt x="44450" y="180340"/>
                </a:lnTo>
                <a:lnTo>
                  <a:pt x="272542" y="180340"/>
                </a:lnTo>
                <a:lnTo>
                  <a:pt x="272542" y="167640"/>
                </a:lnTo>
                <a:close/>
              </a:path>
              <a:path w="273050" h="347979">
                <a:moveTo>
                  <a:pt x="272542" y="0"/>
                </a:moveTo>
                <a:lnTo>
                  <a:pt x="259842" y="0"/>
                </a:lnTo>
                <a:lnTo>
                  <a:pt x="259842" y="173990"/>
                </a:lnTo>
                <a:lnTo>
                  <a:pt x="266192" y="167640"/>
                </a:lnTo>
                <a:lnTo>
                  <a:pt x="272542" y="167640"/>
                </a:lnTo>
                <a:lnTo>
                  <a:pt x="27254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979409" y="5062728"/>
            <a:ext cx="273050" cy="347980"/>
          </a:xfrm>
          <a:custGeom>
            <a:avLst/>
            <a:gdLst/>
            <a:ahLst/>
            <a:cxnLst/>
            <a:rect l="l" t="t" r="r" b="b"/>
            <a:pathLst>
              <a:path w="273050" h="347979">
                <a:moveTo>
                  <a:pt x="228092" y="271653"/>
                </a:moveTo>
                <a:lnTo>
                  <a:pt x="196342" y="271653"/>
                </a:lnTo>
                <a:lnTo>
                  <a:pt x="234442" y="347853"/>
                </a:lnTo>
                <a:lnTo>
                  <a:pt x="266192" y="284353"/>
                </a:lnTo>
                <a:lnTo>
                  <a:pt x="228092" y="284353"/>
                </a:lnTo>
                <a:lnTo>
                  <a:pt x="228092" y="271653"/>
                </a:lnTo>
                <a:close/>
              </a:path>
              <a:path w="273050" h="347979">
                <a:moveTo>
                  <a:pt x="228092" y="173990"/>
                </a:moveTo>
                <a:lnTo>
                  <a:pt x="228092" y="284353"/>
                </a:lnTo>
                <a:lnTo>
                  <a:pt x="240792" y="284353"/>
                </a:lnTo>
                <a:lnTo>
                  <a:pt x="240792" y="180340"/>
                </a:lnTo>
                <a:lnTo>
                  <a:pt x="234442" y="180340"/>
                </a:lnTo>
                <a:lnTo>
                  <a:pt x="228092" y="173990"/>
                </a:lnTo>
                <a:close/>
              </a:path>
              <a:path w="273050" h="347979">
                <a:moveTo>
                  <a:pt x="272542" y="271653"/>
                </a:moveTo>
                <a:lnTo>
                  <a:pt x="240792" y="271653"/>
                </a:lnTo>
                <a:lnTo>
                  <a:pt x="240792" y="284353"/>
                </a:lnTo>
                <a:lnTo>
                  <a:pt x="266192" y="284353"/>
                </a:lnTo>
                <a:lnTo>
                  <a:pt x="272542" y="271653"/>
                </a:lnTo>
                <a:close/>
              </a:path>
              <a:path w="273050" h="347979">
                <a:moveTo>
                  <a:pt x="12700" y="0"/>
                </a:moveTo>
                <a:lnTo>
                  <a:pt x="0" y="0"/>
                </a:lnTo>
                <a:lnTo>
                  <a:pt x="0" y="180340"/>
                </a:lnTo>
                <a:lnTo>
                  <a:pt x="228092" y="180340"/>
                </a:lnTo>
                <a:lnTo>
                  <a:pt x="228092" y="173990"/>
                </a:lnTo>
                <a:lnTo>
                  <a:pt x="12700" y="173990"/>
                </a:lnTo>
                <a:lnTo>
                  <a:pt x="6350" y="167640"/>
                </a:lnTo>
                <a:lnTo>
                  <a:pt x="12700" y="167640"/>
                </a:lnTo>
                <a:lnTo>
                  <a:pt x="12700" y="0"/>
                </a:lnTo>
                <a:close/>
              </a:path>
              <a:path w="273050" h="347979">
                <a:moveTo>
                  <a:pt x="240792" y="167640"/>
                </a:moveTo>
                <a:lnTo>
                  <a:pt x="12700" y="167640"/>
                </a:lnTo>
                <a:lnTo>
                  <a:pt x="12700" y="173990"/>
                </a:lnTo>
                <a:lnTo>
                  <a:pt x="228092" y="173990"/>
                </a:lnTo>
                <a:lnTo>
                  <a:pt x="234442" y="180340"/>
                </a:lnTo>
                <a:lnTo>
                  <a:pt x="240792" y="180340"/>
                </a:lnTo>
                <a:lnTo>
                  <a:pt x="240792" y="167640"/>
                </a:lnTo>
                <a:close/>
              </a:path>
              <a:path w="273050" h="347979">
                <a:moveTo>
                  <a:pt x="12700" y="167640"/>
                </a:moveTo>
                <a:lnTo>
                  <a:pt x="6350" y="167640"/>
                </a:lnTo>
                <a:lnTo>
                  <a:pt x="12700" y="173990"/>
                </a:lnTo>
                <a:lnTo>
                  <a:pt x="12700" y="16764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86243" y="4645152"/>
            <a:ext cx="76200" cy="221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937503" y="5971032"/>
            <a:ext cx="1191895" cy="276225"/>
          </a:xfrm>
          <a:prstGeom prst="rect">
            <a:avLst/>
          </a:prstGeom>
          <a:ln w="9144">
            <a:solidFill>
              <a:srgbClr val="D9D9D9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1200" b="1" spc="-5" dirty="0">
                <a:solidFill>
                  <a:srgbClr val="BEBEBE"/>
                </a:solidFill>
                <a:latin typeface="Tahoma"/>
                <a:cs typeface="Tahoma"/>
              </a:rPr>
              <a:t>Sell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086343" y="5955791"/>
            <a:ext cx="1191895" cy="277495"/>
          </a:xfrm>
          <a:prstGeom prst="rect">
            <a:avLst/>
          </a:prstGeom>
          <a:ln w="9144">
            <a:solidFill>
              <a:srgbClr val="D9D9D9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355"/>
              </a:spcBef>
            </a:pPr>
            <a:r>
              <a:rPr sz="1200" b="1" spc="-5" dirty="0">
                <a:solidFill>
                  <a:srgbClr val="BEBEBE"/>
                </a:solidFill>
                <a:latin typeface="Tahoma"/>
                <a:cs typeface="Tahoma"/>
              </a:rPr>
              <a:t>Purchase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875776" y="4613147"/>
            <a:ext cx="1191895" cy="276225"/>
          </a:xfrm>
          <a:prstGeom prst="rect">
            <a:avLst/>
          </a:prstGeom>
          <a:ln w="9144">
            <a:solidFill>
              <a:srgbClr val="D9D9D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350"/>
              </a:spcBef>
            </a:pPr>
            <a:r>
              <a:rPr sz="1200" b="1" spc="-5" dirty="0">
                <a:solidFill>
                  <a:srgbClr val="BEBEBE"/>
                </a:solidFill>
                <a:latin typeface="Tahoma"/>
                <a:cs typeface="Tahoma"/>
              </a:rPr>
              <a:t>Purchase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464731" y="6296850"/>
          <a:ext cx="4555488" cy="38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3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b="1" spc="-5" dirty="0">
                          <a:latin typeface="Tahoma"/>
                          <a:cs typeface="Tahoma"/>
                        </a:rPr>
                        <a:t>Day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b="1" spc="-5" dirty="0">
                          <a:latin typeface="Tahoma"/>
                          <a:cs typeface="Tahoma"/>
                        </a:rPr>
                        <a:t>company_perf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b="1" spc="-5" dirty="0">
                          <a:latin typeface="Tahoma"/>
                          <a:cs typeface="Tahoma"/>
                        </a:rPr>
                        <a:t>exchange_rate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b="1" spc="-5" dirty="0">
                          <a:latin typeface="Tahoma"/>
                          <a:cs typeface="Tahoma"/>
                        </a:rPr>
                        <a:t>gold_price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b="1" spc="-5" dirty="0">
                          <a:latin typeface="Tahoma"/>
                          <a:cs typeface="Tahoma"/>
                        </a:rPr>
                        <a:t>Action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dirty="0">
                          <a:solidFill>
                            <a:srgbClr val="843B0C"/>
                          </a:solidFill>
                          <a:latin typeface="Tahoma"/>
                          <a:cs typeface="Tahoma"/>
                        </a:rPr>
                        <a:t>16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843B0C"/>
                          </a:solidFill>
                          <a:latin typeface="Tahoma"/>
                          <a:cs typeface="Tahoma"/>
                        </a:rPr>
                        <a:t>Low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843B0C"/>
                          </a:solidFill>
                          <a:latin typeface="Tahoma"/>
                          <a:cs typeface="Tahoma"/>
                        </a:rPr>
                        <a:t>Decrease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843B0C"/>
                          </a:solidFill>
                          <a:latin typeface="Tahoma"/>
                          <a:cs typeface="Tahoma"/>
                        </a:rPr>
                        <a:t>Stable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  <a:spcBef>
                          <a:spcPts val="85"/>
                        </a:spcBef>
                      </a:pPr>
                      <a:r>
                        <a:rPr sz="1200" spc="-10" dirty="0">
                          <a:solidFill>
                            <a:srgbClr val="843B0C"/>
                          </a:solidFill>
                          <a:latin typeface="Tahoma"/>
                          <a:cs typeface="Tahoma"/>
                        </a:rPr>
                        <a:t>????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54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</a:t>
            </a:r>
            <a:r>
              <a:rPr lang="en-US" sz="54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Trees </a:t>
            </a:r>
            <a:endParaRPr lang="en-US" sz="5400" kern="1200" spc="3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99085" indent="-228600">
              <a:lnSpc>
                <a:spcPct val="9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2000" spc="-5"/>
              <a:t>Conditions </a:t>
            </a:r>
            <a:r>
              <a:rPr lang="en-US" sz="2000" spc="-10"/>
              <a:t>for split can </a:t>
            </a:r>
            <a:r>
              <a:rPr lang="en-US" sz="2000"/>
              <a:t>be </a:t>
            </a:r>
            <a:r>
              <a:rPr lang="en-US" sz="2000" spc="-10"/>
              <a:t>given </a:t>
            </a:r>
            <a:r>
              <a:rPr lang="en-US" sz="2000" spc="-5"/>
              <a:t>(during the model building </a:t>
            </a:r>
            <a:r>
              <a:rPr lang="en-US" sz="2000" spc="-10"/>
              <a:t>process). </a:t>
            </a:r>
            <a:r>
              <a:rPr lang="en-US" sz="2000" spc="-20"/>
              <a:t>For</a:t>
            </a:r>
            <a:r>
              <a:rPr lang="en-US" sz="2000" spc="204"/>
              <a:t> </a:t>
            </a:r>
            <a:r>
              <a:rPr lang="en-US" sz="2000" spc="-10"/>
              <a:t>example:</a:t>
            </a:r>
            <a:endParaRPr lang="en-US" sz="2000"/>
          </a:p>
          <a:p>
            <a:pPr marL="756285" lvl="1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000"/>
              <a:t>Don’t </a:t>
            </a:r>
            <a:r>
              <a:rPr lang="en-US" sz="2000" spc="-10"/>
              <a:t>split </a:t>
            </a:r>
            <a:r>
              <a:rPr lang="en-US" sz="2000" spc="-5"/>
              <a:t>node if an </a:t>
            </a:r>
            <a:r>
              <a:rPr lang="en-US" sz="2000" spc="-10"/>
              <a:t>attribute </a:t>
            </a:r>
            <a:r>
              <a:rPr lang="en-US" sz="2000" spc="-5"/>
              <a:t>has </a:t>
            </a:r>
            <a:r>
              <a:rPr lang="en-US" sz="2000" spc="-10"/>
              <a:t>same</a:t>
            </a:r>
            <a:r>
              <a:rPr lang="en-US" sz="2000" spc="85"/>
              <a:t> </a:t>
            </a:r>
            <a:r>
              <a:rPr lang="en-US" sz="2000" spc="-15"/>
              <a:t>values</a:t>
            </a:r>
            <a:endParaRPr lang="en-US" sz="2000"/>
          </a:p>
          <a:p>
            <a:pPr marL="756285" lvl="1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000"/>
              <a:t>Don’t </a:t>
            </a:r>
            <a:r>
              <a:rPr lang="en-US" sz="2000" spc="-5"/>
              <a:t>split node </a:t>
            </a:r>
            <a:r>
              <a:rPr lang="en-US" sz="2000" spc="-10"/>
              <a:t>if </a:t>
            </a:r>
            <a:r>
              <a:rPr lang="en-US" sz="2000" spc="-5"/>
              <a:t>the number of </a:t>
            </a:r>
            <a:r>
              <a:rPr lang="en-US" sz="2000" spc="-10"/>
              <a:t>children </a:t>
            </a:r>
            <a:r>
              <a:rPr lang="en-US" sz="2000" spc="-5"/>
              <a:t>&lt;</a:t>
            </a:r>
            <a:r>
              <a:rPr lang="en-US" sz="2000" spc="80"/>
              <a:t> </a:t>
            </a:r>
            <a:r>
              <a:rPr lang="en-US" sz="2000" spc="-5"/>
              <a:t>2</a:t>
            </a:r>
            <a:endParaRPr lang="en-US" sz="2000"/>
          </a:p>
          <a:p>
            <a:pPr marL="756285" lvl="1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000" spc="-10"/>
              <a:t>Etc…</a:t>
            </a:r>
            <a:endParaRPr lang="en-US" sz="2000"/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  <a:p>
            <a:pPr marL="299085" indent="-228600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2000" b="1" spc="-5"/>
              <a:t>Advantages</a:t>
            </a:r>
            <a:endParaRPr lang="en-US" sz="2000"/>
          </a:p>
          <a:p>
            <a:pPr marL="756285" lvl="1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000" spc="-10"/>
              <a:t>Interpretable</a:t>
            </a:r>
            <a:endParaRPr lang="en-US" sz="2000"/>
          </a:p>
          <a:p>
            <a:pPr marL="756285" lvl="1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000" spc="-5"/>
              <a:t>Easy to</a:t>
            </a:r>
            <a:r>
              <a:rPr lang="en-US" sz="2000" spc="10"/>
              <a:t> </a:t>
            </a:r>
            <a:r>
              <a:rPr lang="en-US" sz="2000" spc="-10"/>
              <a:t>understand</a:t>
            </a:r>
            <a:endParaRPr lang="en-US" sz="2000"/>
          </a:p>
          <a:p>
            <a:pPr marL="756285" lvl="1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000" spc="-5"/>
              <a:t>Scalable</a:t>
            </a:r>
            <a:endParaRPr lang="en-US" sz="2000"/>
          </a:p>
          <a:p>
            <a:pPr marL="756285" lvl="1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000" spc="-10"/>
              <a:t>Robust</a:t>
            </a:r>
            <a:endParaRPr lang="en-US" sz="2000"/>
          </a:p>
          <a:p>
            <a:pPr lvl="1" indent="-228600">
              <a:lnSpc>
                <a:spcPct val="9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endParaRPr lang="en-US" sz="2000"/>
          </a:p>
          <a:p>
            <a:pPr marL="29908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2000" spc="-5"/>
              <a:t>With more </a:t>
            </a:r>
            <a:r>
              <a:rPr lang="en-US" sz="2000" spc="-10"/>
              <a:t>features, </a:t>
            </a:r>
            <a:r>
              <a:rPr lang="en-US" sz="2000" spc="-40"/>
              <a:t>Trees </a:t>
            </a:r>
            <a:r>
              <a:rPr lang="en-US" sz="2000" spc="-5"/>
              <a:t>can grow large </a:t>
            </a:r>
            <a:r>
              <a:rPr lang="en-US" sz="2000"/>
              <a:t>and </a:t>
            </a:r>
            <a:r>
              <a:rPr lang="en-US" sz="2000" spc="-5"/>
              <a:t>may become difficult to</a:t>
            </a:r>
            <a:r>
              <a:rPr lang="en-US" sz="2000" spc="145"/>
              <a:t> </a:t>
            </a:r>
            <a:r>
              <a:rPr lang="en-US" sz="2000"/>
              <a:t>understand</a:t>
            </a:r>
          </a:p>
          <a:p>
            <a:pPr marL="29908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2000" spc="-5"/>
              <a:t>Smaller </a:t>
            </a:r>
            <a:r>
              <a:rPr lang="en-US" sz="2000" spc="-10"/>
              <a:t>trees </a:t>
            </a:r>
            <a:r>
              <a:rPr lang="en-US" sz="2000" spc="-5"/>
              <a:t>have better accuracy than larger</a:t>
            </a:r>
            <a:r>
              <a:rPr lang="en-US" sz="2000" spc="45"/>
              <a:t> </a:t>
            </a:r>
            <a:r>
              <a:rPr lang="en-US" sz="2000" spc="-10"/>
              <a:t>trees</a:t>
            </a:r>
            <a:endParaRPr lang="en-US" sz="2000"/>
          </a:p>
          <a:p>
            <a:pPr marL="29908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2000" spc="-50"/>
              <a:t>Test </a:t>
            </a:r>
            <a:r>
              <a:rPr lang="en-US" sz="2000" spc="-5"/>
              <a:t>dataset may become difficult to generalise </a:t>
            </a:r>
            <a:r>
              <a:rPr lang="en-US" sz="2000" spc="-35"/>
              <a:t>(</a:t>
            </a:r>
            <a:r>
              <a:rPr lang="en-US" sz="2000" i="1" spc="-35"/>
              <a:t>tips</a:t>
            </a:r>
            <a:r>
              <a:rPr lang="en-US" sz="2000" i="1" spc="50"/>
              <a:t> </a:t>
            </a:r>
            <a:r>
              <a:rPr lang="en-US" sz="2000" i="1" spc="-50"/>
              <a:t>example</a:t>
            </a:r>
            <a:r>
              <a:rPr lang="en-US" sz="2000" spc="-50"/>
              <a:t>)</a:t>
            </a:r>
            <a:endParaRPr 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6263" y="31191"/>
            <a:ext cx="3162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Split</a:t>
            </a:r>
            <a:r>
              <a:rPr spc="-50" dirty="0"/>
              <a:t> </a:t>
            </a:r>
            <a:r>
              <a:rPr spc="-10" dirty="0"/>
              <a:t>criteria</a:t>
            </a:r>
          </a:p>
        </p:txBody>
      </p:sp>
      <p:sp>
        <p:nvSpPr>
          <p:cNvPr id="3" name="object 3"/>
          <p:cNvSpPr/>
          <p:nvPr/>
        </p:nvSpPr>
        <p:spPr>
          <a:xfrm>
            <a:off x="352043" y="1175003"/>
            <a:ext cx="5038725" cy="4442460"/>
          </a:xfrm>
          <a:custGeom>
            <a:avLst/>
            <a:gdLst/>
            <a:ahLst/>
            <a:cxnLst/>
            <a:rect l="l" t="t" r="r" b="b"/>
            <a:pathLst>
              <a:path w="5038725" h="4442460">
                <a:moveTo>
                  <a:pt x="0" y="4442460"/>
                </a:moveTo>
                <a:lnTo>
                  <a:pt x="5038344" y="4442460"/>
                </a:lnTo>
                <a:lnTo>
                  <a:pt x="5038344" y="0"/>
                </a:lnTo>
                <a:lnTo>
                  <a:pt x="0" y="0"/>
                </a:lnTo>
                <a:lnTo>
                  <a:pt x="0" y="44424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Information</a:t>
            </a:r>
            <a:r>
              <a:rPr spc="35" dirty="0"/>
              <a:t> </a:t>
            </a:r>
            <a:r>
              <a:rPr spc="-10" dirty="0"/>
              <a:t>Gain</a:t>
            </a:r>
          </a:p>
          <a:p>
            <a:pPr marL="807085" indent="-287020">
              <a:lnSpc>
                <a:spcPct val="100000"/>
              </a:lnSpc>
              <a:buFont typeface="Wingdings"/>
              <a:buChar char=""/>
              <a:tabLst>
                <a:tab pos="807720" algn="l"/>
              </a:tabLst>
            </a:pPr>
            <a:r>
              <a:rPr b="0" spc="-10" dirty="0">
                <a:solidFill>
                  <a:srgbClr val="000000"/>
                </a:solidFill>
                <a:latin typeface="Tahoma"/>
                <a:cs typeface="Tahoma"/>
              </a:rPr>
              <a:t>Significant variable to split </a:t>
            </a:r>
            <a:r>
              <a:rPr b="0" spc="-5" dirty="0">
                <a:solidFill>
                  <a:srgbClr val="000000"/>
                </a:solidFill>
                <a:latin typeface="Tahoma"/>
                <a:cs typeface="Tahoma"/>
              </a:rPr>
              <a:t>is </a:t>
            </a:r>
            <a:r>
              <a:rPr b="0" spc="-10" dirty="0">
                <a:solidFill>
                  <a:srgbClr val="000000"/>
                </a:solidFill>
                <a:latin typeface="Tahoma"/>
                <a:cs typeface="Tahoma"/>
              </a:rPr>
              <a:t>determined</a:t>
            </a:r>
            <a:r>
              <a:rPr b="0" spc="10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000000"/>
                </a:solidFill>
                <a:latin typeface="Tahoma"/>
                <a:cs typeface="Tahoma"/>
              </a:rPr>
              <a:t>by</a:t>
            </a:r>
          </a:p>
          <a:p>
            <a:pPr marL="807085">
              <a:lnSpc>
                <a:spcPct val="100000"/>
              </a:lnSpc>
            </a:pPr>
            <a:r>
              <a:rPr spc="-10" dirty="0">
                <a:solidFill>
                  <a:srgbClr val="000000"/>
                </a:solidFill>
              </a:rPr>
              <a:t>Information</a:t>
            </a:r>
            <a:r>
              <a:rPr spc="3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Gain</a:t>
            </a:r>
          </a:p>
          <a:p>
            <a:pPr marL="807085" indent="-287020">
              <a:lnSpc>
                <a:spcPct val="100000"/>
              </a:lnSpc>
              <a:buFont typeface="Wingdings"/>
              <a:buChar char=""/>
              <a:tabLst>
                <a:tab pos="807720" algn="l"/>
              </a:tabLst>
            </a:pPr>
            <a:r>
              <a:rPr b="0" spc="-10" dirty="0">
                <a:solidFill>
                  <a:srgbClr val="000000"/>
                </a:solidFill>
                <a:latin typeface="Tahoma"/>
                <a:cs typeface="Tahoma"/>
              </a:rPr>
              <a:t>Measure </a:t>
            </a:r>
            <a:r>
              <a:rPr b="0" spc="-5" dirty="0">
                <a:solidFill>
                  <a:srgbClr val="000000"/>
                </a:solidFill>
                <a:latin typeface="Tahoma"/>
                <a:cs typeface="Tahoma"/>
              </a:rPr>
              <a:t>that determines how </a:t>
            </a:r>
            <a:r>
              <a:rPr b="0" spc="-10" dirty="0">
                <a:solidFill>
                  <a:srgbClr val="000000"/>
                </a:solidFill>
                <a:latin typeface="Tahoma"/>
                <a:cs typeface="Tahoma"/>
              </a:rPr>
              <a:t>well </a:t>
            </a:r>
            <a:r>
              <a:rPr b="0" spc="-5" dirty="0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b="0" spc="5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ahoma"/>
                <a:cs typeface="Tahoma"/>
              </a:rPr>
              <a:t>given</a:t>
            </a:r>
          </a:p>
          <a:p>
            <a:pPr marL="807085">
              <a:lnSpc>
                <a:spcPct val="100000"/>
              </a:lnSpc>
            </a:pPr>
            <a:r>
              <a:rPr b="0" spc="-10" dirty="0">
                <a:solidFill>
                  <a:srgbClr val="000000"/>
                </a:solidFill>
                <a:latin typeface="Tahoma"/>
                <a:cs typeface="Tahoma"/>
              </a:rPr>
              <a:t>attribute splits </a:t>
            </a:r>
            <a:r>
              <a:rPr b="0" spc="-5" dirty="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r>
              <a:rPr b="0" spc="6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spc="-5" dirty="0">
                <a:solidFill>
                  <a:srgbClr val="000000"/>
                </a:solidFill>
                <a:latin typeface="Tahoma"/>
                <a:cs typeface="Tahoma"/>
              </a:rPr>
              <a:t>dataset</a:t>
            </a:r>
          </a:p>
          <a:p>
            <a:pPr marL="807085" marR="818515" indent="-287020">
              <a:lnSpc>
                <a:spcPct val="100000"/>
              </a:lnSpc>
              <a:buFont typeface="Wingdings"/>
              <a:buChar char=""/>
              <a:tabLst>
                <a:tab pos="807720" algn="l"/>
              </a:tabLst>
            </a:pPr>
            <a:r>
              <a:rPr b="0" spc="-5" dirty="0">
                <a:solidFill>
                  <a:srgbClr val="000000"/>
                </a:solidFill>
                <a:latin typeface="Tahoma"/>
                <a:cs typeface="Tahoma"/>
              </a:rPr>
              <a:t>This </a:t>
            </a:r>
            <a:r>
              <a:rPr b="0" spc="-10" dirty="0">
                <a:solidFill>
                  <a:srgbClr val="000000"/>
                </a:solidFill>
                <a:latin typeface="Tahoma"/>
                <a:cs typeface="Tahoma"/>
              </a:rPr>
              <a:t>measure </a:t>
            </a:r>
            <a:r>
              <a:rPr b="0" spc="-5" dirty="0">
                <a:solidFill>
                  <a:srgbClr val="000000"/>
                </a:solidFill>
                <a:latin typeface="Tahoma"/>
                <a:cs typeface="Tahoma"/>
              </a:rPr>
              <a:t>is </a:t>
            </a:r>
            <a:r>
              <a:rPr b="0" spc="-10" dirty="0">
                <a:solidFill>
                  <a:srgbClr val="000000"/>
                </a:solidFill>
                <a:latin typeface="Tahoma"/>
                <a:cs typeface="Tahoma"/>
              </a:rPr>
              <a:t>used </a:t>
            </a:r>
            <a:r>
              <a:rPr b="0" spc="-5" dirty="0">
                <a:solidFill>
                  <a:srgbClr val="000000"/>
                </a:solidFill>
                <a:latin typeface="Tahoma"/>
                <a:cs typeface="Tahoma"/>
              </a:rPr>
              <a:t>at </a:t>
            </a:r>
            <a:r>
              <a:rPr b="0" spc="-10" dirty="0">
                <a:solidFill>
                  <a:srgbClr val="000000"/>
                </a:solidFill>
                <a:latin typeface="Tahoma"/>
                <a:cs typeface="Tahoma"/>
              </a:rPr>
              <a:t>every step to  determine </a:t>
            </a:r>
            <a:r>
              <a:rPr b="0" spc="-5" dirty="0">
                <a:solidFill>
                  <a:srgbClr val="000000"/>
                </a:solidFill>
                <a:latin typeface="Tahoma"/>
                <a:cs typeface="Tahoma"/>
              </a:rPr>
              <a:t>the next best</a:t>
            </a:r>
            <a:r>
              <a:rPr b="0" spc="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ahoma"/>
                <a:cs typeface="Tahoma"/>
              </a:rPr>
              <a:t>attribute</a:t>
            </a:r>
          </a:p>
          <a:p>
            <a:pPr marL="807085" indent="-287020">
              <a:lnSpc>
                <a:spcPct val="100000"/>
              </a:lnSpc>
              <a:buFont typeface="Wingdings"/>
              <a:buChar char=""/>
              <a:tabLst>
                <a:tab pos="807720" algn="l"/>
              </a:tabLst>
            </a:pPr>
            <a:r>
              <a:rPr b="0" spc="-10" dirty="0">
                <a:solidFill>
                  <a:srgbClr val="000000"/>
                </a:solidFill>
                <a:latin typeface="Tahoma"/>
                <a:cs typeface="Tahoma"/>
              </a:rPr>
              <a:t>Information </a:t>
            </a:r>
            <a:r>
              <a:rPr b="0" spc="-5" dirty="0">
                <a:solidFill>
                  <a:srgbClr val="000000"/>
                </a:solidFill>
                <a:latin typeface="Tahoma"/>
                <a:cs typeface="Tahoma"/>
              </a:rPr>
              <a:t>(I) is needed </a:t>
            </a:r>
            <a:r>
              <a:rPr b="0" spc="-10" dirty="0">
                <a:solidFill>
                  <a:srgbClr val="000000"/>
                </a:solidFill>
                <a:latin typeface="Tahoma"/>
                <a:cs typeface="Tahoma"/>
              </a:rPr>
              <a:t>to classify </a:t>
            </a:r>
            <a:r>
              <a:rPr b="0" spc="-5" dirty="0">
                <a:solidFill>
                  <a:srgbClr val="000000"/>
                </a:solidFill>
                <a:latin typeface="Tahoma"/>
                <a:cs typeface="Tahoma"/>
              </a:rPr>
              <a:t>an</a:t>
            </a:r>
            <a:r>
              <a:rPr b="0" spc="114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spc="-5" dirty="0">
                <a:solidFill>
                  <a:srgbClr val="000000"/>
                </a:solidFill>
                <a:latin typeface="Tahoma"/>
                <a:cs typeface="Tahoma"/>
              </a:rPr>
              <a:t>object</a:t>
            </a:r>
          </a:p>
          <a:p>
            <a:pPr>
              <a:lnSpc>
                <a:spcPct val="100000"/>
              </a:lnSpc>
              <a:spcBef>
                <a:spcPts val="50"/>
              </a:spcBef>
              <a:buChar char=""/>
            </a:pPr>
            <a:endParaRPr sz="1550">
              <a:latin typeface="Tahoma"/>
              <a:cs typeface="Tahoma"/>
            </a:endParaRPr>
          </a:p>
          <a:p>
            <a:pPr marL="807085" indent="-287020">
              <a:lnSpc>
                <a:spcPct val="100000"/>
              </a:lnSpc>
              <a:buFont typeface="Wingdings"/>
              <a:buChar char=""/>
              <a:tabLst>
                <a:tab pos="807720" algn="l"/>
              </a:tabLst>
            </a:pPr>
            <a:r>
              <a:rPr spc="-5" dirty="0"/>
              <a:t>Gain </a:t>
            </a:r>
            <a:r>
              <a:rPr spc="-10" dirty="0"/>
              <a:t>(S, </a:t>
            </a:r>
            <a:r>
              <a:rPr spc="-5" dirty="0"/>
              <a:t>A) = </a:t>
            </a:r>
            <a:r>
              <a:rPr spc="-10" dirty="0"/>
              <a:t>E(S) </a:t>
            </a:r>
            <a:r>
              <a:rPr spc="-5" dirty="0"/>
              <a:t>– </a:t>
            </a:r>
            <a:r>
              <a:rPr spc="-625" dirty="0"/>
              <a:t>Ʃ</a:t>
            </a:r>
            <a:r>
              <a:rPr spc="-15" dirty="0"/>
              <a:t> </a:t>
            </a:r>
            <a:r>
              <a:rPr spc="-5" dirty="0"/>
              <a:t>[ (S</a:t>
            </a:r>
            <a:r>
              <a:rPr sz="1575" spc="-7" baseline="-21164" dirty="0"/>
              <a:t>a</a:t>
            </a:r>
            <a:r>
              <a:rPr sz="1600" spc="-5" dirty="0"/>
              <a:t>/S) * E(S</a:t>
            </a:r>
            <a:r>
              <a:rPr sz="1575" spc="-7" baseline="-21164" dirty="0"/>
              <a:t>a</a:t>
            </a:r>
            <a:r>
              <a:rPr sz="1600" spc="-5" dirty="0"/>
              <a:t>)</a:t>
            </a:r>
            <a:r>
              <a:rPr sz="1600" spc="160" dirty="0"/>
              <a:t> </a:t>
            </a:r>
            <a:r>
              <a:rPr sz="1600" spc="-5" dirty="0"/>
              <a:t>]</a:t>
            </a:r>
            <a:endParaRPr sz="1600"/>
          </a:p>
          <a:p>
            <a:pPr marL="520700">
              <a:lnSpc>
                <a:spcPct val="100000"/>
              </a:lnSpc>
              <a:spcBef>
                <a:spcPts val="5"/>
              </a:spcBef>
            </a:pPr>
            <a:r>
              <a:rPr spc="-5" dirty="0">
                <a:solidFill>
                  <a:srgbClr val="000000"/>
                </a:solidFill>
              </a:rPr>
              <a:t>where</a:t>
            </a:r>
          </a:p>
          <a:p>
            <a:pPr marL="520700">
              <a:lnSpc>
                <a:spcPct val="100000"/>
              </a:lnSpc>
            </a:pPr>
            <a:r>
              <a:rPr spc="-10" dirty="0">
                <a:solidFill>
                  <a:srgbClr val="000000"/>
                </a:solidFill>
              </a:rPr>
              <a:t>E(S) </a:t>
            </a:r>
            <a:r>
              <a:rPr spc="-5" dirty="0">
                <a:solidFill>
                  <a:srgbClr val="000000"/>
                </a:solidFill>
              </a:rPr>
              <a:t>= </a:t>
            </a:r>
            <a:r>
              <a:rPr b="0" spc="-10" dirty="0">
                <a:solidFill>
                  <a:srgbClr val="000000"/>
                </a:solidFill>
                <a:latin typeface="Tahoma"/>
                <a:cs typeface="Tahoma"/>
              </a:rPr>
              <a:t>Entropy</a:t>
            </a:r>
            <a:r>
              <a:rPr b="0" spc="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ahoma"/>
                <a:cs typeface="Tahoma"/>
              </a:rPr>
              <a:t>calculation</a:t>
            </a:r>
          </a:p>
          <a:p>
            <a:pPr marL="520700">
              <a:lnSpc>
                <a:spcPct val="100000"/>
              </a:lnSpc>
              <a:tabLst>
                <a:tab pos="1047750" algn="l"/>
              </a:tabLst>
            </a:pPr>
            <a:r>
              <a:rPr dirty="0">
                <a:solidFill>
                  <a:srgbClr val="000000"/>
                </a:solidFill>
              </a:rPr>
              <a:t>S</a:t>
            </a:r>
            <a:r>
              <a:rPr sz="1575" baseline="-21164" dirty="0">
                <a:solidFill>
                  <a:srgbClr val="000000"/>
                </a:solidFill>
              </a:rPr>
              <a:t>a	</a:t>
            </a:r>
            <a:r>
              <a:rPr sz="1600" b="0" spc="-5" dirty="0">
                <a:solidFill>
                  <a:srgbClr val="000000"/>
                </a:solidFill>
                <a:latin typeface="Tahoma"/>
                <a:cs typeface="Tahoma"/>
              </a:rPr>
              <a:t>= </a:t>
            </a:r>
            <a:r>
              <a:rPr sz="1600" b="0" spc="-10" dirty="0">
                <a:solidFill>
                  <a:srgbClr val="000000"/>
                </a:solidFill>
                <a:latin typeface="Tahoma"/>
                <a:cs typeface="Tahoma"/>
              </a:rPr>
              <a:t>Dataset having attribute </a:t>
            </a:r>
            <a:r>
              <a:rPr sz="1600" b="0" spc="-15" dirty="0">
                <a:solidFill>
                  <a:srgbClr val="000000"/>
                </a:solidFill>
                <a:latin typeface="Tahoma"/>
                <a:cs typeface="Tahoma"/>
              </a:rPr>
              <a:t>value</a:t>
            </a:r>
            <a:r>
              <a:rPr sz="1600" b="0" spc="9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a</a:t>
            </a:r>
            <a:endParaRPr sz="1600">
              <a:latin typeface="Tahoma"/>
              <a:cs typeface="Tahoma"/>
            </a:endParaRPr>
          </a:p>
          <a:p>
            <a:pPr marL="520700" marR="459740">
              <a:lnSpc>
                <a:spcPct val="100000"/>
              </a:lnSpc>
              <a:tabLst>
                <a:tab pos="1069340" algn="l"/>
              </a:tabLst>
            </a:pPr>
            <a:r>
              <a:rPr spc="-5" dirty="0">
                <a:solidFill>
                  <a:srgbClr val="000000"/>
                </a:solidFill>
              </a:rPr>
              <a:t>S	= </a:t>
            </a:r>
            <a:r>
              <a:rPr b="0" spc="-40" dirty="0">
                <a:solidFill>
                  <a:srgbClr val="000000"/>
                </a:solidFill>
                <a:latin typeface="Tahoma"/>
                <a:cs typeface="Tahoma"/>
              </a:rPr>
              <a:t>Total </a:t>
            </a:r>
            <a:r>
              <a:rPr b="0" spc="-10" dirty="0">
                <a:solidFill>
                  <a:srgbClr val="000000"/>
                </a:solidFill>
                <a:latin typeface="Tahoma"/>
                <a:cs typeface="Tahoma"/>
              </a:rPr>
              <a:t>count </a:t>
            </a:r>
            <a:r>
              <a:rPr b="0" spc="-5" dirty="0">
                <a:solidFill>
                  <a:srgbClr val="000000"/>
                </a:solidFill>
                <a:latin typeface="Tahoma"/>
                <a:cs typeface="Tahoma"/>
              </a:rPr>
              <a:t>of dataset of </a:t>
            </a:r>
            <a:r>
              <a:rPr b="0" spc="-10" dirty="0">
                <a:solidFill>
                  <a:srgbClr val="000000"/>
                </a:solidFill>
                <a:latin typeface="Tahoma"/>
                <a:cs typeface="Tahoma"/>
              </a:rPr>
              <a:t>attribute </a:t>
            </a:r>
            <a:r>
              <a:rPr spc="-5" dirty="0">
                <a:solidFill>
                  <a:srgbClr val="000000"/>
                </a:solidFill>
              </a:rPr>
              <a:t>A  E(S</a:t>
            </a:r>
            <a:r>
              <a:rPr sz="1575" spc="-7" baseline="-21164" dirty="0">
                <a:solidFill>
                  <a:srgbClr val="000000"/>
                </a:solidFill>
              </a:rPr>
              <a:t>a</a:t>
            </a:r>
            <a:r>
              <a:rPr sz="1600" spc="-5" dirty="0">
                <a:solidFill>
                  <a:srgbClr val="000000"/>
                </a:solidFill>
              </a:rPr>
              <a:t>) = </a:t>
            </a:r>
            <a:r>
              <a:rPr sz="1600" b="0" spc="-10" dirty="0">
                <a:solidFill>
                  <a:srgbClr val="000000"/>
                </a:solidFill>
                <a:latin typeface="Tahoma"/>
                <a:cs typeface="Tahoma"/>
              </a:rPr>
              <a:t>Entropy </a:t>
            </a:r>
            <a:r>
              <a:rPr sz="1600" b="0" spc="-5" dirty="0">
                <a:solidFill>
                  <a:srgbClr val="000000"/>
                </a:solidFill>
                <a:latin typeface="Tahoma"/>
                <a:cs typeface="Tahoma"/>
              </a:rPr>
              <a:t>of </a:t>
            </a:r>
            <a:r>
              <a:rPr sz="1600" b="0" spc="-10" dirty="0">
                <a:solidFill>
                  <a:srgbClr val="000000"/>
                </a:solidFill>
                <a:latin typeface="Tahoma"/>
                <a:cs typeface="Tahoma"/>
              </a:rPr>
              <a:t>Attribute </a:t>
            </a:r>
            <a:r>
              <a:rPr sz="1600" b="0" spc="-15" dirty="0">
                <a:solidFill>
                  <a:srgbClr val="000000"/>
                </a:solidFill>
                <a:latin typeface="Tahoma"/>
                <a:cs typeface="Tahoma"/>
              </a:rPr>
              <a:t>value</a:t>
            </a:r>
            <a:r>
              <a:rPr sz="1600" b="0" spc="1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a</a:t>
            </a:r>
            <a:endParaRPr sz="1600">
              <a:latin typeface="Tahoma"/>
              <a:cs typeface="Tahoma"/>
            </a:endParaRPr>
          </a:p>
          <a:p>
            <a:pPr marL="807085" indent="-287020">
              <a:lnSpc>
                <a:spcPct val="100000"/>
              </a:lnSpc>
              <a:spcBef>
                <a:spcPts val="1885"/>
              </a:spcBef>
              <a:buFont typeface="Wingdings"/>
              <a:buChar char=""/>
              <a:tabLst>
                <a:tab pos="807720" algn="l"/>
              </a:tabLst>
            </a:pPr>
            <a:r>
              <a:rPr spc="-5" dirty="0">
                <a:solidFill>
                  <a:srgbClr val="000000"/>
                </a:solidFill>
              </a:rPr>
              <a:t>Maximum</a:t>
            </a:r>
            <a:r>
              <a:rPr b="0" spc="-5" dirty="0">
                <a:solidFill>
                  <a:srgbClr val="000000"/>
                </a:solidFill>
                <a:latin typeface="Tahoma"/>
                <a:cs typeface="Tahoma"/>
              </a:rPr>
              <a:t>(Gain(A) ) </a:t>
            </a:r>
            <a:r>
              <a:rPr b="0" spc="2680" dirty="0">
                <a:solidFill>
                  <a:srgbClr val="000000"/>
                </a:solidFill>
                <a:latin typeface="Wingdings"/>
                <a:cs typeface="Wingdings"/>
              </a:rPr>
              <a:t>→</a:t>
            </a:r>
            <a:r>
              <a:rPr b="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ahoma"/>
                <a:cs typeface="Tahoma"/>
              </a:rPr>
              <a:t>Best </a:t>
            </a:r>
            <a:r>
              <a:rPr b="0" spc="-10" dirty="0">
                <a:solidFill>
                  <a:srgbClr val="000000"/>
                </a:solidFill>
                <a:latin typeface="Tahoma"/>
                <a:cs typeface="Tahoma"/>
              </a:rPr>
              <a:t>Attribute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75628" y="6613956"/>
            <a:ext cx="1086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2" action="ppaction://hlinksldjump"/>
              </a:rPr>
              <a:t>Refer </a:t>
            </a:r>
            <a:r>
              <a:rPr sz="1200" b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2" action="ppaction://hlinksldjump"/>
              </a:rPr>
              <a:t>to</a:t>
            </a:r>
            <a:r>
              <a:rPr sz="1200" b="1" u="heavy" spc="-7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200" b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2" action="ppaction://hlinksldjump"/>
              </a:rPr>
              <a:t>chart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44540" y="1175003"/>
            <a:ext cx="6040120" cy="4277995"/>
          </a:xfrm>
          <a:custGeom>
            <a:avLst/>
            <a:gdLst/>
            <a:ahLst/>
            <a:cxnLst/>
            <a:rect l="l" t="t" r="r" b="b"/>
            <a:pathLst>
              <a:path w="6040120" h="4277995">
                <a:moveTo>
                  <a:pt x="0" y="4277868"/>
                </a:moveTo>
                <a:lnTo>
                  <a:pt x="6039612" y="4277868"/>
                </a:lnTo>
                <a:lnTo>
                  <a:pt x="6039612" y="0"/>
                </a:lnTo>
                <a:lnTo>
                  <a:pt x="0" y="0"/>
                </a:lnTo>
                <a:lnTo>
                  <a:pt x="0" y="42778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12915" y="3452317"/>
            <a:ext cx="3854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b="1" baseline="13888" dirty="0">
                <a:latin typeface="Tahoma"/>
                <a:cs typeface="Tahoma"/>
              </a:rPr>
              <a:t>p</a:t>
            </a:r>
            <a:r>
              <a:rPr sz="1050" b="1" dirty="0">
                <a:latin typeface="Tahoma"/>
                <a:cs typeface="Tahoma"/>
              </a:rPr>
              <a:t>(-)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3115" y="1208659"/>
            <a:ext cx="5861685" cy="4171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6FC0"/>
                </a:solidFill>
                <a:latin typeface="Tahoma"/>
                <a:cs typeface="Tahoma"/>
              </a:rPr>
              <a:t>Entropy</a:t>
            </a:r>
            <a:r>
              <a:rPr sz="1600" b="1" spc="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006FC0"/>
                </a:solidFill>
                <a:latin typeface="Tahoma"/>
                <a:cs typeface="Tahoma"/>
              </a:rPr>
              <a:t>(I)</a:t>
            </a:r>
            <a:endParaRPr sz="1600">
              <a:latin typeface="Tahoma"/>
              <a:cs typeface="Tahoma"/>
            </a:endParaRPr>
          </a:p>
          <a:p>
            <a:pPr marL="807085" indent="-287020">
              <a:lnSpc>
                <a:spcPct val="100000"/>
              </a:lnSpc>
              <a:buFont typeface="Wingdings"/>
              <a:buChar char=""/>
              <a:tabLst>
                <a:tab pos="807720" algn="l"/>
              </a:tabLst>
            </a:pPr>
            <a:r>
              <a:rPr sz="1600" spc="-10" dirty="0">
                <a:latin typeface="Tahoma"/>
                <a:cs typeface="Tahoma"/>
              </a:rPr>
              <a:t>Measures homogeneity </a:t>
            </a:r>
            <a:r>
              <a:rPr sz="1600" spc="-5" dirty="0">
                <a:latin typeface="Tahoma"/>
                <a:cs typeface="Tahoma"/>
              </a:rPr>
              <a:t>of the</a:t>
            </a:r>
            <a:r>
              <a:rPr sz="1600" spc="7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sets</a:t>
            </a:r>
            <a:endParaRPr sz="1600">
              <a:latin typeface="Tahoma"/>
              <a:cs typeface="Tahoma"/>
            </a:endParaRPr>
          </a:p>
          <a:p>
            <a:pPr marL="807085" indent="-287020">
              <a:lnSpc>
                <a:spcPct val="100000"/>
              </a:lnSpc>
              <a:buFont typeface="Wingdings"/>
              <a:buChar char=""/>
              <a:tabLst>
                <a:tab pos="807720" algn="l"/>
              </a:tabLst>
            </a:pPr>
            <a:r>
              <a:rPr sz="1600" spc="-40" dirty="0">
                <a:latin typeface="Tahoma"/>
                <a:cs typeface="Tahoma"/>
              </a:rPr>
              <a:t>Tells </a:t>
            </a:r>
            <a:r>
              <a:rPr sz="1600" spc="-5" dirty="0">
                <a:latin typeface="Tahoma"/>
                <a:cs typeface="Tahoma"/>
              </a:rPr>
              <a:t>us how </a:t>
            </a:r>
            <a:r>
              <a:rPr sz="1600" spc="-10" dirty="0">
                <a:latin typeface="Tahoma"/>
                <a:cs typeface="Tahoma"/>
              </a:rPr>
              <a:t>pure </a:t>
            </a:r>
            <a:r>
              <a:rPr sz="1600" spc="-5" dirty="0">
                <a:latin typeface="Tahoma"/>
                <a:cs typeface="Tahoma"/>
              </a:rPr>
              <a:t>/ impure a set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endParaRPr sz="1600">
              <a:latin typeface="Tahoma"/>
              <a:cs typeface="Tahoma"/>
            </a:endParaRPr>
          </a:p>
          <a:p>
            <a:pPr marL="807085" marR="55880" indent="-287020">
              <a:lnSpc>
                <a:spcPct val="98500"/>
              </a:lnSpc>
              <a:spcBef>
                <a:spcPts val="30"/>
              </a:spcBef>
              <a:buFont typeface="Wingdings"/>
              <a:buChar char=""/>
              <a:tabLst>
                <a:tab pos="807720" algn="l"/>
              </a:tabLst>
            </a:pPr>
            <a:r>
              <a:rPr sz="1600" spc="-5" dirty="0">
                <a:latin typeface="Tahoma"/>
                <a:cs typeface="Tahoma"/>
              </a:rPr>
              <a:t>e.g. </a:t>
            </a:r>
            <a:r>
              <a:rPr sz="1600" spc="-10" dirty="0">
                <a:latin typeface="Tahoma"/>
                <a:cs typeface="Tahoma"/>
              </a:rPr>
              <a:t>In </a:t>
            </a:r>
            <a:r>
              <a:rPr sz="1600" spc="-5" dirty="0">
                <a:latin typeface="Tahoma"/>
                <a:cs typeface="Tahoma"/>
              </a:rPr>
              <a:t>a binary </a:t>
            </a:r>
            <a:r>
              <a:rPr sz="1600" spc="-10" dirty="0">
                <a:latin typeface="Tahoma"/>
                <a:cs typeface="Tahoma"/>
              </a:rPr>
              <a:t>classification </a:t>
            </a:r>
            <a:r>
              <a:rPr sz="1600" spc="-5" dirty="0">
                <a:latin typeface="Tahoma"/>
                <a:cs typeface="Tahoma"/>
              </a:rPr>
              <a:t>dataset, </a:t>
            </a:r>
            <a:r>
              <a:rPr sz="1600" spc="-10" dirty="0">
                <a:latin typeface="Tahoma"/>
                <a:cs typeface="Tahoma"/>
              </a:rPr>
              <a:t>if </a:t>
            </a:r>
            <a:r>
              <a:rPr sz="1600" b="1" spc="-5" dirty="0">
                <a:latin typeface="Tahoma"/>
                <a:cs typeface="Tahoma"/>
              </a:rPr>
              <a:t>S </a:t>
            </a:r>
            <a:r>
              <a:rPr sz="1600" spc="-10" dirty="0">
                <a:latin typeface="Tahoma"/>
                <a:cs typeface="Tahoma"/>
              </a:rPr>
              <a:t>is the </a:t>
            </a:r>
            <a:r>
              <a:rPr sz="1600" spc="-5" dirty="0">
                <a:latin typeface="Tahoma"/>
                <a:cs typeface="Tahoma"/>
              </a:rPr>
              <a:t>dataset  </a:t>
            </a:r>
            <a:r>
              <a:rPr sz="1600" spc="-10" dirty="0">
                <a:latin typeface="Tahoma"/>
                <a:cs typeface="Tahoma"/>
              </a:rPr>
              <a:t>having </a:t>
            </a:r>
            <a:r>
              <a:rPr sz="1600" spc="-5" dirty="0">
                <a:latin typeface="Tahoma"/>
                <a:cs typeface="Tahoma"/>
              </a:rPr>
              <a:t>+ and – </a:t>
            </a:r>
            <a:r>
              <a:rPr sz="1600" spc="-10" dirty="0">
                <a:latin typeface="Tahoma"/>
                <a:cs typeface="Tahoma"/>
              </a:rPr>
              <a:t>classes, </a:t>
            </a:r>
            <a:r>
              <a:rPr sz="1600" spc="-5" dirty="0">
                <a:latin typeface="Tahoma"/>
                <a:cs typeface="Tahoma"/>
              </a:rPr>
              <a:t>then </a:t>
            </a:r>
            <a:r>
              <a:rPr sz="1600" spc="-10" dirty="0">
                <a:latin typeface="Tahoma"/>
                <a:cs typeface="Tahoma"/>
              </a:rPr>
              <a:t>Entropy (</a:t>
            </a:r>
            <a:r>
              <a:rPr sz="1650" b="1" i="1" spc="-10" dirty="0">
                <a:latin typeface="Tahoma"/>
                <a:cs typeface="Tahoma"/>
              </a:rPr>
              <a:t>I</a:t>
            </a:r>
            <a:r>
              <a:rPr sz="1600" spc="-10" dirty="0">
                <a:latin typeface="Tahoma"/>
                <a:cs typeface="Tahoma"/>
              </a:rPr>
              <a:t>nformation) </a:t>
            </a:r>
            <a:r>
              <a:rPr sz="1600" spc="-5" dirty="0">
                <a:latin typeface="Tahoma"/>
                <a:cs typeface="Tahoma"/>
              </a:rPr>
              <a:t>is  </a:t>
            </a:r>
            <a:r>
              <a:rPr sz="1600" spc="-10" dirty="0">
                <a:latin typeface="Tahoma"/>
                <a:cs typeface="Tahoma"/>
              </a:rPr>
              <a:t>measured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as:</a:t>
            </a:r>
            <a:endParaRPr sz="1600">
              <a:latin typeface="Tahoma"/>
              <a:cs typeface="Tahoma"/>
            </a:endParaRPr>
          </a:p>
          <a:p>
            <a:pPr marL="977900">
              <a:lnSpc>
                <a:spcPct val="100000"/>
              </a:lnSpc>
            </a:pPr>
            <a:r>
              <a:rPr sz="1600" b="1" spc="-10" dirty="0">
                <a:latin typeface="Tahoma"/>
                <a:cs typeface="Tahoma"/>
              </a:rPr>
              <a:t>E(S) </a:t>
            </a:r>
            <a:r>
              <a:rPr sz="1600" b="1" spc="-5" dirty="0">
                <a:latin typeface="Tahoma"/>
                <a:cs typeface="Tahoma"/>
              </a:rPr>
              <a:t>= </a:t>
            </a:r>
            <a:r>
              <a:rPr sz="1600" b="1" dirty="0">
                <a:latin typeface="Tahoma"/>
                <a:cs typeface="Tahoma"/>
              </a:rPr>
              <a:t>-p</a:t>
            </a:r>
            <a:r>
              <a:rPr sz="1575" b="1" baseline="-21164" dirty="0">
                <a:latin typeface="Tahoma"/>
                <a:cs typeface="Tahoma"/>
              </a:rPr>
              <a:t>(+)</a:t>
            </a:r>
            <a:r>
              <a:rPr sz="1600" b="1" dirty="0">
                <a:latin typeface="Tahoma"/>
                <a:cs typeface="Tahoma"/>
              </a:rPr>
              <a:t>log</a:t>
            </a:r>
            <a:r>
              <a:rPr sz="1575" b="1" baseline="-21164" dirty="0">
                <a:latin typeface="Tahoma"/>
                <a:cs typeface="Tahoma"/>
              </a:rPr>
              <a:t>2 </a:t>
            </a:r>
            <a:r>
              <a:rPr sz="1600" b="1" dirty="0">
                <a:latin typeface="Tahoma"/>
                <a:cs typeface="Tahoma"/>
              </a:rPr>
              <a:t>p</a:t>
            </a:r>
            <a:r>
              <a:rPr sz="1575" b="1" baseline="-21164" dirty="0">
                <a:latin typeface="Tahoma"/>
                <a:cs typeface="Tahoma"/>
              </a:rPr>
              <a:t>(+) </a:t>
            </a:r>
            <a:r>
              <a:rPr sz="1600" b="1" spc="-5" dirty="0">
                <a:latin typeface="Tahoma"/>
                <a:cs typeface="Tahoma"/>
              </a:rPr>
              <a:t>–</a:t>
            </a:r>
            <a:r>
              <a:rPr sz="1600" b="1" spc="-19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p</a:t>
            </a:r>
            <a:r>
              <a:rPr sz="1575" b="1" baseline="-21164" dirty="0">
                <a:latin typeface="Tahoma"/>
                <a:cs typeface="Tahoma"/>
              </a:rPr>
              <a:t>(-)</a:t>
            </a:r>
            <a:r>
              <a:rPr sz="1600" b="1" dirty="0">
                <a:latin typeface="Tahoma"/>
                <a:cs typeface="Tahoma"/>
              </a:rPr>
              <a:t>log</a:t>
            </a:r>
            <a:r>
              <a:rPr sz="1575" b="1" baseline="-21164" dirty="0">
                <a:latin typeface="Tahoma"/>
                <a:cs typeface="Tahoma"/>
              </a:rPr>
              <a:t>2</a:t>
            </a:r>
            <a:r>
              <a:rPr sz="1600" b="1" dirty="0">
                <a:latin typeface="Tahoma"/>
                <a:cs typeface="Tahoma"/>
              </a:rPr>
              <a:t>p</a:t>
            </a:r>
            <a:r>
              <a:rPr sz="1575" b="1" baseline="-21164" dirty="0">
                <a:latin typeface="Tahoma"/>
                <a:cs typeface="Tahoma"/>
              </a:rPr>
              <a:t>(-)</a:t>
            </a:r>
            <a:endParaRPr sz="1575" baseline="-21164">
              <a:latin typeface="Tahoma"/>
              <a:cs typeface="Tahoma"/>
            </a:endParaRPr>
          </a:p>
          <a:p>
            <a:pPr marL="520700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where</a:t>
            </a:r>
            <a:endParaRPr sz="1600">
              <a:latin typeface="Tahoma"/>
              <a:cs typeface="Tahoma"/>
            </a:endParaRPr>
          </a:p>
          <a:p>
            <a:pPr marL="977900">
              <a:lnSpc>
                <a:spcPct val="100000"/>
              </a:lnSpc>
            </a:pPr>
            <a:r>
              <a:rPr sz="1600" b="1" dirty="0">
                <a:latin typeface="Tahoma"/>
                <a:cs typeface="Tahoma"/>
              </a:rPr>
              <a:t>p</a:t>
            </a:r>
            <a:r>
              <a:rPr sz="1575" b="1" baseline="-21164" dirty="0">
                <a:latin typeface="Tahoma"/>
                <a:cs typeface="Tahoma"/>
              </a:rPr>
              <a:t>(+) </a:t>
            </a:r>
            <a:r>
              <a:rPr sz="1600" spc="-5" dirty="0">
                <a:latin typeface="Tahoma"/>
                <a:cs typeface="Tahoma"/>
              </a:rPr>
              <a:t>= % of </a:t>
            </a:r>
            <a:r>
              <a:rPr sz="1600" spc="-10" dirty="0">
                <a:latin typeface="Tahoma"/>
                <a:cs typeface="Tahoma"/>
              </a:rPr>
              <a:t>positive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</a:t>
            </a:r>
            <a:endParaRPr sz="1600">
              <a:latin typeface="Tahoma"/>
              <a:cs typeface="Tahoma"/>
            </a:endParaRPr>
          </a:p>
          <a:p>
            <a:pPr marL="141541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= % of </a:t>
            </a:r>
            <a:r>
              <a:rPr sz="1600" spc="-10" dirty="0">
                <a:latin typeface="Tahoma"/>
                <a:cs typeface="Tahoma"/>
              </a:rPr>
              <a:t>negative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class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349885" indent="-287020">
              <a:lnSpc>
                <a:spcPct val="100000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1600" spc="-10" dirty="0">
                <a:latin typeface="Tahoma"/>
                <a:cs typeface="Tahoma"/>
              </a:rPr>
              <a:t>Interpretation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Entropy</a:t>
            </a:r>
            <a:endParaRPr sz="1600">
              <a:latin typeface="Tahoma"/>
              <a:cs typeface="Tahoma"/>
            </a:endParaRPr>
          </a:p>
          <a:p>
            <a:pPr marL="807085" lvl="1" indent="-287020">
              <a:lnSpc>
                <a:spcPct val="100000"/>
              </a:lnSpc>
              <a:buFont typeface="Wingdings"/>
              <a:buChar char=""/>
              <a:tabLst>
                <a:tab pos="807085" algn="l"/>
                <a:tab pos="807720" algn="l"/>
              </a:tabLst>
            </a:pPr>
            <a:r>
              <a:rPr sz="1600" spc="-5" dirty="0">
                <a:latin typeface="Tahoma"/>
                <a:cs typeface="Tahoma"/>
              </a:rPr>
              <a:t>0 &lt;= I &lt;=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807085" marR="277495" lvl="1" indent="-287020">
              <a:lnSpc>
                <a:spcPct val="100000"/>
              </a:lnSpc>
              <a:buFont typeface="Wingdings"/>
              <a:buChar char=""/>
              <a:tabLst>
                <a:tab pos="807085" algn="l"/>
                <a:tab pos="807720" algn="l"/>
              </a:tabLst>
            </a:pPr>
            <a:r>
              <a:rPr sz="1600" spc="-5" dirty="0">
                <a:latin typeface="Tahoma"/>
                <a:cs typeface="Tahoma"/>
              </a:rPr>
              <a:t>Number of </a:t>
            </a:r>
            <a:r>
              <a:rPr sz="1600" spc="-10" dirty="0">
                <a:latin typeface="Tahoma"/>
                <a:cs typeface="Tahoma"/>
              </a:rPr>
              <a:t>bits </a:t>
            </a:r>
            <a:r>
              <a:rPr sz="1600" spc="-5" dirty="0">
                <a:latin typeface="Tahoma"/>
                <a:cs typeface="Tahoma"/>
              </a:rPr>
              <a:t>that is needed </a:t>
            </a:r>
            <a:r>
              <a:rPr sz="1600" spc="-10" dirty="0">
                <a:latin typeface="Tahoma"/>
                <a:cs typeface="Tahoma"/>
              </a:rPr>
              <a:t>to identify </a:t>
            </a:r>
            <a:r>
              <a:rPr sz="1600" spc="-5" dirty="0">
                <a:latin typeface="Tahoma"/>
                <a:cs typeface="Tahoma"/>
              </a:rPr>
              <a:t>if an </a:t>
            </a:r>
            <a:r>
              <a:rPr sz="1600" spc="-10" dirty="0">
                <a:latin typeface="Tahoma"/>
                <a:cs typeface="Tahoma"/>
              </a:rPr>
              <a:t>item </a:t>
            </a:r>
            <a:r>
              <a:rPr sz="1600" spc="-5" dirty="0">
                <a:latin typeface="Tahoma"/>
                <a:cs typeface="Tahoma"/>
              </a:rPr>
              <a:t>in  the </a:t>
            </a:r>
            <a:r>
              <a:rPr sz="1600" spc="-10" dirty="0">
                <a:latin typeface="Tahoma"/>
                <a:cs typeface="Tahoma"/>
              </a:rPr>
              <a:t>given </a:t>
            </a:r>
            <a:r>
              <a:rPr sz="1600" spc="-5" dirty="0">
                <a:latin typeface="Tahoma"/>
                <a:cs typeface="Tahoma"/>
              </a:rPr>
              <a:t>dataset is + or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–</a:t>
            </a:r>
            <a:endParaRPr sz="1600">
              <a:latin typeface="Tahoma"/>
              <a:cs typeface="Tahoma"/>
            </a:endParaRPr>
          </a:p>
          <a:p>
            <a:pPr marL="807085" lvl="1" indent="-287020">
              <a:lnSpc>
                <a:spcPct val="100000"/>
              </a:lnSpc>
              <a:buFont typeface="Wingdings"/>
              <a:buChar char=""/>
              <a:tabLst>
                <a:tab pos="807085" algn="l"/>
                <a:tab pos="807720" algn="l"/>
              </a:tabLst>
            </a:pPr>
            <a:r>
              <a:rPr sz="1600" spc="-20" dirty="0">
                <a:latin typeface="Tahoma"/>
                <a:cs typeface="Tahoma"/>
              </a:rPr>
              <a:t>For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spc="-10" dirty="0">
                <a:latin typeface="Tahoma"/>
                <a:cs typeface="Tahoma"/>
              </a:rPr>
              <a:t>pure subset, </a:t>
            </a:r>
            <a:r>
              <a:rPr sz="1600" spc="-5" dirty="0">
                <a:latin typeface="Tahoma"/>
                <a:cs typeface="Tahoma"/>
              </a:rPr>
              <a:t>number of </a:t>
            </a:r>
            <a:r>
              <a:rPr sz="1600" spc="-10" dirty="0">
                <a:latin typeface="Tahoma"/>
                <a:cs typeface="Tahoma"/>
              </a:rPr>
              <a:t>bits </a:t>
            </a:r>
            <a:r>
              <a:rPr sz="1600" spc="-5" dirty="0">
                <a:latin typeface="Tahoma"/>
                <a:cs typeface="Tahoma"/>
              </a:rPr>
              <a:t>=</a:t>
            </a:r>
            <a:r>
              <a:rPr sz="1600" spc="1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  <a:p>
            <a:pPr marL="807085" lvl="1" indent="-287020">
              <a:lnSpc>
                <a:spcPct val="100000"/>
              </a:lnSpc>
              <a:buFont typeface="Wingdings"/>
              <a:buChar char=""/>
              <a:tabLst>
                <a:tab pos="807085" algn="l"/>
                <a:tab pos="807720" algn="l"/>
              </a:tabLst>
            </a:pPr>
            <a:r>
              <a:rPr sz="1600" spc="-20" dirty="0">
                <a:latin typeface="Tahoma"/>
                <a:cs typeface="Tahoma"/>
              </a:rPr>
              <a:t>For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spc="-10" dirty="0">
                <a:latin typeface="Tahoma"/>
                <a:cs typeface="Tahoma"/>
              </a:rPr>
              <a:t>tie, </a:t>
            </a:r>
            <a:r>
              <a:rPr sz="1600" spc="-5" dirty="0">
                <a:latin typeface="Tahoma"/>
                <a:cs typeface="Tahoma"/>
              </a:rPr>
              <a:t>number of </a:t>
            </a:r>
            <a:r>
              <a:rPr sz="1600" spc="-10" dirty="0">
                <a:latin typeface="Tahoma"/>
                <a:cs typeface="Tahoma"/>
              </a:rPr>
              <a:t>bits </a:t>
            </a:r>
            <a:r>
              <a:rPr sz="1600" spc="-5" dirty="0">
                <a:latin typeface="Tahoma"/>
                <a:cs typeface="Tahoma"/>
              </a:rPr>
              <a:t>=</a:t>
            </a:r>
            <a:r>
              <a:rPr sz="1600" spc="9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212" y="4411979"/>
            <a:ext cx="11832590" cy="1635760"/>
          </a:xfrm>
          <a:custGeom>
            <a:avLst/>
            <a:gdLst/>
            <a:ahLst/>
            <a:cxnLst/>
            <a:rect l="l" t="t" r="r" b="b"/>
            <a:pathLst>
              <a:path w="11832590" h="1635760">
                <a:moveTo>
                  <a:pt x="0" y="1635252"/>
                </a:moveTo>
                <a:lnTo>
                  <a:pt x="11832336" y="1635252"/>
                </a:lnTo>
                <a:lnTo>
                  <a:pt x="11832336" y="0"/>
                </a:lnTo>
                <a:lnTo>
                  <a:pt x="0" y="0"/>
                </a:lnTo>
                <a:lnTo>
                  <a:pt x="0" y="1635252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2212" y="2523744"/>
            <a:ext cx="11832590" cy="1635760"/>
          </a:xfrm>
          <a:custGeom>
            <a:avLst/>
            <a:gdLst/>
            <a:ahLst/>
            <a:cxnLst/>
            <a:rect l="l" t="t" r="r" b="b"/>
            <a:pathLst>
              <a:path w="11832590" h="1635760">
                <a:moveTo>
                  <a:pt x="0" y="1635251"/>
                </a:moveTo>
                <a:lnTo>
                  <a:pt x="11832336" y="1635251"/>
                </a:lnTo>
                <a:lnTo>
                  <a:pt x="11832336" y="0"/>
                </a:lnTo>
                <a:lnTo>
                  <a:pt x="0" y="0"/>
                </a:lnTo>
                <a:lnTo>
                  <a:pt x="0" y="1635251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212" y="501395"/>
            <a:ext cx="11832590" cy="1762125"/>
          </a:xfrm>
          <a:custGeom>
            <a:avLst/>
            <a:gdLst/>
            <a:ahLst/>
            <a:cxnLst/>
            <a:rect l="l" t="t" r="r" b="b"/>
            <a:pathLst>
              <a:path w="11832590" h="1762125">
                <a:moveTo>
                  <a:pt x="0" y="1761743"/>
                </a:moveTo>
                <a:lnTo>
                  <a:pt x="11832336" y="1761743"/>
                </a:lnTo>
                <a:lnTo>
                  <a:pt x="11832336" y="0"/>
                </a:lnTo>
                <a:lnTo>
                  <a:pt x="0" y="0"/>
                </a:lnTo>
                <a:lnTo>
                  <a:pt x="0" y="1761743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58817" y="6047"/>
            <a:ext cx="42978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Which </a:t>
            </a:r>
            <a:r>
              <a:rPr sz="2400" spc="-15" dirty="0">
                <a:latin typeface="Carlito"/>
                <a:cs typeface="Carlito"/>
              </a:rPr>
              <a:t>attribute to </a:t>
            </a:r>
            <a:r>
              <a:rPr sz="2400" dirty="0">
                <a:latin typeface="Carlito"/>
                <a:cs typeface="Carlito"/>
              </a:rPr>
              <a:t>split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on?</a:t>
            </a:r>
            <a:endParaRPr sz="2400">
              <a:latin typeface="Carlito"/>
              <a:cs typeface="Carlit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5694" y="982725"/>
          <a:ext cx="2773679" cy="1005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1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company_perf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Purchase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Carlito"/>
                          <a:cs typeface="Carlito"/>
                        </a:rPr>
                        <a:t>Sa</a:t>
                      </a:r>
                      <a:r>
                        <a:rPr sz="1600" b="1" spc="5" dirty="0">
                          <a:latin typeface="Carlito"/>
                          <a:cs typeface="Carlito"/>
                        </a:rPr>
                        <a:t>l</a:t>
                      </a:r>
                      <a:r>
                        <a:rPr sz="1600" b="1" dirty="0">
                          <a:latin typeface="Carlito"/>
                          <a:cs typeface="Carlito"/>
                        </a:rPr>
                        <a:t>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High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59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Low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Medium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5694" y="2943479"/>
          <a:ext cx="2594610" cy="754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600" b="1" spc="-20" dirty="0">
                          <a:latin typeface="Carlito"/>
                          <a:cs typeface="Carlito"/>
                        </a:rPr>
                        <a:t>exchange_rate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Purchase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Sale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Decrease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59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Increase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95694" y="4936997"/>
          <a:ext cx="2435224" cy="754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59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gold_price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Purchase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Sale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Stable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7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9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Unstable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7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600" dirty="0">
                          <a:latin typeface="Carlito"/>
                          <a:cs typeface="Carlito"/>
                        </a:rPr>
                        <a:t>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80796" y="637794"/>
            <a:ext cx="910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10 P / 5</a:t>
            </a:r>
            <a:r>
              <a:rPr sz="1800" b="1" spc="-8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0796" y="4592828"/>
            <a:ext cx="910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10 P / 5</a:t>
            </a:r>
            <a:r>
              <a:rPr sz="1800" b="1" spc="-8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0796" y="2631185"/>
            <a:ext cx="910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10 P / 5</a:t>
            </a:r>
            <a:r>
              <a:rPr sz="1800" b="1" spc="-8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23672" y="6307835"/>
            <a:ext cx="247015" cy="129539"/>
            <a:chOff x="423672" y="6307835"/>
            <a:chExt cx="247015" cy="129539"/>
          </a:xfrm>
        </p:grpSpPr>
        <p:sp>
          <p:nvSpPr>
            <p:cNvPr id="13" name="object 13"/>
            <p:cNvSpPr/>
            <p:nvPr/>
          </p:nvSpPr>
          <p:spPr>
            <a:xfrm>
              <a:off x="429768" y="6313931"/>
              <a:ext cx="234950" cy="117475"/>
            </a:xfrm>
            <a:custGeom>
              <a:avLst/>
              <a:gdLst/>
              <a:ahLst/>
              <a:cxnLst/>
              <a:rect l="l" t="t" r="r" b="b"/>
              <a:pathLst>
                <a:path w="234950" h="117475">
                  <a:moveTo>
                    <a:pt x="234696" y="0"/>
                  </a:moveTo>
                  <a:lnTo>
                    <a:pt x="0" y="0"/>
                  </a:lnTo>
                  <a:lnTo>
                    <a:pt x="0" y="117348"/>
                  </a:lnTo>
                  <a:lnTo>
                    <a:pt x="234696" y="117348"/>
                  </a:lnTo>
                  <a:lnTo>
                    <a:pt x="23469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768" y="6313931"/>
              <a:ext cx="234950" cy="117475"/>
            </a:xfrm>
            <a:custGeom>
              <a:avLst/>
              <a:gdLst/>
              <a:ahLst/>
              <a:cxnLst/>
              <a:rect l="l" t="t" r="r" b="b"/>
              <a:pathLst>
                <a:path w="234950" h="117475">
                  <a:moveTo>
                    <a:pt x="0" y="117348"/>
                  </a:moveTo>
                  <a:lnTo>
                    <a:pt x="234696" y="117348"/>
                  </a:lnTo>
                  <a:lnTo>
                    <a:pt x="234696" y="0"/>
                  </a:lnTo>
                  <a:lnTo>
                    <a:pt x="0" y="0"/>
                  </a:lnTo>
                  <a:lnTo>
                    <a:pt x="0" y="1173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374647" y="6307835"/>
            <a:ext cx="248920" cy="129539"/>
            <a:chOff x="1374647" y="6307835"/>
            <a:chExt cx="248920" cy="129539"/>
          </a:xfrm>
        </p:grpSpPr>
        <p:sp>
          <p:nvSpPr>
            <p:cNvPr id="16" name="object 16"/>
            <p:cNvSpPr/>
            <p:nvPr/>
          </p:nvSpPr>
          <p:spPr>
            <a:xfrm>
              <a:off x="1380743" y="6313931"/>
              <a:ext cx="236220" cy="117475"/>
            </a:xfrm>
            <a:custGeom>
              <a:avLst/>
              <a:gdLst/>
              <a:ahLst/>
              <a:cxnLst/>
              <a:rect l="l" t="t" r="r" b="b"/>
              <a:pathLst>
                <a:path w="236219" h="117475">
                  <a:moveTo>
                    <a:pt x="236219" y="0"/>
                  </a:moveTo>
                  <a:lnTo>
                    <a:pt x="0" y="0"/>
                  </a:lnTo>
                  <a:lnTo>
                    <a:pt x="0" y="117348"/>
                  </a:lnTo>
                  <a:lnTo>
                    <a:pt x="236219" y="117348"/>
                  </a:lnTo>
                  <a:lnTo>
                    <a:pt x="23621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80743" y="6313931"/>
              <a:ext cx="236220" cy="117475"/>
            </a:xfrm>
            <a:custGeom>
              <a:avLst/>
              <a:gdLst/>
              <a:ahLst/>
              <a:cxnLst/>
              <a:rect l="l" t="t" r="r" b="b"/>
              <a:pathLst>
                <a:path w="236219" h="117475">
                  <a:moveTo>
                    <a:pt x="0" y="117348"/>
                  </a:moveTo>
                  <a:lnTo>
                    <a:pt x="236219" y="117348"/>
                  </a:lnTo>
                  <a:lnTo>
                    <a:pt x="236219" y="0"/>
                  </a:lnTo>
                  <a:lnTo>
                    <a:pt x="0" y="0"/>
                  </a:lnTo>
                  <a:lnTo>
                    <a:pt x="0" y="1173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15974" y="6464604"/>
            <a:ext cx="593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ahoma"/>
                <a:cs typeface="Tahoma"/>
              </a:rPr>
              <a:t>Impur</a:t>
            </a:r>
            <a:r>
              <a:rPr sz="1200" b="1" dirty="0"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280917" y="646430"/>
          <a:ext cx="8324208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5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4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465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2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409"/>
                        </a:spcBef>
                      </a:pPr>
                      <a:r>
                        <a:rPr sz="1100" b="1" spc="-5" dirty="0">
                          <a:latin typeface="Carlito"/>
                          <a:cs typeface="Carlito"/>
                        </a:rPr>
                        <a:t>company_perf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409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Purchase</a:t>
                      </a:r>
                      <a:r>
                        <a:rPr sz="1100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(+)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409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Sale</a:t>
                      </a:r>
                      <a:r>
                        <a:rPr sz="11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(-)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409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PS_Total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  <a:spcBef>
                          <a:spcPts val="725"/>
                        </a:spcBef>
                      </a:pPr>
                      <a:r>
                        <a:rPr sz="1650" spc="7" baseline="15151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700" spc="5" dirty="0">
                          <a:latin typeface="Carlito"/>
                          <a:cs typeface="Carlito"/>
                        </a:rPr>
                        <a:t>(+)</a:t>
                      </a:r>
                      <a:endParaRPr sz="700">
                        <a:latin typeface="Carlito"/>
                        <a:cs typeface="Carlito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285"/>
                        </a:lnSpc>
                        <a:spcBef>
                          <a:spcPts val="409"/>
                        </a:spcBef>
                      </a:pPr>
                      <a:r>
                        <a:rPr sz="1100" spc="5" dirty="0">
                          <a:latin typeface="Carlito"/>
                          <a:cs typeface="Carlito"/>
                        </a:rPr>
                        <a:t>log</a:t>
                      </a:r>
                      <a:r>
                        <a:rPr sz="1050" spc="7" baseline="-23809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050" spc="-52" baseline="-23809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5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1050" spc="7" baseline="-23809" dirty="0">
                          <a:latin typeface="Carlito"/>
                          <a:cs typeface="Carlito"/>
                        </a:rPr>
                        <a:t>(+)</a:t>
                      </a:r>
                      <a:endParaRPr sz="1050" baseline="-23809">
                        <a:latin typeface="Carlito"/>
                        <a:cs typeface="Carlito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  <a:spcBef>
                          <a:spcPts val="725"/>
                        </a:spcBef>
                      </a:pPr>
                      <a:r>
                        <a:rPr sz="1650" baseline="15151" dirty="0">
                          <a:latin typeface="Carlito"/>
                          <a:cs typeface="Carlito"/>
                        </a:rPr>
                        <a:t>-p</a:t>
                      </a:r>
                      <a:r>
                        <a:rPr sz="700" dirty="0">
                          <a:latin typeface="Carlito"/>
                          <a:cs typeface="Carlito"/>
                        </a:rPr>
                        <a:t>(+) </a:t>
                      </a:r>
                      <a:r>
                        <a:rPr sz="1650" spc="7" baseline="15151" dirty="0">
                          <a:latin typeface="Carlito"/>
                          <a:cs typeface="Carlito"/>
                        </a:rPr>
                        <a:t>log</a:t>
                      </a:r>
                      <a:r>
                        <a:rPr sz="700" spc="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7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spc="7" baseline="15151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700" spc="5" dirty="0">
                          <a:latin typeface="Carlito"/>
                          <a:cs typeface="Carlito"/>
                        </a:rPr>
                        <a:t>(+)</a:t>
                      </a:r>
                      <a:endParaRPr sz="700">
                        <a:latin typeface="Carlito"/>
                        <a:cs typeface="Carlito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975"/>
                        </a:lnSpc>
                        <a:spcBef>
                          <a:spcPts val="725"/>
                        </a:spcBef>
                      </a:pPr>
                      <a:r>
                        <a:rPr sz="1650" spc="7" baseline="15151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700" spc="5" dirty="0">
                          <a:latin typeface="Carlito"/>
                          <a:cs typeface="Carlito"/>
                        </a:rPr>
                        <a:t>(-)</a:t>
                      </a:r>
                      <a:endParaRPr sz="700">
                        <a:latin typeface="Carlito"/>
                        <a:cs typeface="Carlito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409"/>
                        </a:spcBef>
                      </a:pPr>
                      <a:r>
                        <a:rPr sz="1100" spc="5" dirty="0">
                          <a:latin typeface="Carlito"/>
                          <a:cs typeface="Carlito"/>
                        </a:rPr>
                        <a:t>log</a:t>
                      </a:r>
                      <a:r>
                        <a:rPr sz="1050" spc="7" baseline="-23809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050" spc="-30" baseline="-23809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5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1050" spc="7" baseline="-23809" dirty="0">
                          <a:latin typeface="Carlito"/>
                          <a:cs typeface="Carlito"/>
                        </a:rPr>
                        <a:t>(-)</a:t>
                      </a:r>
                      <a:endParaRPr sz="1050" baseline="-23809">
                        <a:latin typeface="Carlito"/>
                        <a:cs typeface="Carlito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75"/>
                        </a:lnSpc>
                        <a:spcBef>
                          <a:spcPts val="725"/>
                        </a:spcBef>
                      </a:pPr>
                      <a:r>
                        <a:rPr sz="1650" spc="7" baseline="15151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700" spc="5" dirty="0">
                          <a:latin typeface="Carlito"/>
                          <a:cs typeface="Carlito"/>
                        </a:rPr>
                        <a:t>(-) </a:t>
                      </a:r>
                      <a:r>
                        <a:rPr sz="1650" spc="7" baseline="15151" dirty="0">
                          <a:latin typeface="Carlito"/>
                          <a:cs typeface="Carlito"/>
                        </a:rPr>
                        <a:t>log</a:t>
                      </a:r>
                      <a:r>
                        <a:rPr sz="700" spc="5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7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spc="7" baseline="15151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700" spc="5" dirty="0">
                          <a:latin typeface="Carlito"/>
                          <a:cs typeface="Carlito"/>
                        </a:rPr>
                        <a:t>(-)</a:t>
                      </a:r>
                      <a:endParaRPr sz="700">
                        <a:latin typeface="Carlito"/>
                        <a:cs typeface="Carlito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85"/>
                        </a:lnSpc>
                        <a:spcBef>
                          <a:spcPts val="409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High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0.600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-0.737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0.442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0.400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-1.322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-0.529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0.971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Low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1.000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0.571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-0.807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0.461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0.429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-1.222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-0.524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0.985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Set</a:t>
                      </a:r>
                      <a:r>
                        <a:rPr sz="11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(Total)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0.667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-0.585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0.390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0.333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-1.585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-0.528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0.918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280917" y="1731517"/>
          <a:ext cx="7158987" cy="419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5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8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414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E(S)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4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  <a:spcBef>
                          <a:spcPts val="725"/>
                        </a:spcBef>
                      </a:pPr>
                      <a:r>
                        <a:rPr sz="1650" spc="7" baseline="15151" dirty="0">
                          <a:latin typeface="Carlito"/>
                          <a:cs typeface="Carlito"/>
                        </a:rPr>
                        <a:t>S</a:t>
                      </a:r>
                      <a:r>
                        <a:rPr sz="700" spc="5" dirty="0">
                          <a:latin typeface="Carlito"/>
                          <a:cs typeface="Carlito"/>
                        </a:rPr>
                        <a:t>(v=high)</a:t>
                      </a:r>
                      <a:endParaRPr sz="700">
                        <a:latin typeface="Carlito"/>
                        <a:cs typeface="Carlito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975"/>
                        </a:lnSpc>
                        <a:spcBef>
                          <a:spcPts val="725"/>
                        </a:spcBef>
                      </a:pPr>
                      <a:r>
                        <a:rPr sz="1650" spc="7" baseline="15151" dirty="0">
                          <a:latin typeface="Carlito"/>
                          <a:cs typeface="Carlito"/>
                        </a:rPr>
                        <a:t>E(</a:t>
                      </a:r>
                      <a:r>
                        <a:rPr sz="700" spc="5" dirty="0">
                          <a:latin typeface="Carlito"/>
                          <a:cs typeface="Carlito"/>
                        </a:rPr>
                        <a:t>v=high</a:t>
                      </a:r>
                      <a:r>
                        <a:rPr sz="1650" spc="7" baseline="15151" dirty="0">
                          <a:latin typeface="Carlito"/>
                          <a:cs typeface="Carlito"/>
                        </a:rPr>
                        <a:t>)</a:t>
                      </a:r>
                      <a:endParaRPr sz="1650" baseline="15151">
                        <a:latin typeface="Carlito"/>
                        <a:cs typeface="Carlito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4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(S</a:t>
                      </a:r>
                      <a:r>
                        <a:rPr sz="1050" baseline="-23809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/S) *</a:t>
                      </a:r>
                      <a:r>
                        <a:rPr sz="11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E(S</a:t>
                      </a:r>
                      <a:r>
                        <a:rPr sz="1050" baseline="-23809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  <a:spcBef>
                          <a:spcPts val="725"/>
                        </a:spcBef>
                      </a:pPr>
                      <a:r>
                        <a:rPr sz="1650" spc="15" baseline="15151" dirty="0">
                          <a:latin typeface="Carlito"/>
                          <a:cs typeface="Carlito"/>
                        </a:rPr>
                        <a:t>S</a:t>
                      </a:r>
                      <a:r>
                        <a:rPr sz="700" spc="10" dirty="0">
                          <a:latin typeface="Carlito"/>
                          <a:cs typeface="Carlito"/>
                        </a:rPr>
                        <a:t>(v=medium)</a:t>
                      </a:r>
                      <a:endParaRPr sz="700">
                        <a:latin typeface="Carlito"/>
                        <a:cs typeface="Carlito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  <a:spcBef>
                          <a:spcPts val="725"/>
                        </a:spcBef>
                      </a:pPr>
                      <a:r>
                        <a:rPr sz="1650" spc="15" baseline="15151" dirty="0">
                          <a:latin typeface="Carlito"/>
                          <a:cs typeface="Carlito"/>
                        </a:rPr>
                        <a:t>E(</a:t>
                      </a:r>
                      <a:r>
                        <a:rPr sz="700" spc="10" dirty="0">
                          <a:latin typeface="Carlito"/>
                          <a:cs typeface="Carlito"/>
                        </a:rPr>
                        <a:t>v=medium</a:t>
                      </a:r>
                      <a:r>
                        <a:rPr sz="1650" spc="15" baseline="15151" dirty="0">
                          <a:latin typeface="Carlito"/>
                          <a:cs typeface="Carlito"/>
                        </a:rPr>
                        <a:t>)</a:t>
                      </a:r>
                      <a:endParaRPr sz="1650" baseline="15151">
                        <a:latin typeface="Carlito"/>
                        <a:cs typeface="Carlito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4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(S</a:t>
                      </a:r>
                      <a:r>
                        <a:rPr sz="1050" baseline="-23809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/S) *</a:t>
                      </a:r>
                      <a:r>
                        <a:rPr sz="11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E(S</a:t>
                      </a:r>
                      <a:r>
                        <a:rPr sz="1050" baseline="-23809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414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Gain(S,</a:t>
                      </a:r>
                      <a:r>
                        <a:rPr sz="11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company_perf)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0.918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0.971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0.324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0.985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0.460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0.783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280917" y="2659888"/>
          <a:ext cx="8597893" cy="800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452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18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13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415"/>
                        </a:spcBef>
                      </a:pPr>
                      <a:r>
                        <a:rPr sz="1100" b="1" spc="-5" dirty="0">
                          <a:latin typeface="Carlito"/>
                          <a:cs typeface="Carlito"/>
                        </a:rPr>
                        <a:t>exchange_rate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4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Purchase</a:t>
                      </a:r>
                      <a:r>
                        <a:rPr sz="1100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(+)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Sale</a:t>
                      </a:r>
                      <a:r>
                        <a:rPr sz="11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(-)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PS_Total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  <a:spcBef>
                          <a:spcPts val="730"/>
                        </a:spcBef>
                      </a:pPr>
                      <a:r>
                        <a:rPr sz="1650" spc="7" baseline="15151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700" spc="5" dirty="0">
                          <a:latin typeface="Carlito"/>
                          <a:cs typeface="Carlito"/>
                        </a:rPr>
                        <a:t>(+)</a:t>
                      </a:r>
                      <a:endParaRPr sz="700">
                        <a:latin typeface="Carlito"/>
                        <a:cs typeface="Carlito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4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log</a:t>
                      </a:r>
                      <a:r>
                        <a:rPr sz="1050" baseline="-23809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050" spc="-44" baseline="-23809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5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1050" spc="7" baseline="-23809" dirty="0">
                          <a:latin typeface="Carlito"/>
                          <a:cs typeface="Carlito"/>
                        </a:rPr>
                        <a:t>(+)</a:t>
                      </a:r>
                      <a:endParaRPr sz="1050" baseline="-23809">
                        <a:latin typeface="Carlito"/>
                        <a:cs typeface="Carlito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  <a:spcBef>
                          <a:spcPts val="730"/>
                        </a:spcBef>
                      </a:pPr>
                      <a:r>
                        <a:rPr sz="1650" spc="7" baseline="15151" dirty="0">
                          <a:latin typeface="Carlito"/>
                          <a:cs typeface="Carlito"/>
                        </a:rPr>
                        <a:t>-p</a:t>
                      </a:r>
                      <a:r>
                        <a:rPr sz="700" spc="5" dirty="0">
                          <a:latin typeface="Carlito"/>
                          <a:cs typeface="Carlito"/>
                        </a:rPr>
                        <a:t>(+) </a:t>
                      </a:r>
                      <a:r>
                        <a:rPr sz="1650" baseline="15151" dirty="0">
                          <a:latin typeface="Carlito"/>
                          <a:cs typeface="Carlito"/>
                        </a:rPr>
                        <a:t>log</a:t>
                      </a:r>
                      <a:r>
                        <a:rPr sz="70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7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spc="7" baseline="15151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700" spc="5" dirty="0">
                          <a:latin typeface="Carlito"/>
                          <a:cs typeface="Carlito"/>
                        </a:rPr>
                        <a:t>(+)</a:t>
                      </a:r>
                      <a:endParaRPr sz="700">
                        <a:latin typeface="Carlito"/>
                        <a:cs typeface="Carlito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969"/>
                        </a:lnSpc>
                        <a:spcBef>
                          <a:spcPts val="730"/>
                        </a:spcBef>
                      </a:pPr>
                      <a:r>
                        <a:rPr sz="1650" spc="7" baseline="15151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700" spc="5" dirty="0">
                          <a:latin typeface="Carlito"/>
                          <a:cs typeface="Carlito"/>
                        </a:rPr>
                        <a:t>(-)</a:t>
                      </a:r>
                      <a:endParaRPr sz="700">
                        <a:latin typeface="Carlito"/>
                        <a:cs typeface="Carlito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524510">
                        <a:lnSpc>
                          <a:spcPts val="1280"/>
                        </a:lnSpc>
                        <a:spcBef>
                          <a:spcPts val="4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log</a:t>
                      </a:r>
                      <a:r>
                        <a:rPr sz="1050" baseline="-23809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050" spc="-30" baseline="-23809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5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1050" spc="7" baseline="-23809" dirty="0">
                          <a:latin typeface="Carlito"/>
                          <a:cs typeface="Carlito"/>
                        </a:rPr>
                        <a:t>(-)</a:t>
                      </a:r>
                      <a:endParaRPr sz="1050" baseline="-23809">
                        <a:latin typeface="Carlito"/>
                        <a:cs typeface="Carlito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969"/>
                        </a:lnSpc>
                        <a:spcBef>
                          <a:spcPts val="730"/>
                        </a:spcBef>
                      </a:pPr>
                      <a:r>
                        <a:rPr sz="1650" spc="7" baseline="15151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700" spc="5" dirty="0">
                          <a:latin typeface="Carlito"/>
                          <a:cs typeface="Carlito"/>
                        </a:rPr>
                        <a:t>(-) </a:t>
                      </a:r>
                      <a:r>
                        <a:rPr sz="1650" baseline="15151" dirty="0">
                          <a:latin typeface="Carlito"/>
                          <a:cs typeface="Carlito"/>
                        </a:rPr>
                        <a:t>log</a:t>
                      </a:r>
                      <a:r>
                        <a:rPr sz="70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700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spc="7" baseline="15151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700" spc="5" dirty="0">
                          <a:latin typeface="Carlito"/>
                          <a:cs typeface="Carlito"/>
                        </a:rPr>
                        <a:t>(-)</a:t>
                      </a:r>
                      <a:endParaRPr sz="700">
                        <a:latin typeface="Carlito"/>
                        <a:cs typeface="Carlito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80"/>
                        </a:lnSpc>
                        <a:spcBef>
                          <a:spcPts val="4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Decrease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1.000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2610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0.444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-1.170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0.520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0.556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1020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-0.848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-0.471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0.991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Set</a:t>
                      </a:r>
                      <a:r>
                        <a:rPr sz="11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(Total)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0.667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-0.585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0.390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0.333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1020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-1.585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-0.528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0.918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3280917" y="3540633"/>
          <a:ext cx="7442197" cy="419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446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8599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E(S)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4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  <a:spcBef>
                          <a:spcPts val="730"/>
                        </a:spcBef>
                      </a:pPr>
                      <a:r>
                        <a:rPr sz="1650" spc="7" baseline="15151" dirty="0">
                          <a:latin typeface="Carlito"/>
                          <a:cs typeface="Carlito"/>
                        </a:rPr>
                        <a:t>S</a:t>
                      </a:r>
                      <a:r>
                        <a:rPr sz="700" spc="5" dirty="0">
                          <a:latin typeface="Carlito"/>
                          <a:cs typeface="Carlito"/>
                        </a:rPr>
                        <a:t>(v=decrease)</a:t>
                      </a:r>
                      <a:endParaRPr sz="700">
                        <a:latin typeface="Carlito"/>
                        <a:cs typeface="Carlito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  <a:spcBef>
                          <a:spcPts val="730"/>
                        </a:spcBef>
                      </a:pPr>
                      <a:r>
                        <a:rPr sz="1650" spc="7" baseline="15151" dirty="0">
                          <a:latin typeface="Carlito"/>
                          <a:cs typeface="Carlito"/>
                        </a:rPr>
                        <a:t>E(</a:t>
                      </a:r>
                      <a:r>
                        <a:rPr sz="700" spc="5" dirty="0">
                          <a:latin typeface="Carlito"/>
                          <a:cs typeface="Carlito"/>
                        </a:rPr>
                        <a:t>v=decrease</a:t>
                      </a:r>
                      <a:r>
                        <a:rPr sz="1650" spc="7" baseline="15151" dirty="0">
                          <a:latin typeface="Carlito"/>
                          <a:cs typeface="Carlito"/>
                        </a:rPr>
                        <a:t>)</a:t>
                      </a:r>
                      <a:endParaRPr sz="1650" baseline="15151">
                        <a:latin typeface="Carlito"/>
                        <a:cs typeface="Carlito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4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(S</a:t>
                      </a:r>
                      <a:r>
                        <a:rPr sz="1050" baseline="-23809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/S) *</a:t>
                      </a:r>
                      <a:r>
                        <a:rPr sz="11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E(S</a:t>
                      </a:r>
                      <a:r>
                        <a:rPr sz="1050" baseline="-23809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  <a:spcBef>
                          <a:spcPts val="730"/>
                        </a:spcBef>
                      </a:pPr>
                      <a:r>
                        <a:rPr sz="1650" spc="15" baseline="15151" dirty="0">
                          <a:latin typeface="Carlito"/>
                          <a:cs typeface="Carlito"/>
                        </a:rPr>
                        <a:t>S</a:t>
                      </a:r>
                      <a:r>
                        <a:rPr sz="700" spc="10" dirty="0">
                          <a:latin typeface="Carlito"/>
                          <a:cs typeface="Carlito"/>
                        </a:rPr>
                        <a:t>(v=increase)</a:t>
                      </a:r>
                      <a:endParaRPr sz="700">
                        <a:latin typeface="Carlito"/>
                        <a:cs typeface="Carlito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969"/>
                        </a:lnSpc>
                        <a:spcBef>
                          <a:spcPts val="730"/>
                        </a:spcBef>
                      </a:pPr>
                      <a:r>
                        <a:rPr sz="1650" spc="7" baseline="15151" dirty="0">
                          <a:latin typeface="Carlito"/>
                          <a:cs typeface="Carlito"/>
                        </a:rPr>
                        <a:t>E(</a:t>
                      </a:r>
                      <a:r>
                        <a:rPr sz="700" spc="5" dirty="0">
                          <a:latin typeface="Carlito"/>
                          <a:cs typeface="Carlito"/>
                        </a:rPr>
                        <a:t>v=increase</a:t>
                      </a:r>
                      <a:r>
                        <a:rPr sz="1650" spc="7" baseline="15151" dirty="0">
                          <a:latin typeface="Carlito"/>
                          <a:cs typeface="Carlito"/>
                        </a:rPr>
                        <a:t>)</a:t>
                      </a:r>
                      <a:endParaRPr sz="1650" baseline="15151">
                        <a:latin typeface="Carlito"/>
                        <a:cs typeface="Carlito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4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(S</a:t>
                      </a:r>
                      <a:r>
                        <a:rPr sz="1050" baseline="-23809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/S) *</a:t>
                      </a:r>
                      <a:r>
                        <a:rPr sz="11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E(S</a:t>
                      </a:r>
                      <a:r>
                        <a:rPr sz="1050" baseline="-23809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Gain(S,</a:t>
                      </a:r>
                      <a:r>
                        <a:rPr sz="11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exchange_rate)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0.918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0.991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0.595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0.595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280917" y="4576317"/>
          <a:ext cx="8324208" cy="800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5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4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465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2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420"/>
                        </a:spcBef>
                      </a:pPr>
                      <a:r>
                        <a:rPr sz="1100" b="1" spc="-5" dirty="0">
                          <a:latin typeface="Carlito"/>
                          <a:cs typeface="Carlito"/>
                        </a:rPr>
                        <a:t>gold_price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4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Purchase</a:t>
                      </a:r>
                      <a:r>
                        <a:rPr sz="1100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(+)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420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Sale</a:t>
                      </a:r>
                      <a:r>
                        <a:rPr sz="11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(-)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420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PS_Total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  <a:spcBef>
                          <a:spcPts val="730"/>
                        </a:spcBef>
                      </a:pPr>
                      <a:r>
                        <a:rPr sz="1650" spc="7" baseline="15151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700" spc="5" dirty="0">
                          <a:latin typeface="Carlito"/>
                          <a:cs typeface="Carlito"/>
                        </a:rPr>
                        <a:t>(+)</a:t>
                      </a:r>
                      <a:endParaRPr sz="700">
                        <a:latin typeface="Carlito"/>
                        <a:cs typeface="Carlito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280"/>
                        </a:lnSpc>
                        <a:spcBef>
                          <a:spcPts val="4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log</a:t>
                      </a:r>
                      <a:r>
                        <a:rPr sz="1050" baseline="-23809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050" spc="-44" baseline="-23809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5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1050" spc="7" baseline="-23809" dirty="0">
                          <a:latin typeface="Carlito"/>
                          <a:cs typeface="Carlito"/>
                        </a:rPr>
                        <a:t>(+)</a:t>
                      </a:r>
                      <a:endParaRPr sz="1050" baseline="-23809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  <a:spcBef>
                          <a:spcPts val="730"/>
                        </a:spcBef>
                      </a:pPr>
                      <a:r>
                        <a:rPr sz="1650" spc="7" baseline="15151" dirty="0">
                          <a:latin typeface="Carlito"/>
                          <a:cs typeface="Carlito"/>
                        </a:rPr>
                        <a:t>-p</a:t>
                      </a:r>
                      <a:r>
                        <a:rPr sz="700" spc="5" dirty="0">
                          <a:latin typeface="Carlito"/>
                          <a:cs typeface="Carlito"/>
                        </a:rPr>
                        <a:t>(+) </a:t>
                      </a:r>
                      <a:r>
                        <a:rPr sz="1650" baseline="15151" dirty="0">
                          <a:latin typeface="Carlito"/>
                          <a:cs typeface="Carlito"/>
                        </a:rPr>
                        <a:t>log</a:t>
                      </a:r>
                      <a:r>
                        <a:rPr sz="70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7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spc="7" baseline="15151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700" spc="5" dirty="0">
                          <a:latin typeface="Carlito"/>
                          <a:cs typeface="Carlito"/>
                        </a:rPr>
                        <a:t>(+)</a:t>
                      </a:r>
                      <a:endParaRPr sz="700">
                        <a:latin typeface="Carlito"/>
                        <a:cs typeface="Carlito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965"/>
                        </a:lnSpc>
                        <a:spcBef>
                          <a:spcPts val="730"/>
                        </a:spcBef>
                      </a:pPr>
                      <a:r>
                        <a:rPr sz="1650" spc="7" baseline="15151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700" spc="5" dirty="0">
                          <a:latin typeface="Carlito"/>
                          <a:cs typeface="Carlito"/>
                        </a:rPr>
                        <a:t>(-)</a:t>
                      </a:r>
                      <a:endParaRPr sz="700">
                        <a:latin typeface="Carlito"/>
                        <a:cs typeface="Carlito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4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log</a:t>
                      </a:r>
                      <a:r>
                        <a:rPr sz="1050" baseline="-23809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050" spc="-30" baseline="-23809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5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1050" spc="7" baseline="-23809" dirty="0">
                          <a:latin typeface="Carlito"/>
                          <a:cs typeface="Carlito"/>
                        </a:rPr>
                        <a:t>(-)</a:t>
                      </a:r>
                      <a:endParaRPr sz="1050" baseline="-23809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965"/>
                        </a:lnSpc>
                        <a:spcBef>
                          <a:spcPts val="730"/>
                        </a:spcBef>
                      </a:pPr>
                      <a:r>
                        <a:rPr sz="1650" spc="7" baseline="15151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700" spc="5" dirty="0">
                          <a:latin typeface="Carlito"/>
                          <a:cs typeface="Carlito"/>
                        </a:rPr>
                        <a:t>(-) </a:t>
                      </a:r>
                      <a:r>
                        <a:rPr sz="1650" baseline="15151" dirty="0">
                          <a:latin typeface="Carlito"/>
                          <a:cs typeface="Carlito"/>
                        </a:rPr>
                        <a:t>log</a:t>
                      </a:r>
                      <a:r>
                        <a:rPr sz="70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700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spc="7" baseline="15151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700" spc="5" dirty="0">
                          <a:latin typeface="Carlito"/>
                          <a:cs typeface="Carlito"/>
                        </a:rPr>
                        <a:t>(-)</a:t>
                      </a:r>
                      <a:endParaRPr sz="700">
                        <a:latin typeface="Carlito"/>
                        <a:cs typeface="Carlito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80"/>
                        </a:lnSpc>
                        <a:spcBef>
                          <a:spcPts val="4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0.500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-1.000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0.500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0.500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-1.000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-0.500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1.000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unstable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1.000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Set</a:t>
                      </a:r>
                      <a:r>
                        <a:rPr sz="11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(Total)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0.667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-0.585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0.390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0.333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-1.585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-0.528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0.918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280917" y="5440934"/>
          <a:ext cx="7158987" cy="419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5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8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8536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420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E(S)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4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  <a:spcBef>
                          <a:spcPts val="735"/>
                        </a:spcBef>
                      </a:pPr>
                      <a:r>
                        <a:rPr sz="1650" spc="7" baseline="15151" dirty="0">
                          <a:latin typeface="Carlito"/>
                          <a:cs typeface="Carlito"/>
                        </a:rPr>
                        <a:t>S</a:t>
                      </a:r>
                      <a:r>
                        <a:rPr sz="700" spc="5" dirty="0">
                          <a:latin typeface="Carlito"/>
                          <a:cs typeface="Carlito"/>
                        </a:rPr>
                        <a:t>(v=stable)</a:t>
                      </a:r>
                      <a:endParaRPr sz="700">
                        <a:latin typeface="Carlito"/>
                        <a:cs typeface="Carlito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  <a:spcBef>
                          <a:spcPts val="735"/>
                        </a:spcBef>
                      </a:pPr>
                      <a:r>
                        <a:rPr sz="1650" spc="7" baseline="15151" dirty="0">
                          <a:latin typeface="Carlito"/>
                          <a:cs typeface="Carlito"/>
                        </a:rPr>
                        <a:t>E(</a:t>
                      </a:r>
                      <a:r>
                        <a:rPr sz="700" spc="5" dirty="0">
                          <a:latin typeface="Carlito"/>
                          <a:cs typeface="Carlito"/>
                        </a:rPr>
                        <a:t>v=stable</a:t>
                      </a:r>
                      <a:r>
                        <a:rPr sz="1650" spc="7" baseline="15151" dirty="0">
                          <a:latin typeface="Carlito"/>
                          <a:cs typeface="Carlito"/>
                        </a:rPr>
                        <a:t>)</a:t>
                      </a:r>
                      <a:endParaRPr sz="1650" baseline="15151">
                        <a:latin typeface="Carlito"/>
                        <a:cs typeface="Carlito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4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(S</a:t>
                      </a:r>
                      <a:r>
                        <a:rPr sz="1050" baseline="-23809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/S) *</a:t>
                      </a:r>
                      <a:r>
                        <a:rPr sz="11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E(S</a:t>
                      </a:r>
                      <a:r>
                        <a:rPr sz="1050" baseline="-23809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  <a:spcBef>
                          <a:spcPts val="735"/>
                        </a:spcBef>
                      </a:pPr>
                      <a:r>
                        <a:rPr sz="1650" spc="7" baseline="15151" dirty="0">
                          <a:latin typeface="Carlito"/>
                          <a:cs typeface="Carlito"/>
                        </a:rPr>
                        <a:t>S</a:t>
                      </a:r>
                      <a:r>
                        <a:rPr sz="700" spc="5" dirty="0">
                          <a:latin typeface="Carlito"/>
                          <a:cs typeface="Carlito"/>
                        </a:rPr>
                        <a:t>(v=unstable)</a:t>
                      </a:r>
                      <a:endParaRPr sz="700">
                        <a:latin typeface="Carlito"/>
                        <a:cs typeface="Carlito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  <a:spcBef>
                          <a:spcPts val="735"/>
                        </a:spcBef>
                      </a:pPr>
                      <a:r>
                        <a:rPr sz="1650" spc="15" baseline="15151" dirty="0">
                          <a:latin typeface="Carlito"/>
                          <a:cs typeface="Carlito"/>
                        </a:rPr>
                        <a:t>E(</a:t>
                      </a:r>
                      <a:r>
                        <a:rPr sz="700" spc="10" dirty="0">
                          <a:latin typeface="Carlito"/>
                          <a:cs typeface="Carlito"/>
                        </a:rPr>
                        <a:t>v=medium</a:t>
                      </a:r>
                      <a:r>
                        <a:rPr sz="1650" spc="15" baseline="15151" dirty="0">
                          <a:latin typeface="Carlito"/>
                          <a:cs typeface="Carlito"/>
                        </a:rPr>
                        <a:t>)</a:t>
                      </a:r>
                      <a:endParaRPr sz="1650" baseline="15151">
                        <a:latin typeface="Carlito"/>
                        <a:cs typeface="Carlito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4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(S</a:t>
                      </a:r>
                      <a:r>
                        <a:rPr sz="1050" baseline="-23809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/S) *</a:t>
                      </a:r>
                      <a:r>
                        <a:rPr sz="11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E(S</a:t>
                      </a:r>
                      <a:r>
                        <a:rPr sz="1050" baseline="-23809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420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Gain(S,</a:t>
                      </a:r>
                      <a:r>
                        <a:rPr sz="11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company_perf)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0.918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1.000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0.667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0.667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378358" y="6464604"/>
            <a:ext cx="379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P</a:t>
            </a:r>
            <a:r>
              <a:rPr sz="1200" b="1" spc="-5" dirty="0">
                <a:latin typeface="Tahoma"/>
                <a:cs typeface="Tahoma"/>
              </a:rPr>
              <a:t>ur</a:t>
            </a:r>
            <a:r>
              <a:rPr sz="1200" b="1" dirty="0"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919" y="1213485"/>
            <a:ext cx="4078604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Pruning </a:t>
            </a:r>
            <a:r>
              <a:rPr sz="1600" spc="-5" dirty="0">
                <a:latin typeface="Tahoma"/>
                <a:cs typeface="Tahoma"/>
              </a:rPr>
              <a:t>is a </a:t>
            </a:r>
            <a:r>
              <a:rPr sz="1600" spc="-10" dirty="0">
                <a:latin typeface="Tahoma"/>
                <a:cs typeface="Tahoma"/>
              </a:rPr>
              <a:t>technique to reduce </a:t>
            </a: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size  </a:t>
            </a:r>
            <a:r>
              <a:rPr sz="1600" spc="-5" dirty="0">
                <a:latin typeface="Tahoma"/>
                <a:cs typeface="Tahoma"/>
              </a:rPr>
              <a:t>of the </a:t>
            </a:r>
            <a:r>
              <a:rPr sz="1600" spc="-10" dirty="0">
                <a:latin typeface="Tahoma"/>
                <a:cs typeface="Tahoma"/>
              </a:rPr>
              <a:t>Decision </a:t>
            </a:r>
            <a:r>
              <a:rPr sz="1600" spc="-45" dirty="0">
                <a:latin typeface="Tahoma"/>
                <a:cs typeface="Tahoma"/>
              </a:rPr>
              <a:t>Tree </a:t>
            </a:r>
            <a:r>
              <a:rPr sz="1600" spc="-5" dirty="0">
                <a:latin typeface="Tahoma"/>
                <a:cs typeface="Tahoma"/>
              </a:rPr>
              <a:t>by </a:t>
            </a:r>
            <a:r>
              <a:rPr sz="1600" spc="-10" dirty="0">
                <a:latin typeface="Tahoma"/>
                <a:cs typeface="Tahoma"/>
              </a:rPr>
              <a:t>eliminating certain  sections </a:t>
            </a:r>
            <a:r>
              <a:rPr sz="1600" spc="-5" dirty="0">
                <a:latin typeface="Tahoma"/>
                <a:cs typeface="Tahoma"/>
              </a:rPr>
              <a:t>of the </a:t>
            </a:r>
            <a:r>
              <a:rPr sz="1600" spc="-10" dirty="0">
                <a:latin typeface="Tahoma"/>
                <a:cs typeface="Tahoma"/>
              </a:rPr>
              <a:t>tree </a:t>
            </a:r>
            <a:r>
              <a:rPr sz="1600" spc="-5" dirty="0">
                <a:latin typeface="Tahoma"/>
                <a:cs typeface="Tahoma"/>
              </a:rPr>
              <a:t>that </a:t>
            </a:r>
            <a:r>
              <a:rPr sz="1600" spc="-10" dirty="0">
                <a:latin typeface="Tahoma"/>
                <a:cs typeface="Tahoma"/>
              </a:rPr>
              <a:t>provide </a:t>
            </a:r>
            <a:r>
              <a:rPr sz="1600" spc="-15" dirty="0">
                <a:latin typeface="Tahoma"/>
                <a:cs typeface="Tahoma"/>
              </a:rPr>
              <a:t>little  </a:t>
            </a:r>
            <a:r>
              <a:rPr sz="1600" spc="-10" dirty="0">
                <a:latin typeface="Tahoma"/>
                <a:cs typeface="Tahoma"/>
              </a:rPr>
              <a:t>information to classify</a:t>
            </a:r>
            <a:r>
              <a:rPr sz="1600" spc="1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instances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919" y="2433066"/>
            <a:ext cx="38227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Pruning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spc="-10" dirty="0">
                <a:latin typeface="Tahoma"/>
                <a:cs typeface="Tahoma"/>
              </a:rPr>
              <a:t>tree </a:t>
            </a:r>
            <a:r>
              <a:rPr sz="1600" spc="-5" dirty="0">
                <a:latin typeface="Tahoma"/>
                <a:cs typeface="Tahoma"/>
              </a:rPr>
              <a:t>is done </a:t>
            </a:r>
            <a:r>
              <a:rPr sz="1600" spc="-10" dirty="0">
                <a:latin typeface="Tahoma"/>
                <a:cs typeface="Tahoma"/>
              </a:rPr>
              <a:t>to prevent  overfitting; thereby improving</a:t>
            </a:r>
            <a:r>
              <a:rPr sz="1600" spc="1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accuracy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919" y="3164839"/>
            <a:ext cx="3722370" cy="75882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99085" marR="5080" indent="-287020">
              <a:lnSpc>
                <a:spcPts val="1920"/>
              </a:lnSpc>
              <a:spcBef>
                <a:spcPts val="1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Select </a:t>
            </a: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tree size </a:t>
            </a:r>
            <a:r>
              <a:rPr sz="1600" spc="-5" dirty="0">
                <a:latin typeface="Tahoma"/>
                <a:cs typeface="Tahoma"/>
              </a:rPr>
              <a:t>that minimises the  </a:t>
            </a:r>
            <a:r>
              <a:rPr sz="1600" spc="-15" dirty="0">
                <a:latin typeface="Tahoma"/>
                <a:cs typeface="Tahoma"/>
              </a:rPr>
              <a:t>cross-validated </a:t>
            </a:r>
            <a:r>
              <a:rPr sz="1600" spc="-10" dirty="0">
                <a:latin typeface="Tahoma"/>
                <a:cs typeface="Tahoma"/>
              </a:rPr>
              <a:t>error </a:t>
            </a:r>
            <a:r>
              <a:rPr sz="1650" i="1" spc="-30" dirty="0">
                <a:latin typeface="Tahoma"/>
                <a:cs typeface="Tahoma"/>
              </a:rPr>
              <a:t>(R has in-built  </a:t>
            </a:r>
            <a:r>
              <a:rPr sz="1650" i="1" spc="-35" dirty="0">
                <a:latin typeface="Tahoma"/>
                <a:cs typeface="Tahoma"/>
              </a:rPr>
              <a:t>function </a:t>
            </a:r>
            <a:r>
              <a:rPr sz="1650" i="1" spc="-30" dirty="0">
                <a:latin typeface="Tahoma"/>
                <a:cs typeface="Tahoma"/>
              </a:rPr>
              <a:t>for</a:t>
            </a:r>
            <a:r>
              <a:rPr sz="1650" i="1" spc="30" dirty="0">
                <a:latin typeface="Tahoma"/>
                <a:cs typeface="Tahoma"/>
              </a:rPr>
              <a:t> </a:t>
            </a:r>
            <a:r>
              <a:rPr sz="1650" i="1" spc="-30" dirty="0">
                <a:latin typeface="Tahoma"/>
                <a:cs typeface="Tahoma"/>
              </a:rPr>
              <a:t>this)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919" y="4140200"/>
            <a:ext cx="40462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Pruning </a:t>
            </a: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Decision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45" dirty="0">
                <a:latin typeface="Tahoma"/>
                <a:cs typeface="Tahoma"/>
              </a:rPr>
              <a:t>Tree</a:t>
            </a:r>
            <a:endParaRPr sz="16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"/>
              <a:tabLst>
                <a:tab pos="756920" algn="l"/>
              </a:tabLst>
            </a:pPr>
            <a:r>
              <a:rPr sz="1600" spc="-5" dirty="0">
                <a:latin typeface="Tahoma"/>
                <a:cs typeface="Tahoma"/>
              </a:rPr>
              <a:t>Pre-pruning : Chi-square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test</a:t>
            </a:r>
            <a:endParaRPr sz="16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buFont typeface="Wingdings"/>
              <a:buChar char=""/>
              <a:tabLst>
                <a:tab pos="756920" algn="l"/>
              </a:tabLst>
            </a:pPr>
            <a:r>
              <a:rPr sz="1600" spc="-15" dirty="0">
                <a:latin typeface="Tahoma"/>
                <a:cs typeface="Tahoma"/>
              </a:rPr>
              <a:t>Post-pruning </a:t>
            </a:r>
            <a:r>
              <a:rPr sz="1600" spc="-5" dirty="0">
                <a:latin typeface="Tahoma"/>
                <a:cs typeface="Tahoma"/>
              </a:rPr>
              <a:t>: </a:t>
            </a:r>
            <a:r>
              <a:rPr sz="1600" spc="-10" dirty="0">
                <a:latin typeface="Tahoma"/>
                <a:cs typeface="Tahoma"/>
              </a:rPr>
              <a:t>Pruning techniques to  reduce </a:t>
            </a: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tree size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(recommended)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38832" y="61086"/>
            <a:ext cx="6610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Pruning </a:t>
            </a:r>
            <a:r>
              <a:rPr spc="-5" dirty="0"/>
              <a:t>the </a:t>
            </a:r>
            <a:r>
              <a:rPr spc="-10" dirty="0"/>
              <a:t>Decision</a:t>
            </a:r>
            <a:r>
              <a:rPr spc="55" dirty="0"/>
              <a:t> </a:t>
            </a:r>
            <a:r>
              <a:rPr spc="-10" dirty="0"/>
              <a:t>Tree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86571" y="1316736"/>
            <a:ext cx="1355090" cy="373380"/>
          </a:xfrm>
          <a:prstGeom prst="rect">
            <a:avLst/>
          </a:prstGeom>
          <a:solidFill>
            <a:srgbClr val="FFE699"/>
          </a:solidFill>
          <a:ln w="12192">
            <a:solidFill>
              <a:srgbClr val="2E528F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740"/>
              </a:spcBef>
            </a:pPr>
            <a:r>
              <a:rPr sz="1200" b="1" spc="-5" dirty="0">
                <a:latin typeface="Tahoma"/>
                <a:cs typeface="Tahoma"/>
              </a:rPr>
              <a:t>company_perf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20356" y="1636776"/>
            <a:ext cx="565785" cy="402590"/>
          </a:xfrm>
          <a:prstGeom prst="rect">
            <a:avLst/>
          </a:prstGeom>
          <a:ln w="12192">
            <a:solidFill>
              <a:srgbClr val="4471C4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855"/>
              </a:spcBef>
            </a:pPr>
            <a:r>
              <a:rPr sz="1200" b="1" spc="-5" dirty="0">
                <a:latin typeface="Tahoma"/>
                <a:cs typeface="Tahoma"/>
              </a:rPr>
              <a:t>High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58000" y="2880105"/>
            <a:ext cx="304800" cy="516255"/>
          </a:xfrm>
          <a:custGeom>
            <a:avLst/>
            <a:gdLst/>
            <a:ahLst/>
            <a:cxnLst/>
            <a:rect l="l" t="t" r="r" b="b"/>
            <a:pathLst>
              <a:path w="304800" h="516254">
                <a:moveTo>
                  <a:pt x="31750" y="439674"/>
                </a:moveTo>
                <a:lnTo>
                  <a:pt x="0" y="439674"/>
                </a:lnTo>
                <a:lnTo>
                  <a:pt x="38100" y="515874"/>
                </a:lnTo>
                <a:lnTo>
                  <a:pt x="69850" y="452374"/>
                </a:lnTo>
                <a:lnTo>
                  <a:pt x="31750" y="452374"/>
                </a:lnTo>
                <a:lnTo>
                  <a:pt x="31750" y="439674"/>
                </a:lnTo>
                <a:close/>
              </a:path>
              <a:path w="304800" h="516254">
                <a:moveTo>
                  <a:pt x="304292" y="0"/>
                </a:moveTo>
                <a:lnTo>
                  <a:pt x="31750" y="0"/>
                </a:lnTo>
                <a:lnTo>
                  <a:pt x="31750" y="452374"/>
                </a:lnTo>
                <a:lnTo>
                  <a:pt x="44450" y="452374"/>
                </a:lnTo>
                <a:lnTo>
                  <a:pt x="44450" y="12700"/>
                </a:lnTo>
                <a:lnTo>
                  <a:pt x="38100" y="12700"/>
                </a:lnTo>
                <a:lnTo>
                  <a:pt x="44450" y="6350"/>
                </a:lnTo>
                <a:lnTo>
                  <a:pt x="304292" y="6350"/>
                </a:lnTo>
                <a:lnTo>
                  <a:pt x="304292" y="0"/>
                </a:lnTo>
                <a:close/>
              </a:path>
              <a:path w="304800" h="516254">
                <a:moveTo>
                  <a:pt x="76200" y="439674"/>
                </a:moveTo>
                <a:lnTo>
                  <a:pt x="44450" y="439674"/>
                </a:lnTo>
                <a:lnTo>
                  <a:pt x="44450" y="452374"/>
                </a:lnTo>
                <a:lnTo>
                  <a:pt x="69850" y="452374"/>
                </a:lnTo>
                <a:lnTo>
                  <a:pt x="76200" y="439674"/>
                </a:lnTo>
                <a:close/>
              </a:path>
              <a:path w="304800" h="516254">
                <a:moveTo>
                  <a:pt x="44450" y="6350"/>
                </a:moveTo>
                <a:lnTo>
                  <a:pt x="38100" y="12700"/>
                </a:lnTo>
                <a:lnTo>
                  <a:pt x="44450" y="12700"/>
                </a:lnTo>
                <a:lnTo>
                  <a:pt x="44450" y="6350"/>
                </a:lnTo>
                <a:close/>
              </a:path>
              <a:path w="304800" h="516254">
                <a:moveTo>
                  <a:pt x="304292" y="6350"/>
                </a:moveTo>
                <a:lnTo>
                  <a:pt x="44450" y="6350"/>
                </a:lnTo>
                <a:lnTo>
                  <a:pt x="44450" y="12700"/>
                </a:lnTo>
                <a:lnTo>
                  <a:pt x="304292" y="12700"/>
                </a:lnTo>
                <a:lnTo>
                  <a:pt x="304292" y="63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95131" y="2880105"/>
            <a:ext cx="266700" cy="542925"/>
          </a:xfrm>
          <a:custGeom>
            <a:avLst/>
            <a:gdLst/>
            <a:ahLst/>
            <a:cxnLst/>
            <a:rect l="l" t="t" r="r" b="b"/>
            <a:pathLst>
              <a:path w="266700" h="542925">
                <a:moveTo>
                  <a:pt x="221742" y="466598"/>
                </a:moveTo>
                <a:lnTo>
                  <a:pt x="189992" y="466598"/>
                </a:lnTo>
                <a:lnTo>
                  <a:pt x="228092" y="542798"/>
                </a:lnTo>
                <a:lnTo>
                  <a:pt x="259842" y="479298"/>
                </a:lnTo>
                <a:lnTo>
                  <a:pt x="221742" y="479298"/>
                </a:lnTo>
                <a:lnTo>
                  <a:pt x="221742" y="466598"/>
                </a:lnTo>
                <a:close/>
              </a:path>
              <a:path w="266700" h="542925">
                <a:moveTo>
                  <a:pt x="221742" y="6350"/>
                </a:moveTo>
                <a:lnTo>
                  <a:pt x="221742" y="479298"/>
                </a:lnTo>
                <a:lnTo>
                  <a:pt x="234442" y="479298"/>
                </a:lnTo>
                <a:lnTo>
                  <a:pt x="234442" y="12700"/>
                </a:lnTo>
                <a:lnTo>
                  <a:pt x="228092" y="12700"/>
                </a:lnTo>
                <a:lnTo>
                  <a:pt x="221742" y="6350"/>
                </a:lnTo>
                <a:close/>
              </a:path>
              <a:path w="266700" h="542925">
                <a:moveTo>
                  <a:pt x="266192" y="466598"/>
                </a:moveTo>
                <a:lnTo>
                  <a:pt x="234442" y="466598"/>
                </a:lnTo>
                <a:lnTo>
                  <a:pt x="234442" y="479298"/>
                </a:lnTo>
                <a:lnTo>
                  <a:pt x="259842" y="479298"/>
                </a:lnTo>
                <a:lnTo>
                  <a:pt x="266192" y="466598"/>
                </a:lnTo>
                <a:close/>
              </a:path>
              <a:path w="266700" h="542925">
                <a:moveTo>
                  <a:pt x="234442" y="0"/>
                </a:moveTo>
                <a:lnTo>
                  <a:pt x="0" y="0"/>
                </a:lnTo>
                <a:lnTo>
                  <a:pt x="0" y="12700"/>
                </a:lnTo>
                <a:lnTo>
                  <a:pt x="221742" y="12700"/>
                </a:lnTo>
                <a:lnTo>
                  <a:pt x="221742" y="6350"/>
                </a:lnTo>
                <a:lnTo>
                  <a:pt x="234442" y="6350"/>
                </a:lnTo>
                <a:lnTo>
                  <a:pt x="234442" y="0"/>
                </a:lnTo>
                <a:close/>
              </a:path>
              <a:path w="266700" h="542925">
                <a:moveTo>
                  <a:pt x="234442" y="6350"/>
                </a:moveTo>
                <a:lnTo>
                  <a:pt x="221742" y="6350"/>
                </a:lnTo>
                <a:lnTo>
                  <a:pt x="228092" y="12700"/>
                </a:lnTo>
                <a:lnTo>
                  <a:pt x="234442" y="12700"/>
                </a:lnTo>
                <a:lnTo>
                  <a:pt x="234442" y="63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62800" y="2685288"/>
            <a:ext cx="1132840" cy="403860"/>
          </a:xfrm>
          <a:prstGeom prst="rect">
            <a:avLst/>
          </a:prstGeom>
          <a:solidFill>
            <a:srgbClr val="FFE699"/>
          </a:solidFill>
          <a:ln w="12192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410209" marR="187960" indent="-213360">
              <a:lnSpc>
                <a:spcPct val="100000"/>
              </a:lnSpc>
              <a:spcBef>
                <a:spcPts val="135"/>
              </a:spcBef>
            </a:pPr>
            <a:r>
              <a:rPr sz="1200" b="1" dirty="0">
                <a:latin typeface="Tahoma"/>
                <a:cs typeface="Tahoma"/>
              </a:rPr>
              <a:t>E</a:t>
            </a:r>
            <a:r>
              <a:rPr sz="1200" b="1" spc="-10" dirty="0">
                <a:latin typeface="Tahoma"/>
                <a:cs typeface="Tahoma"/>
              </a:rPr>
              <a:t>x</a:t>
            </a:r>
            <a:r>
              <a:rPr sz="1200" b="1" spc="-5" dirty="0">
                <a:latin typeface="Tahoma"/>
                <a:cs typeface="Tahoma"/>
              </a:rPr>
              <a:t>c</a:t>
            </a:r>
            <a:r>
              <a:rPr sz="1200" b="1" dirty="0">
                <a:latin typeface="Tahoma"/>
                <a:cs typeface="Tahoma"/>
              </a:rPr>
              <a:t>hange  rate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98335" y="3457955"/>
            <a:ext cx="942340" cy="403860"/>
          </a:xfrm>
          <a:prstGeom prst="rect">
            <a:avLst/>
          </a:prstGeom>
          <a:ln w="12192">
            <a:solidFill>
              <a:srgbClr val="4471C4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860"/>
              </a:spcBef>
            </a:pPr>
            <a:r>
              <a:rPr sz="1200" b="1" spc="-5" dirty="0">
                <a:latin typeface="Tahoma"/>
                <a:cs typeface="Tahoma"/>
              </a:rPr>
              <a:t>Increase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52816" y="3480815"/>
            <a:ext cx="942340" cy="403860"/>
          </a:xfrm>
          <a:prstGeom prst="rect">
            <a:avLst/>
          </a:prstGeom>
          <a:ln w="12192">
            <a:solidFill>
              <a:srgbClr val="4471C4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855"/>
              </a:spcBef>
            </a:pPr>
            <a:r>
              <a:rPr sz="1200" b="1" spc="-5" dirty="0">
                <a:latin typeface="Tahoma"/>
                <a:cs typeface="Tahoma"/>
              </a:rPr>
              <a:t>Decrease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52816" y="3941064"/>
            <a:ext cx="942340" cy="277495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4508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355"/>
              </a:spcBef>
            </a:pPr>
            <a:r>
              <a:rPr sz="1200" b="1" spc="-5" dirty="0">
                <a:solidFill>
                  <a:srgbClr val="FFC000"/>
                </a:solidFill>
                <a:latin typeface="Tahoma"/>
                <a:cs typeface="Tahoma"/>
              </a:rPr>
              <a:t>Purchase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88023" y="4360164"/>
            <a:ext cx="1132840" cy="403860"/>
          </a:xfrm>
          <a:prstGeom prst="rect">
            <a:avLst/>
          </a:prstGeom>
          <a:solidFill>
            <a:srgbClr val="FFE699"/>
          </a:solidFill>
          <a:ln w="12192">
            <a:solidFill>
              <a:srgbClr val="4471C4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865"/>
              </a:spcBef>
            </a:pPr>
            <a:r>
              <a:rPr sz="1200" b="1" spc="-5" dirty="0">
                <a:latin typeface="Tahoma"/>
                <a:cs typeface="Tahoma"/>
              </a:rPr>
              <a:t>gold_price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58000" y="3918203"/>
            <a:ext cx="76200" cy="384810"/>
          </a:xfrm>
          <a:custGeom>
            <a:avLst/>
            <a:gdLst/>
            <a:ahLst/>
            <a:cxnLst/>
            <a:rect l="l" t="t" r="r" b="b"/>
            <a:pathLst>
              <a:path w="76200" h="384810">
                <a:moveTo>
                  <a:pt x="31750" y="308102"/>
                </a:moveTo>
                <a:lnTo>
                  <a:pt x="0" y="308102"/>
                </a:lnTo>
                <a:lnTo>
                  <a:pt x="38100" y="384302"/>
                </a:lnTo>
                <a:lnTo>
                  <a:pt x="69850" y="320802"/>
                </a:lnTo>
                <a:lnTo>
                  <a:pt x="31750" y="320802"/>
                </a:lnTo>
                <a:lnTo>
                  <a:pt x="31750" y="308102"/>
                </a:lnTo>
                <a:close/>
              </a:path>
              <a:path w="76200" h="384810">
                <a:moveTo>
                  <a:pt x="44450" y="0"/>
                </a:moveTo>
                <a:lnTo>
                  <a:pt x="31750" y="0"/>
                </a:lnTo>
                <a:lnTo>
                  <a:pt x="31750" y="320802"/>
                </a:lnTo>
                <a:lnTo>
                  <a:pt x="44450" y="320802"/>
                </a:lnTo>
                <a:lnTo>
                  <a:pt x="44450" y="0"/>
                </a:lnTo>
                <a:close/>
              </a:path>
              <a:path w="76200" h="384810">
                <a:moveTo>
                  <a:pt x="76200" y="308102"/>
                </a:moveTo>
                <a:lnTo>
                  <a:pt x="44450" y="308102"/>
                </a:lnTo>
                <a:lnTo>
                  <a:pt x="44450" y="320802"/>
                </a:lnTo>
                <a:lnTo>
                  <a:pt x="69850" y="320802"/>
                </a:lnTo>
                <a:lnTo>
                  <a:pt x="76200" y="30810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36691" y="5102352"/>
            <a:ext cx="942340" cy="403860"/>
          </a:xfrm>
          <a:prstGeom prst="rect">
            <a:avLst/>
          </a:prstGeom>
          <a:ln w="12192">
            <a:solidFill>
              <a:srgbClr val="4471C4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865"/>
              </a:spcBef>
            </a:pPr>
            <a:r>
              <a:rPr sz="1200" b="1" spc="-5" dirty="0">
                <a:latin typeface="Tahoma"/>
                <a:cs typeface="Tahoma"/>
              </a:rPr>
              <a:t>Stable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78623" y="5102352"/>
            <a:ext cx="942340" cy="403860"/>
          </a:xfrm>
          <a:prstGeom prst="rect">
            <a:avLst/>
          </a:prstGeom>
          <a:ln w="12192">
            <a:solidFill>
              <a:srgbClr val="4471C4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865"/>
              </a:spcBef>
            </a:pPr>
            <a:r>
              <a:rPr sz="1200" b="1" spc="-5" dirty="0">
                <a:latin typeface="Tahoma"/>
                <a:cs typeface="Tahoma"/>
              </a:rPr>
              <a:t>Unstable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98820" y="4556505"/>
            <a:ext cx="304800" cy="516255"/>
          </a:xfrm>
          <a:custGeom>
            <a:avLst/>
            <a:gdLst/>
            <a:ahLst/>
            <a:cxnLst/>
            <a:rect l="l" t="t" r="r" b="b"/>
            <a:pathLst>
              <a:path w="304800" h="516254">
                <a:moveTo>
                  <a:pt x="31750" y="439674"/>
                </a:moveTo>
                <a:lnTo>
                  <a:pt x="0" y="439674"/>
                </a:lnTo>
                <a:lnTo>
                  <a:pt x="38100" y="515874"/>
                </a:lnTo>
                <a:lnTo>
                  <a:pt x="69850" y="452374"/>
                </a:lnTo>
                <a:lnTo>
                  <a:pt x="31750" y="452374"/>
                </a:lnTo>
                <a:lnTo>
                  <a:pt x="31750" y="439674"/>
                </a:lnTo>
                <a:close/>
              </a:path>
              <a:path w="304800" h="516254">
                <a:moveTo>
                  <a:pt x="304291" y="0"/>
                </a:moveTo>
                <a:lnTo>
                  <a:pt x="31750" y="0"/>
                </a:lnTo>
                <a:lnTo>
                  <a:pt x="31750" y="452374"/>
                </a:lnTo>
                <a:lnTo>
                  <a:pt x="44450" y="452374"/>
                </a:lnTo>
                <a:lnTo>
                  <a:pt x="44450" y="12700"/>
                </a:lnTo>
                <a:lnTo>
                  <a:pt x="38100" y="12700"/>
                </a:lnTo>
                <a:lnTo>
                  <a:pt x="44450" y="6350"/>
                </a:lnTo>
                <a:lnTo>
                  <a:pt x="304291" y="6350"/>
                </a:lnTo>
                <a:lnTo>
                  <a:pt x="304291" y="0"/>
                </a:lnTo>
                <a:close/>
              </a:path>
              <a:path w="304800" h="516254">
                <a:moveTo>
                  <a:pt x="76200" y="439674"/>
                </a:moveTo>
                <a:lnTo>
                  <a:pt x="44450" y="439674"/>
                </a:lnTo>
                <a:lnTo>
                  <a:pt x="44450" y="452374"/>
                </a:lnTo>
                <a:lnTo>
                  <a:pt x="69850" y="452374"/>
                </a:lnTo>
                <a:lnTo>
                  <a:pt x="76200" y="439674"/>
                </a:lnTo>
                <a:close/>
              </a:path>
              <a:path w="304800" h="516254">
                <a:moveTo>
                  <a:pt x="44450" y="6350"/>
                </a:moveTo>
                <a:lnTo>
                  <a:pt x="38100" y="12700"/>
                </a:lnTo>
                <a:lnTo>
                  <a:pt x="44450" y="12700"/>
                </a:lnTo>
                <a:lnTo>
                  <a:pt x="44450" y="6350"/>
                </a:lnTo>
                <a:close/>
              </a:path>
              <a:path w="304800" h="516254">
                <a:moveTo>
                  <a:pt x="304291" y="6350"/>
                </a:moveTo>
                <a:lnTo>
                  <a:pt x="44450" y="6350"/>
                </a:lnTo>
                <a:lnTo>
                  <a:pt x="44450" y="12700"/>
                </a:lnTo>
                <a:lnTo>
                  <a:pt x="304291" y="12700"/>
                </a:lnTo>
                <a:lnTo>
                  <a:pt x="304291" y="63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01128" y="4559553"/>
            <a:ext cx="266700" cy="542925"/>
          </a:xfrm>
          <a:custGeom>
            <a:avLst/>
            <a:gdLst/>
            <a:ahLst/>
            <a:cxnLst/>
            <a:rect l="l" t="t" r="r" b="b"/>
            <a:pathLst>
              <a:path w="266700" h="542925">
                <a:moveTo>
                  <a:pt x="221742" y="466598"/>
                </a:moveTo>
                <a:lnTo>
                  <a:pt x="189992" y="466598"/>
                </a:lnTo>
                <a:lnTo>
                  <a:pt x="228092" y="542798"/>
                </a:lnTo>
                <a:lnTo>
                  <a:pt x="259842" y="479298"/>
                </a:lnTo>
                <a:lnTo>
                  <a:pt x="221742" y="479298"/>
                </a:lnTo>
                <a:lnTo>
                  <a:pt x="221742" y="466598"/>
                </a:lnTo>
                <a:close/>
              </a:path>
              <a:path w="266700" h="542925">
                <a:moveTo>
                  <a:pt x="221742" y="6350"/>
                </a:moveTo>
                <a:lnTo>
                  <a:pt x="221742" y="479298"/>
                </a:lnTo>
                <a:lnTo>
                  <a:pt x="234442" y="479298"/>
                </a:lnTo>
                <a:lnTo>
                  <a:pt x="234442" y="12700"/>
                </a:lnTo>
                <a:lnTo>
                  <a:pt x="228092" y="12700"/>
                </a:lnTo>
                <a:lnTo>
                  <a:pt x="221742" y="6350"/>
                </a:lnTo>
                <a:close/>
              </a:path>
              <a:path w="266700" h="542925">
                <a:moveTo>
                  <a:pt x="266192" y="466598"/>
                </a:moveTo>
                <a:lnTo>
                  <a:pt x="234442" y="466598"/>
                </a:lnTo>
                <a:lnTo>
                  <a:pt x="234442" y="479298"/>
                </a:lnTo>
                <a:lnTo>
                  <a:pt x="259842" y="479298"/>
                </a:lnTo>
                <a:lnTo>
                  <a:pt x="266192" y="466598"/>
                </a:lnTo>
                <a:close/>
              </a:path>
              <a:path w="266700" h="542925">
                <a:moveTo>
                  <a:pt x="234442" y="0"/>
                </a:moveTo>
                <a:lnTo>
                  <a:pt x="0" y="0"/>
                </a:lnTo>
                <a:lnTo>
                  <a:pt x="0" y="12700"/>
                </a:lnTo>
                <a:lnTo>
                  <a:pt x="221742" y="12700"/>
                </a:lnTo>
                <a:lnTo>
                  <a:pt x="221742" y="6350"/>
                </a:lnTo>
                <a:lnTo>
                  <a:pt x="234442" y="6350"/>
                </a:lnTo>
                <a:lnTo>
                  <a:pt x="234442" y="0"/>
                </a:lnTo>
                <a:close/>
              </a:path>
              <a:path w="266700" h="542925">
                <a:moveTo>
                  <a:pt x="234442" y="6350"/>
                </a:moveTo>
                <a:lnTo>
                  <a:pt x="221742" y="6350"/>
                </a:lnTo>
                <a:lnTo>
                  <a:pt x="228092" y="12700"/>
                </a:lnTo>
                <a:lnTo>
                  <a:pt x="234442" y="12700"/>
                </a:lnTo>
                <a:lnTo>
                  <a:pt x="234442" y="63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509259" y="5556503"/>
            <a:ext cx="942340" cy="276225"/>
          </a:xfrm>
          <a:prstGeom prst="rect">
            <a:avLst/>
          </a:prstGeom>
          <a:solidFill>
            <a:srgbClr val="6F2F9F"/>
          </a:solidFill>
          <a:ln w="9144">
            <a:solidFill>
              <a:srgbClr val="D9D9D9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55"/>
              </a:spcBef>
            </a:pPr>
            <a:r>
              <a:rPr sz="1200" b="1" spc="-5" dirty="0">
                <a:solidFill>
                  <a:srgbClr val="FFC000"/>
                </a:solidFill>
                <a:latin typeface="Tahoma"/>
                <a:cs typeface="Tahoma"/>
              </a:rPr>
              <a:t>Sell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78623" y="5567171"/>
            <a:ext cx="942340" cy="276225"/>
          </a:xfrm>
          <a:prstGeom prst="rect">
            <a:avLst/>
          </a:prstGeom>
          <a:solidFill>
            <a:srgbClr val="6F2F9F"/>
          </a:solidFill>
          <a:ln w="9144">
            <a:solidFill>
              <a:srgbClr val="D9D9D9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55"/>
              </a:spcBef>
            </a:pPr>
            <a:r>
              <a:rPr sz="1200" b="1" spc="-5" dirty="0">
                <a:solidFill>
                  <a:srgbClr val="FFC000"/>
                </a:solidFill>
                <a:latin typeface="Tahoma"/>
                <a:cs typeface="Tahoma"/>
              </a:rPr>
              <a:t>Purchase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671943" y="2150364"/>
            <a:ext cx="76200" cy="440055"/>
          </a:xfrm>
          <a:custGeom>
            <a:avLst/>
            <a:gdLst/>
            <a:ahLst/>
            <a:cxnLst/>
            <a:rect l="l" t="t" r="r" b="b"/>
            <a:pathLst>
              <a:path w="76200" h="440055">
                <a:moveTo>
                  <a:pt x="0" y="363474"/>
                </a:moveTo>
                <a:lnTo>
                  <a:pt x="37973" y="439800"/>
                </a:lnTo>
                <a:lnTo>
                  <a:pt x="69828" y="376300"/>
                </a:lnTo>
                <a:lnTo>
                  <a:pt x="31750" y="376300"/>
                </a:lnTo>
                <a:lnTo>
                  <a:pt x="31771" y="363526"/>
                </a:lnTo>
                <a:lnTo>
                  <a:pt x="0" y="363474"/>
                </a:lnTo>
                <a:close/>
              </a:path>
              <a:path w="76200" h="440055">
                <a:moveTo>
                  <a:pt x="31771" y="363526"/>
                </a:moveTo>
                <a:lnTo>
                  <a:pt x="31750" y="376300"/>
                </a:lnTo>
                <a:lnTo>
                  <a:pt x="44450" y="376300"/>
                </a:lnTo>
                <a:lnTo>
                  <a:pt x="44471" y="363548"/>
                </a:lnTo>
                <a:lnTo>
                  <a:pt x="31771" y="363526"/>
                </a:lnTo>
                <a:close/>
              </a:path>
              <a:path w="76200" h="440055">
                <a:moveTo>
                  <a:pt x="44471" y="363548"/>
                </a:moveTo>
                <a:lnTo>
                  <a:pt x="44450" y="376300"/>
                </a:lnTo>
                <a:lnTo>
                  <a:pt x="69828" y="376300"/>
                </a:lnTo>
                <a:lnTo>
                  <a:pt x="76200" y="363600"/>
                </a:lnTo>
                <a:lnTo>
                  <a:pt x="44471" y="363548"/>
                </a:lnTo>
                <a:close/>
              </a:path>
              <a:path w="76200" h="440055">
                <a:moveTo>
                  <a:pt x="45084" y="0"/>
                </a:moveTo>
                <a:lnTo>
                  <a:pt x="32384" y="0"/>
                </a:lnTo>
                <a:lnTo>
                  <a:pt x="31771" y="363526"/>
                </a:lnTo>
                <a:lnTo>
                  <a:pt x="44471" y="363548"/>
                </a:lnTo>
                <a:lnTo>
                  <a:pt x="4508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142219" y="1636776"/>
            <a:ext cx="1356360" cy="402590"/>
          </a:xfrm>
          <a:prstGeom prst="rect">
            <a:avLst/>
          </a:prstGeom>
          <a:ln w="12192">
            <a:solidFill>
              <a:srgbClr val="4471C4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855"/>
              </a:spcBef>
            </a:pPr>
            <a:r>
              <a:rPr sz="1200" b="1" spc="-5" dirty="0">
                <a:latin typeface="Tahoma"/>
                <a:cs typeface="Tahoma"/>
              </a:rPr>
              <a:t>Medium </a:t>
            </a:r>
            <a:r>
              <a:rPr sz="1200" b="1" dirty="0">
                <a:latin typeface="Tahoma"/>
                <a:cs typeface="Tahoma"/>
              </a:rPr>
              <a:t>/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Low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142219" y="2101595"/>
            <a:ext cx="942340" cy="277495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4508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55"/>
              </a:spcBef>
            </a:pPr>
            <a:r>
              <a:rPr sz="1200" b="1" spc="-5" dirty="0">
                <a:solidFill>
                  <a:srgbClr val="FFC000"/>
                </a:solidFill>
                <a:latin typeface="Tahoma"/>
                <a:cs typeface="Tahoma"/>
              </a:rPr>
              <a:t>Purchase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57388" y="1497838"/>
            <a:ext cx="329565" cy="353695"/>
          </a:xfrm>
          <a:custGeom>
            <a:avLst/>
            <a:gdLst/>
            <a:ahLst/>
            <a:cxnLst/>
            <a:rect l="l" t="t" r="r" b="b"/>
            <a:pathLst>
              <a:path w="329565" h="353694">
                <a:moveTo>
                  <a:pt x="76200" y="277113"/>
                </a:moveTo>
                <a:lnTo>
                  <a:pt x="0" y="315213"/>
                </a:lnTo>
                <a:lnTo>
                  <a:pt x="76200" y="353313"/>
                </a:lnTo>
                <a:lnTo>
                  <a:pt x="76200" y="321563"/>
                </a:lnTo>
                <a:lnTo>
                  <a:pt x="63500" y="321563"/>
                </a:lnTo>
                <a:lnTo>
                  <a:pt x="63500" y="308863"/>
                </a:lnTo>
                <a:lnTo>
                  <a:pt x="76200" y="308863"/>
                </a:lnTo>
                <a:lnTo>
                  <a:pt x="76200" y="277113"/>
                </a:lnTo>
                <a:close/>
              </a:path>
              <a:path w="329565" h="353694">
                <a:moveTo>
                  <a:pt x="76200" y="308863"/>
                </a:moveTo>
                <a:lnTo>
                  <a:pt x="63500" y="308863"/>
                </a:lnTo>
                <a:lnTo>
                  <a:pt x="63500" y="321563"/>
                </a:lnTo>
                <a:lnTo>
                  <a:pt x="76200" y="321563"/>
                </a:lnTo>
                <a:lnTo>
                  <a:pt x="76200" y="308863"/>
                </a:lnTo>
                <a:close/>
              </a:path>
              <a:path w="329565" h="353694">
                <a:moveTo>
                  <a:pt x="158114" y="308863"/>
                </a:moveTo>
                <a:lnTo>
                  <a:pt x="76200" y="308863"/>
                </a:lnTo>
                <a:lnTo>
                  <a:pt x="76200" y="321563"/>
                </a:lnTo>
                <a:lnTo>
                  <a:pt x="170814" y="321563"/>
                </a:lnTo>
                <a:lnTo>
                  <a:pt x="170814" y="315213"/>
                </a:lnTo>
                <a:lnTo>
                  <a:pt x="158114" y="315213"/>
                </a:lnTo>
                <a:lnTo>
                  <a:pt x="158114" y="308863"/>
                </a:lnTo>
                <a:close/>
              </a:path>
              <a:path w="329565" h="353694">
                <a:moveTo>
                  <a:pt x="329056" y="0"/>
                </a:moveTo>
                <a:lnTo>
                  <a:pt x="158114" y="0"/>
                </a:lnTo>
                <a:lnTo>
                  <a:pt x="158114" y="315213"/>
                </a:lnTo>
                <a:lnTo>
                  <a:pt x="164464" y="308863"/>
                </a:lnTo>
                <a:lnTo>
                  <a:pt x="170814" y="308863"/>
                </a:lnTo>
                <a:lnTo>
                  <a:pt x="170814" y="12700"/>
                </a:lnTo>
                <a:lnTo>
                  <a:pt x="164464" y="12700"/>
                </a:lnTo>
                <a:lnTo>
                  <a:pt x="170814" y="6350"/>
                </a:lnTo>
                <a:lnTo>
                  <a:pt x="329056" y="6350"/>
                </a:lnTo>
                <a:lnTo>
                  <a:pt x="329056" y="0"/>
                </a:lnTo>
                <a:close/>
              </a:path>
              <a:path w="329565" h="353694">
                <a:moveTo>
                  <a:pt x="170814" y="308863"/>
                </a:moveTo>
                <a:lnTo>
                  <a:pt x="164464" y="308863"/>
                </a:lnTo>
                <a:lnTo>
                  <a:pt x="158114" y="315213"/>
                </a:lnTo>
                <a:lnTo>
                  <a:pt x="170814" y="315213"/>
                </a:lnTo>
                <a:lnTo>
                  <a:pt x="170814" y="308863"/>
                </a:lnTo>
                <a:close/>
              </a:path>
              <a:path w="329565" h="353694">
                <a:moveTo>
                  <a:pt x="170814" y="6350"/>
                </a:moveTo>
                <a:lnTo>
                  <a:pt x="164464" y="12700"/>
                </a:lnTo>
                <a:lnTo>
                  <a:pt x="170814" y="12700"/>
                </a:lnTo>
                <a:lnTo>
                  <a:pt x="170814" y="6350"/>
                </a:lnTo>
                <a:close/>
              </a:path>
              <a:path w="329565" h="353694">
                <a:moveTo>
                  <a:pt x="329056" y="6350"/>
                </a:moveTo>
                <a:lnTo>
                  <a:pt x="170814" y="6350"/>
                </a:lnTo>
                <a:lnTo>
                  <a:pt x="170814" y="12700"/>
                </a:lnTo>
                <a:lnTo>
                  <a:pt x="329056" y="12700"/>
                </a:lnTo>
                <a:lnTo>
                  <a:pt x="329056" y="63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41407" y="1497838"/>
            <a:ext cx="331470" cy="353695"/>
          </a:xfrm>
          <a:custGeom>
            <a:avLst/>
            <a:gdLst/>
            <a:ahLst/>
            <a:cxnLst/>
            <a:rect l="l" t="t" r="r" b="b"/>
            <a:pathLst>
              <a:path w="331470" h="353694">
                <a:moveTo>
                  <a:pt x="255270" y="277113"/>
                </a:moveTo>
                <a:lnTo>
                  <a:pt x="255270" y="353313"/>
                </a:lnTo>
                <a:lnTo>
                  <a:pt x="318770" y="321563"/>
                </a:lnTo>
                <a:lnTo>
                  <a:pt x="267970" y="321563"/>
                </a:lnTo>
                <a:lnTo>
                  <a:pt x="267970" y="308863"/>
                </a:lnTo>
                <a:lnTo>
                  <a:pt x="318770" y="308863"/>
                </a:lnTo>
                <a:lnTo>
                  <a:pt x="255270" y="277113"/>
                </a:lnTo>
                <a:close/>
              </a:path>
              <a:path w="331470" h="353694">
                <a:moveTo>
                  <a:pt x="159385" y="6350"/>
                </a:moveTo>
                <a:lnTo>
                  <a:pt x="159385" y="321563"/>
                </a:lnTo>
                <a:lnTo>
                  <a:pt x="255270" y="321563"/>
                </a:lnTo>
                <a:lnTo>
                  <a:pt x="255270" y="315213"/>
                </a:lnTo>
                <a:lnTo>
                  <a:pt x="172085" y="315213"/>
                </a:lnTo>
                <a:lnTo>
                  <a:pt x="165735" y="308863"/>
                </a:lnTo>
                <a:lnTo>
                  <a:pt x="172085" y="308863"/>
                </a:lnTo>
                <a:lnTo>
                  <a:pt x="172085" y="12700"/>
                </a:lnTo>
                <a:lnTo>
                  <a:pt x="165735" y="12700"/>
                </a:lnTo>
                <a:lnTo>
                  <a:pt x="159385" y="6350"/>
                </a:lnTo>
                <a:close/>
              </a:path>
              <a:path w="331470" h="353694">
                <a:moveTo>
                  <a:pt x="318770" y="308863"/>
                </a:moveTo>
                <a:lnTo>
                  <a:pt x="267970" y="308863"/>
                </a:lnTo>
                <a:lnTo>
                  <a:pt x="267970" y="321563"/>
                </a:lnTo>
                <a:lnTo>
                  <a:pt x="318770" y="321563"/>
                </a:lnTo>
                <a:lnTo>
                  <a:pt x="331470" y="315213"/>
                </a:lnTo>
                <a:lnTo>
                  <a:pt x="318770" y="308863"/>
                </a:lnTo>
                <a:close/>
              </a:path>
              <a:path w="331470" h="353694">
                <a:moveTo>
                  <a:pt x="172085" y="308863"/>
                </a:moveTo>
                <a:lnTo>
                  <a:pt x="165735" y="308863"/>
                </a:lnTo>
                <a:lnTo>
                  <a:pt x="172085" y="315213"/>
                </a:lnTo>
                <a:lnTo>
                  <a:pt x="172085" y="308863"/>
                </a:lnTo>
                <a:close/>
              </a:path>
              <a:path w="331470" h="353694">
                <a:moveTo>
                  <a:pt x="255270" y="308863"/>
                </a:moveTo>
                <a:lnTo>
                  <a:pt x="172085" y="308863"/>
                </a:lnTo>
                <a:lnTo>
                  <a:pt x="172085" y="315213"/>
                </a:lnTo>
                <a:lnTo>
                  <a:pt x="255270" y="315213"/>
                </a:lnTo>
                <a:lnTo>
                  <a:pt x="255270" y="308863"/>
                </a:lnTo>
                <a:close/>
              </a:path>
              <a:path w="331470" h="353694">
                <a:moveTo>
                  <a:pt x="172085" y="0"/>
                </a:moveTo>
                <a:lnTo>
                  <a:pt x="0" y="0"/>
                </a:lnTo>
                <a:lnTo>
                  <a:pt x="0" y="12700"/>
                </a:lnTo>
                <a:lnTo>
                  <a:pt x="159385" y="12700"/>
                </a:lnTo>
                <a:lnTo>
                  <a:pt x="159385" y="6350"/>
                </a:lnTo>
                <a:lnTo>
                  <a:pt x="172085" y="6350"/>
                </a:lnTo>
                <a:lnTo>
                  <a:pt x="172085" y="0"/>
                </a:lnTo>
                <a:close/>
              </a:path>
              <a:path w="331470" h="353694">
                <a:moveTo>
                  <a:pt x="172085" y="6350"/>
                </a:moveTo>
                <a:lnTo>
                  <a:pt x="159385" y="6350"/>
                </a:lnTo>
                <a:lnTo>
                  <a:pt x="165735" y="12700"/>
                </a:lnTo>
                <a:lnTo>
                  <a:pt x="172085" y="12700"/>
                </a:lnTo>
                <a:lnTo>
                  <a:pt x="172085" y="63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585" y="605790"/>
            <a:ext cx="85699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ahoma"/>
                <a:cs typeface="Tahoma"/>
              </a:rPr>
              <a:t>Pruning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spc="-5" dirty="0">
                <a:latin typeface="Tahoma"/>
                <a:cs typeface="Tahoma"/>
              </a:rPr>
              <a:t>done using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technique known </a:t>
            </a:r>
            <a:r>
              <a:rPr sz="1800" dirty="0">
                <a:latin typeface="Tahoma"/>
                <a:cs typeface="Tahoma"/>
              </a:rPr>
              <a:t>as </a:t>
            </a:r>
            <a:r>
              <a:rPr sz="1800" spc="-10" dirty="0">
                <a:latin typeface="Tahoma"/>
                <a:cs typeface="Tahoma"/>
              </a:rPr>
              <a:t>“Complexity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Parameter”</a:t>
            </a:r>
            <a:endParaRPr sz="18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Tahoma"/>
                <a:cs typeface="Tahoma"/>
              </a:rPr>
              <a:t>Post </a:t>
            </a:r>
            <a:r>
              <a:rPr sz="1800" dirty="0">
                <a:latin typeface="Tahoma"/>
                <a:cs typeface="Tahoma"/>
              </a:rPr>
              <a:t>pruning, </a:t>
            </a:r>
            <a:r>
              <a:rPr sz="1800" spc="-5" dirty="0">
                <a:latin typeface="Tahoma"/>
                <a:cs typeface="Tahoma"/>
              </a:rPr>
              <a:t>perform </a:t>
            </a:r>
            <a:r>
              <a:rPr sz="1800" spc="-10" dirty="0">
                <a:latin typeface="Tahoma"/>
                <a:cs typeface="Tahoma"/>
              </a:rPr>
              <a:t>prediction with </a:t>
            </a:r>
            <a:r>
              <a:rPr sz="1800" spc="-5" dirty="0">
                <a:latin typeface="Tahoma"/>
                <a:cs typeface="Tahoma"/>
              </a:rPr>
              <a:t>the pruned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tree</a:t>
            </a:r>
            <a:endParaRPr sz="18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ahoma"/>
                <a:cs typeface="Tahoma"/>
              </a:rPr>
              <a:t>Compare the results with the pre-pruned model to check</a:t>
            </a:r>
            <a:r>
              <a:rPr sz="1800" spc="5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effectiveness</a:t>
            </a:r>
            <a:endParaRPr sz="18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ahoma"/>
                <a:cs typeface="Tahoma"/>
              </a:rPr>
              <a:t>Plotcp() </a:t>
            </a:r>
            <a:r>
              <a:rPr sz="1800" spc="-10" dirty="0">
                <a:latin typeface="Tahoma"/>
                <a:cs typeface="Tahoma"/>
              </a:rPr>
              <a:t>provides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graphical </a:t>
            </a:r>
            <a:r>
              <a:rPr sz="1800" spc="-10" dirty="0">
                <a:latin typeface="Tahoma"/>
                <a:cs typeface="Tahoma"/>
              </a:rPr>
              <a:t>representation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the </a:t>
            </a:r>
            <a:r>
              <a:rPr sz="1800" spc="-10" dirty="0">
                <a:latin typeface="Tahoma"/>
                <a:cs typeface="Tahoma"/>
              </a:rPr>
              <a:t>cross-validation </a:t>
            </a:r>
            <a:r>
              <a:rPr sz="1800" spc="-5" dirty="0">
                <a:latin typeface="Tahoma"/>
                <a:cs typeface="Tahoma"/>
              </a:rPr>
              <a:t>error</a:t>
            </a:r>
            <a:r>
              <a:rPr sz="1800" spc="17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summary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639" y="2183892"/>
            <a:ext cx="7231379" cy="4099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0039" y="62477"/>
            <a:ext cx="9465131" cy="1184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</a:t>
            </a:r>
            <a:r>
              <a:rPr lang="en-US" sz="4400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Trees -</a:t>
            </a:r>
            <a:r>
              <a:rPr lang="en-US" sz="4400" kern="1200" spc="30" dirty="0">
                <a:solidFill>
                  <a:schemeClr val="tx1"/>
                </a:solidFill>
                <a:latin typeface="+mj-lt"/>
                <a:cs typeface="+mj-cs"/>
              </a:rPr>
              <a:t> </a:t>
            </a:r>
            <a:endParaRPr lang="en-US" sz="4400" kern="1200" spc="-5">
              <a:solidFill>
                <a:schemeClr val="tx1"/>
              </a:solidFill>
              <a:latin typeface="+mj-lt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0" y="1062990"/>
            <a:ext cx="9465564" cy="49040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9908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pc="-5" dirty="0"/>
              <a:t>Algorithms </a:t>
            </a:r>
            <a:r>
              <a:rPr lang="en-US" dirty="0"/>
              <a:t>used </a:t>
            </a:r>
            <a:r>
              <a:rPr lang="en-US" spc="-5" dirty="0"/>
              <a:t>for both Classification and</a:t>
            </a:r>
            <a:r>
              <a:rPr lang="en-US" spc="5" dirty="0"/>
              <a:t> </a:t>
            </a:r>
            <a:r>
              <a:rPr lang="en-US" spc="-10" dirty="0"/>
              <a:t>Regression</a:t>
            </a:r>
            <a:endParaRPr lang="en-US" dirty="0">
              <a:cs typeface="Calibri"/>
            </a:endParaRPr>
          </a:p>
          <a:p>
            <a:pPr marL="29908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pc="-20" dirty="0"/>
              <a:t>DT </a:t>
            </a:r>
            <a:r>
              <a:rPr lang="en-US" spc="-5" dirty="0"/>
              <a:t>can </a:t>
            </a:r>
            <a:r>
              <a:rPr lang="en-US" dirty="0"/>
              <a:t>be </a:t>
            </a:r>
            <a:r>
              <a:rPr lang="en-US" spc="-10" dirty="0"/>
              <a:t>looked </a:t>
            </a:r>
            <a:r>
              <a:rPr lang="en-US" dirty="0"/>
              <a:t>at </a:t>
            </a:r>
            <a:r>
              <a:rPr lang="en-US" spc="-5" dirty="0"/>
              <a:t>like “rules” that can </a:t>
            </a:r>
            <a:r>
              <a:rPr lang="en-US" dirty="0"/>
              <a:t>be </a:t>
            </a:r>
            <a:r>
              <a:rPr lang="en-US" spc="-5" dirty="0"/>
              <a:t>understood by </a:t>
            </a:r>
            <a:r>
              <a:rPr lang="en-US" dirty="0"/>
              <a:t>humans and </a:t>
            </a:r>
            <a:r>
              <a:rPr lang="en-US" spc="-5" dirty="0"/>
              <a:t>implemented on</a:t>
            </a:r>
            <a:r>
              <a:rPr lang="en-US" spc="95" dirty="0"/>
              <a:t> </a:t>
            </a:r>
            <a:r>
              <a:rPr lang="en-US" spc="-5" dirty="0"/>
              <a:t>datasets</a:t>
            </a:r>
            <a:endParaRPr lang="en-US" dirty="0">
              <a:cs typeface="Calibri"/>
            </a:endParaRPr>
          </a:p>
          <a:p>
            <a:pPr marL="29908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pc="-5" dirty="0"/>
              <a:t>Split dataset on </a:t>
            </a:r>
            <a:r>
              <a:rPr lang="en-US" dirty="0"/>
              <a:t>one </a:t>
            </a:r>
            <a:r>
              <a:rPr lang="en-US" spc="-10" dirty="0"/>
              <a:t>feature </a:t>
            </a:r>
            <a:r>
              <a:rPr lang="en-US" dirty="0"/>
              <a:t>/ </a:t>
            </a:r>
            <a:r>
              <a:rPr lang="en-US" spc="-5" dirty="0"/>
              <a:t>variable </a:t>
            </a:r>
            <a:r>
              <a:rPr lang="en-US" spc="3025" dirty="0"/>
              <a:t>→</a:t>
            </a:r>
            <a:r>
              <a:rPr lang="en-US" spc="165" dirty="0"/>
              <a:t> </a:t>
            </a:r>
            <a:r>
              <a:rPr lang="en-US" b="1" u="heavy" dirty="0">
                <a:uFill>
                  <a:solidFill>
                    <a:srgbClr val="000000"/>
                  </a:solidFill>
                </a:uFill>
              </a:rPr>
              <a:t>most </a:t>
            </a:r>
            <a:r>
              <a:rPr lang="en-US" b="1" u="heavy" spc="-5" dirty="0">
                <a:uFill>
                  <a:solidFill>
                    <a:srgbClr val="000000"/>
                  </a:solidFill>
                </a:uFill>
              </a:rPr>
              <a:t>significant </a:t>
            </a:r>
            <a:r>
              <a:rPr lang="en-US" b="1" u="heavy" spc="-10" dirty="0">
                <a:uFill>
                  <a:solidFill>
                    <a:srgbClr val="000000"/>
                  </a:solidFill>
                </a:uFill>
              </a:rPr>
              <a:t>feature</a:t>
            </a:r>
            <a:endParaRPr lang="en-US" dirty="0">
              <a:cs typeface="Calibri"/>
            </a:endParaRPr>
          </a:p>
          <a:p>
            <a:pPr marL="29908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pc="-20" dirty="0"/>
              <a:t>DT </a:t>
            </a:r>
            <a:r>
              <a:rPr lang="en-US" spc="-10" dirty="0"/>
              <a:t>represents </a:t>
            </a:r>
            <a:r>
              <a:rPr lang="en-US" dirty="0"/>
              <a:t>an </a:t>
            </a:r>
            <a:r>
              <a:rPr lang="en-US" spc="-5" dirty="0"/>
              <a:t>inverted </a:t>
            </a:r>
            <a:r>
              <a:rPr lang="en-US" spc="-10" dirty="0"/>
              <a:t>tree </a:t>
            </a:r>
            <a:r>
              <a:rPr lang="en-US" spc="-5" dirty="0"/>
              <a:t>having the </a:t>
            </a:r>
            <a:r>
              <a:rPr lang="en-US" spc="-10" dirty="0"/>
              <a:t>following</a:t>
            </a:r>
            <a:r>
              <a:rPr lang="en-US" spc="45" dirty="0"/>
              <a:t> </a:t>
            </a:r>
            <a:r>
              <a:rPr lang="en-US" spc="-5" dirty="0"/>
              <a:t>attributes:</a:t>
            </a:r>
            <a:endParaRPr lang="en-US" dirty="0">
              <a:cs typeface="Calibri"/>
            </a:endParaRPr>
          </a:p>
          <a:p>
            <a:pPr marL="756285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pc="-5" dirty="0"/>
              <a:t>Decision node : </a:t>
            </a:r>
            <a:r>
              <a:rPr lang="en-US" spc="-50" dirty="0"/>
              <a:t>Test </a:t>
            </a:r>
            <a:r>
              <a:rPr lang="en-US" spc="-5" dirty="0"/>
              <a:t>for split </a:t>
            </a:r>
            <a:r>
              <a:rPr lang="en-US" dirty="0"/>
              <a:t>of </a:t>
            </a:r>
            <a:r>
              <a:rPr lang="en-US" spc="-5" dirty="0"/>
              <a:t>an</a:t>
            </a:r>
            <a:r>
              <a:rPr lang="en-US" spc="60" dirty="0"/>
              <a:t> </a:t>
            </a:r>
            <a:r>
              <a:rPr lang="en-US" spc="-10" dirty="0"/>
              <a:t>attribute</a:t>
            </a:r>
            <a:endParaRPr lang="en-US" dirty="0">
              <a:cs typeface="Calibri"/>
            </a:endParaRPr>
          </a:p>
          <a:p>
            <a:pPr marL="756285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dirty="0"/>
              <a:t>Leaf node </a:t>
            </a:r>
            <a:r>
              <a:rPr lang="en-US" spc="-5" dirty="0"/>
              <a:t>: </a:t>
            </a:r>
            <a:r>
              <a:rPr lang="en-US" spc="-10" dirty="0"/>
              <a:t>value </a:t>
            </a:r>
            <a:r>
              <a:rPr lang="en-US" dirty="0"/>
              <a:t>of </a:t>
            </a:r>
            <a:r>
              <a:rPr lang="en-US" spc="-5" dirty="0"/>
              <a:t>the target</a:t>
            </a:r>
            <a:r>
              <a:rPr lang="en-US" spc="30" dirty="0"/>
              <a:t> </a:t>
            </a:r>
            <a:r>
              <a:rPr lang="en-US" spc="-10" dirty="0"/>
              <a:t>attribute</a:t>
            </a:r>
            <a:endParaRPr lang="en-US" dirty="0">
              <a:cs typeface="Calibri"/>
            </a:endParaRPr>
          </a:p>
          <a:p>
            <a:pPr marL="756285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pc="-5" dirty="0"/>
              <a:t>Edge : </a:t>
            </a:r>
            <a:r>
              <a:rPr lang="en-US" spc="-10" dirty="0"/>
              <a:t>split </a:t>
            </a:r>
            <a:r>
              <a:rPr lang="en-US" dirty="0"/>
              <a:t>of </a:t>
            </a:r>
            <a:r>
              <a:rPr lang="en-US" spc="-5" dirty="0"/>
              <a:t>an</a:t>
            </a:r>
            <a:r>
              <a:rPr lang="en-US" spc="40" dirty="0"/>
              <a:t> </a:t>
            </a:r>
            <a:r>
              <a:rPr lang="en-US" spc="-5" dirty="0"/>
              <a:t>attribute</a:t>
            </a:r>
            <a:endParaRPr lang="en-US" dirty="0">
              <a:cs typeface="Calibri"/>
            </a:endParaRPr>
          </a:p>
          <a:p>
            <a:pPr marL="756285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pc="-10" dirty="0"/>
              <a:t>Path </a:t>
            </a:r>
            <a:r>
              <a:rPr lang="en-US" spc="-5" dirty="0"/>
              <a:t>: </a:t>
            </a:r>
            <a:r>
              <a:rPr lang="en-US" dirty="0"/>
              <a:t>a </a:t>
            </a:r>
            <a:r>
              <a:rPr lang="en-US" spc="-5" dirty="0"/>
              <a:t>series of test to arrive </a:t>
            </a:r>
            <a:r>
              <a:rPr lang="en-US" dirty="0"/>
              <a:t>at </a:t>
            </a:r>
            <a:r>
              <a:rPr lang="en-US" spc="-5" dirty="0"/>
              <a:t>the final</a:t>
            </a:r>
            <a:r>
              <a:rPr lang="en-US" spc="15" dirty="0"/>
              <a:t> </a:t>
            </a:r>
            <a:r>
              <a:rPr lang="en-US" spc="-5" dirty="0"/>
              <a:t>decision</a:t>
            </a:r>
            <a:endParaRPr lang="en-US" dirty="0">
              <a:cs typeface="Calibri"/>
            </a:endParaRPr>
          </a:p>
          <a:p>
            <a:pPr marL="29908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pc="-5" dirty="0"/>
              <a:t>Using recursion, sub-trees are formed </a:t>
            </a:r>
            <a:r>
              <a:rPr lang="en-US" dirty="0"/>
              <a:t>based </a:t>
            </a:r>
            <a:r>
              <a:rPr lang="en-US" spc="-5" dirty="0"/>
              <a:t>on features </a:t>
            </a:r>
            <a:r>
              <a:rPr lang="en-US" dirty="0"/>
              <a:t>not used in </a:t>
            </a:r>
            <a:r>
              <a:rPr lang="en-US" spc="-5" dirty="0"/>
              <a:t>the </a:t>
            </a:r>
            <a:r>
              <a:rPr lang="en-US" dirty="0"/>
              <a:t>higher</a:t>
            </a:r>
            <a:r>
              <a:rPr lang="en-US" spc="-30" dirty="0"/>
              <a:t> </a:t>
            </a:r>
            <a:r>
              <a:rPr lang="en-US" spc="-5" dirty="0"/>
              <a:t>nodes</a:t>
            </a:r>
            <a:endParaRPr lang="en-US" dirty="0">
              <a:cs typeface="Calibri"/>
            </a:endParaRPr>
          </a:p>
          <a:p>
            <a:pPr marL="29908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pc="-5" dirty="0"/>
              <a:t>Divide </a:t>
            </a:r>
            <a:r>
              <a:rPr lang="en-US" dirty="0"/>
              <a:t>and</a:t>
            </a:r>
            <a:r>
              <a:rPr lang="en-US" spc="10" dirty="0"/>
              <a:t> </a:t>
            </a:r>
            <a:r>
              <a:rPr lang="en-US" spc="-5" dirty="0"/>
              <a:t>rule</a:t>
            </a:r>
            <a:endParaRPr lang="en-US" dirty="0">
              <a:cs typeface="Calibri"/>
            </a:endParaRPr>
          </a:p>
          <a:p>
            <a:pPr marL="29908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pc="-20" dirty="0"/>
              <a:t>DT </a:t>
            </a:r>
            <a:r>
              <a:rPr lang="en-US" spc="-5" dirty="0"/>
              <a:t>splits </a:t>
            </a:r>
            <a:r>
              <a:rPr lang="en-US" dirty="0"/>
              <a:t>data </a:t>
            </a:r>
            <a:r>
              <a:rPr lang="en-US" spc="-5" dirty="0"/>
              <a:t>until </a:t>
            </a:r>
            <a:r>
              <a:rPr lang="en-US" dirty="0"/>
              <a:t>it </a:t>
            </a:r>
            <a:r>
              <a:rPr lang="en-US" spc="-10" dirty="0"/>
              <a:t>reaches </a:t>
            </a:r>
            <a:r>
              <a:rPr lang="en-US" dirty="0"/>
              <a:t>a </a:t>
            </a:r>
            <a:r>
              <a:rPr lang="en-US" spc="-5" dirty="0"/>
              <a:t>“pure”</a:t>
            </a:r>
            <a:r>
              <a:rPr lang="en-US" spc="45" dirty="0"/>
              <a:t> </a:t>
            </a:r>
            <a:r>
              <a:rPr lang="en-US" spc="-5" dirty="0"/>
              <a:t>state</a:t>
            </a:r>
            <a:endParaRPr lang="en-US" dirty="0">
              <a:cs typeface="Calibri"/>
            </a:endParaRPr>
          </a:p>
          <a:p>
            <a:pPr marL="75628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pc="-5" dirty="0"/>
              <a:t>Pure subset </a:t>
            </a:r>
            <a:r>
              <a:rPr lang="en-US" dirty="0"/>
              <a:t>is </a:t>
            </a:r>
            <a:r>
              <a:rPr lang="en-US" spc="-5" dirty="0"/>
              <a:t>one where there are only </a:t>
            </a:r>
            <a:r>
              <a:rPr lang="en-US" b="1" spc="-5" dirty="0"/>
              <a:t>positive </a:t>
            </a:r>
            <a:r>
              <a:rPr lang="en-US" spc="-5" dirty="0"/>
              <a:t>outcomes. No further</a:t>
            </a:r>
            <a:r>
              <a:rPr lang="en-US" spc="75" dirty="0"/>
              <a:t> </a:t>
            </a:r>
            <a:r>
              <a:rPr lang="en-US" spc="-10" dirty="0"/>
              <a:t>split</a:t>
            </a:r>
            <a:endParaRPr lang="en-US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9908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pc="-20" dirty="0"/>
              <a:t>Works </a:t>
            </a:r>
            <a:r>
              <a:rPr lang="en-US" spc="-10" dirty="0"/>
              <a:t>well </a:t>
            </a:r>
            <a:r>
              <a:rPr lang="en-US" spc="-5" dirty="0"/>
              <a:t>in the </a:t>
            </a:r>
            <a:r>
              <a:rPr lang="en-US" spc="-10" dirty="0"/>
              <a:t>training </a:t>
            </a:r>
            <a:r>
              <a:rPr lang="en-US" spc="-5" dirty="0"/>
              <a:t>dataset </a:t>
            </a:r>
            <a:r>
              <a:rPr lang="en-US" dirty="0"/>
              <a:t>as </a:t>
            </a:r>
            <a:r>
              <a:rPr lang="en-US" spc="-5" dirty="0"/>
              <a:t>the </a:t>
            </a:r>
            <a:r>
              <a:rPr lang="en-US" dirty="0"/>
              <a:t>data is</a:t>
            </a:r>
            <a:r>
              <a:rPr lang="en-US" spc="90" dirty="0"/>
              <a:t> </a:t>
            </a:r>
            <a:r>
              <a:rPr lang="en-US" spc="-5" dirty="0"/>
              <a:t>“known”</a:t>
            </a:r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9532" y="429768"/>
            <a:ext cx="8606825" cy="5830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6892" y="71373"/>
            <a:ext cx="7324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Predict </a:t>
            </a:r>
            <a:r>
              <a:rPr sz="2400" dirty="0"/>
              <a:t>whether someone will buy </a:t>
            </a:r>
            <a:r>
              <a:rPr sz="2400" spc="-5" dirty="0"/>
              <a:t>or </a:t>
            </a:r>
            <a:r>
              <a:rPr sz="2400" dirty="0"/>
              <a:t>sell</a:t>
            </a:r>
            <a:r>
              <a:rPr sz="2400" spc="-90" dirty="0"/>
              <a:t> </a:t>
            </a:r>
            <a:r>
              <a:rPr sz="2400" spc="-5" dirty="0"/>
              <a:t>stocks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4395" y="1236091"/>
          <a:ext cx="5408929" cy="35661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65"/>
                        </a:spcBef>
                      </a:pPr>
                      <a:r>
                        <a:rPr sz="1400" b="1" spc="-5" dirty="0">
                          <a:latin typeface="Tahoma"/>
                          <a:cs typeface="Tahoma"/>
                        </a:rPr>
                        <a:t>Day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65"/>
                        </a:spcBef>
                      </a:pPr>
                      <a:r>
                        <a:rPr sz="1400" b="1" spc="-5" dirty="0">
                          <a:latin typeface="Tahoma"/>
                          <a:cs typeface="Tahoma"/>
                        </a:rPr>
                        <a:t>company_perf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65"/>
                        </a:spcBef>
                      </a:pPr>
                      <a:r>
                        <a:rPr sz="1400" b="1" spc="-5" dirty="0">
                          <a:latin typeface="Tahoma"/>
                          <a:cs typeface="Tahoma"/>
                        </a:rPr>
                        <a:t>exchange_rate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85"/>
                        </a:lnSpc>
                        <a:spcBef>
                          <a:spcPts val="65"/>
                        </a:spcBef>
                      </a:pPr>
                      <a:r>
                        <a:rPr sz="1400" b="1" spc="-5" dirty="0">
                          <a:latin typeface="Tahoma"/>
                          <a:cs typeface="Tahoma"/>
                        </a:rPr>
                        <a:t>gold_price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85"/>
                        </a:lnSpc>
                        <a:spcBef>
                          <a:spcPts val="65"/>
                        </a:spcBef>
                      </a:pPr>
                      <a:r>
                        <a:rPr sz="1400" b="1" dirty="0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Action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High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Increase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Stable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Sale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65"/>
                        </a:spcBef>
                      </a:pPr>
                      <a:r>
                        <a:rPr sz="140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65"/>
                        </a:spcBef>
                      </a:pPr>
                      <a:r>
                        <a:rPr sz="140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Medium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65"/>
                        </a:spcBef>
                      </a:pPr>
                      <a:r>
                        <a:rPr sz="1400" spc="-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Increase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5"/>
                        </a:lnSpc>
                        <a:spcBef>
                          <a:spcPts val="65"/>
                        </a:spcBef>
                      </a:pPr>
                      <a:r>
                        <a:rPr sz="140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Unstable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65"/>
                        </a:spcBef>
                      </a:pPr>
                      <a:r>
                        <a:rPr sz="1400" spc="-1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Purchase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84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High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Increase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Unstable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spc="-1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Purchase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Medium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Decrease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Stable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spc="-1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Purchase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Low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Decrease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Unstable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Purchase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Medium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Increase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Stable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Sale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High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Decrease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Stable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spc="-1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Purchase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884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Medium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Increase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Stable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Sale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9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High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Increase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Stable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Sale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Medium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Decrease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Unstable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Purchase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11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High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Decrease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Stable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0"/>
                        </a:spcBef>
                      </a:pPr>
                      <a:r>
                        <a:rPr sz="1400" spc="-1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Purchase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4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Medium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Increase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Stable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Sale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13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Medium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spc="-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Decrease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Unstable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spc="-1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Purchase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14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Low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spc="-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Increase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spc="-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Stable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spc="-1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Purchase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884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solidFill>
                            <a:srgbClr val="4471C4"/>
                          </a:solidFill>
                          <a:latin typeface="Tahoma"/>
                          <a:cs typeface="Tahoma"/>
                        </a:rPr>
                        <a:t>15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solidFill>
                            <a:srgbClr val="4471C4"/>
                          </a:solidFill>
                          <a:latin typeface="Tahoma"/>
                          <a:cs typeface="Tahoma"/>
                        </a:rPr>
                        <a:t>Low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spc="-5" dirty="0">
                          <a:solidFill>
                            <a:srgbClr val="4471C4"/>
                          </a:solidFill>
                          <a:latin typeface="Tahoma"/>
                          <a:cs typeface="Tahoma"/>
                        </a:rPr>
                        <a:t>Increase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spc="-5" dirty="0">
                          <a:solidFill>
                            <a:srgbClr val="4471C4"/>
                          </a:solidFill>
                          <a:latin typeface="Tahoma"/>
                          <a:cs typeface="Tahoma"/>
                        </a:rPr>
                        <a:t>Stable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spc="-10" dirty="0">
                          <a:solidFill>
                            <a:srgbClr val="4471C4"/>
                          </a:solidFill>
                          <a:latin typeface="Tahoma"/>
                          <a:cs typeface="Tahoma"/>
                        </a:rPr>
                        <a:t>Purchase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4395" y="4946777"/>
          <a:ext cx="5408929" cy="222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b="1" spc="-10" dirty="0">
                          <a:latin typeface="Tahoma"/>
                          <a:cs typeface="Tahoma"/>
                        </a:rPr>
                        <a:t>16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b="1" spc="-5" dirty="0">
                          <a:latin typeface="Tahoma"/>
                          <a:cs typeface="Tahoma"/>
                        </a:rPr>
                        <a:t>Low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b="1" spc="-5" dirty="0">
                          <a:latin typeface="Tahoma"/>
                          <a:cs typeface="Tahoma"/>
                        </a:rPr>
                        <a:t>Decrease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b="1" spc="-5" dirty="0">
                          <a:latin typeface="Tahoma"/>
                          <a:cs typeface="Tahoma"/>
                        </a:rPr>
                        <a:t>Stable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ts val="1580"/>
                        </a:lnSpc>
                        <a:spcBef>
                          <a:spcPts val="75"/>
                        </a:spcBef>
                      </a:pPr>
                      <a:r>
                        <a:rPr sz="1400" b="1" spc="-5" dirty="0">
                          <a:latin typeface="Tahoma"/>
                          <a:cs typeface="Tahoma"/>
                        </a:rPr>
                        <a:t>????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916673" y="4800980"/>
            <a:ext cx="754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ahoma"/>
                <a:cs typeface="Tahoma"/>
              </a:rPr>
              <a:t>Act</a:t>
            </a:r>
            <a:r>
              <a:rPr sz="1800" b="1" spc="-5" dirty="0">
                <a:latin typeface="Tahoma"/>
                <a:cs typeface="Tahoma"/>
              </a:rPr>
              <a:t>i</a:t>
            </a:r>
            <a:r>
              <a:rPr sz="1800" b="1" dirty="0">
                <a:latin typeface="Tahoma"/>
                <a:cs typeface="Tahoma"/>
              </a:rPr>
              <a:t>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5473" y="4800980"/>
            <a:ext cx="19773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9 </a:t>
            </a:r>
            <a:r>
              <a:rPr sz="1800" spc="-5" dirty="0">
                <a:latin typeface="Tahoma"/>
                <a:cs typeface="Tahoma"/>
              </a:rPr>
              <a:t>Purchase </a:t>
            </a:r>
            <a:r>
              <a:rPr sz="1800" dirty="0">
                <a:latin typeface="Tahoma"/>
                <a:cs typeface="Tahoma"/>
              </a:rPr>
              <a:t>/ 6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Sale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6673" y="1274190"/>
            <a:ext cx="17062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Company_perf  Exch_rate  Gold_price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12783" y="1274190"/>
            <a:ext cx="197103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High, Medium,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Low  Increase, Decrease  Stable,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Unstable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9764" y="92964"/>
            <a:ext cx="1948180" cy="373380"/>
          </a:xfrm>
          <a:prstGeom prst="rect">
            <a:avLst/>
          </a:prstGeom>
          <a:solidFill>
            <a:srgbClr val="FFE699"/>
          </a:solidFill>
          <a:ln w="12192">
            <a:solidFill>
              <a:srgbClr val="2E528F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422909">
              <a:lnSpc>
                <a:spcPct val="100000"/>
              </a:lnSpc>
              <a:spcBef>
                <a:spcPts val="740"/>
              </a:spcBef>
            </a:pPr>
            <a:r>
              <a:rPr sz="1200" b="1" spc="-5" dirty="0">
                <a:latin typeface="Tahoma"/>
                <a:cs typeface="Tahoma"/>
              </a:rPr>
              <a:t>company_perf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5807" y="1120139"/>
            <a:ext cx="1132840" cy="403860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60"/>
              </a:spcBef>
            </a:pPr>
            <a:r>
              <a:rPr sz="1200" b="1" spc="-5" dirty="0">
                <a:latin typeface="Tahoma"/>
                <a:cs typeface="Tahoma"/>
              </a:rPr>
              <a:t>High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0011" y="1103375"/>
            <a:ext cx="1134110" cy="421005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925"/>
              </a:spcBef>
            </a:pPr>
            <a:r>
              <a:rPr sz="1200" b="1" spc="-5" dirty="0">
                <a:latin typeface="Tahoma"/>
                <a:cs typeface="Tahoma"/>
              </a:rPr>
              <a:t>Medium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4216" y="1074419"/>
            <a:ext cx="1134110" cy="421005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30"/>
              </a:spcBef>
            </a:pPr>
            <a:r>
              <a:rPr sz="1200" b="1" spc="-5" dirty="0">
                <a:latin typeface="Tahoma"/>
                <a:cs typeface="Tahoma"/>
              </a:rPr>
              <a:t>Low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3903" y="465201"/>
            <a:ext cx="1016635" cy="491490"/>
          </a:xfrm>
          <a:custGeom>
            <a:avLst/>
            <a:gdLst/>
            <a:ahLst/>
            <a:cxnLst/>
            <a:rect l="l" t="t" r="r" b="b"/>
            <a:pathLst>
              <a:path w="1016635" h="491490">
                <a:moveTo>
                  <a:pt x="52324" y="422275"/>
                </a:moveTo>
                <a:lnTo>
                  <a:pt x="0" y="489458"/>
                </a:lnTo>
                <a:lnTo>
                  <a:pt x="85217" y="490982"/>
                </a:lnTo>
                <a:lnTo>
                  <a:pt x="74151" y="467868"/>
                </a:lnTo>
                <a:lnTo>
                  <a:pt x="60071" y="467868"/>
                </a:lnTo>
                <a:lnTo>
                  <a:pt x="54610" y="456311"/>
                </a:lnTo>
                <a:lnTo>
                  <a:pt x="66013" y="450870"/>
                </a:lnTo>
                <a:lnTo>
                  <a:pt x="52324" y="422275"/>
                </a:lnTo>
                <a:close/>
              </a:path>
              <a:path w="1016635" h="491490">
                <a:moveTo>
                  <a:pt x="66013" y="450870"/>
                </a:moveTo>
                <a:lnTo>
                  <a:pt x="54610" y="456311"/>
                </a:lnTo>
                <a:lnTo>
                  <a:pt x="60071" y="467868"/>
                </a:lnTo>
                <a:lnTo>
                  <a:pt x="71532" y="462398"/>
                </a:lnTo>
                <a:lnTo>
                  <a:pt x="66013" y="450870"/>
                </a:lnTo>
                <a:close/>
              </a:path>
              <a:path w="1016635" h="491490">
                <a:moveTo>
                  <a:pt x="71532" y="462398"/>
                </a:moveTo>
                <a:lnTo>
                  <a:pt x="60071" y="467868"/>
                </a:lnTo>
                <a:lnTo>
                  <a:pt x="74151" y="467868"/>
                </a:lnTo>
                <a:lnTo>
                  <a:pt x="71532" y="462398"/>
                </a:lnTo>
                <a:close/>
              </a:path>
              <a:path w="1016635" h="491490">
                <a:moveTo>
                  <a:pt x="1011047" y="0"/>
                </a:moveTo>
                <a:lnTo>
                  <a:pt x="66013" y="450870"/>
                </a:lnTo>
                <a:lnTo>
                  <a:pt x="71532" y="462398"/>
                </a:lnTo>
                <a:lnTo>
                  <a:pt x="1016508" y="11429"/>
                </a:lnTo>
                <a:lnTo>
                  <a:pt x="101104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58840" y="569976"/>
            <a:ext cx="76200" cy="384810"/>
          </a:xfrm>
          <a:custGeom>
            <a:avLst/>
            <a:gdLst/>
            <a:ahLst/>
            <a:cxnLst/>
            <a:rect l="l" t="t" r="r" b="b"/>
            <a:pathLst>
              <a:path w="76200" h="384809">
                <a:moveTo>
                  <a:pt x="31750" y="308101"/>
                </a:moveTo>
                <a:lnTo>
                  <a:pt x="0" y="308101"/>
                </a:lnTo>
                <a:lnTo>
                  <a:pt x="38100" y="384301"/>
                </a:lnTo>
                <a:lnTo>
                  <a:pt x="69850" y="320801"/>
                </a:lnTo>
                <a:lnTo>
                  <a:pt x="31750" y="320801"/>
                </a:lnTo>
                <a:lnTo>
                  <a:pt x="31750" y="308101"/>
                </a:lnTo>
                <a:close/>
              </a:path>
              <a:path w="76200" h="384809">
                <a:moveTo>
                  <a:pt x="44450" y="0"/>
                </a:moveTo>
                <a:lnTo>
                  <a:pt x="31750" y="0"/>
                </a:lnTo>
                <a:lnTo>
                  <a:pt x="31750" y="320801"/>
                </a:lnTo>
                <a:lnTo>
                  <a:pt x="44450" y="320801"/>
                </a:lnTo>
                <a:lnTo>
                  <a:pt x="44450" y="0"/>
                </a:lnTo>
                <a:close/>
              </a:path>
              <a:path w="76200" h="384809">
                <a:moveTo>
                  <a:pt x="76200" y="308101"/>
                </a:moveTo>
                <a:lnTo>
                  <a:pt x="44450" y="308101"/>
                </a:lnTo>
                <a:lnTo>
                  <a:pt x="44450" y="320801"/>
                </a:lnTo>
                <a:lnTo>
                  <a:pt x="69850" y="320801"/>
                </a:lnTo>
                <a:lnTo>
                  <a:pt x="76200" y="30810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6788" y="460755"/>
            <a:ext cx="910590" cy="493395"/>
          </a:xfrm>
          <a:custGeom>
            <a:avLst/>
            <a:gdLst/>
            <a:ahLst/>
            <a:cxnLst/>
            <a:rect l="l" t="t" r="r" b="b"/>
            <a:pathLst>
              <a:path w="910590" h="493394">
                <a:moveTo>
                  <a:pt x="840405" y="462400"/>
                </a:moveTo>
                <a:lnTo>
                  <a:pt x="825372" y="490347"/>
                </a:lnTo>
                <a:lnTo>
                  <a:pt x="910462" y="492887"/>
                </a:lnTo>
                <a:lnTo>
                  <a:pt x="893197" y="468376"/>
                </a:lnTo>
                <a:lnTo>
                  <a:pt x="851534" y="468376"/>
                </a:lnTo>
                <a:lnTo>
                  <a:pt x="840405" y="462400"/>
                </a:lnTo>
                <a:close/>
              </a:path>
              <a:path w="910590" h="493394">
                <a:moveTo>
                  <a:pt x="846407" y="451241"/>
                </a:moveTo>
                <a:lnTo>
                  <a:pt x="840405" y="462400"/>
                </a:lnTo>
                <a:lnTo>
                  <a:pt x="851534" y="468376"/>
                </a:lnTo>
                <a:lnTo>
                  <a:pt x="857503" y="457200"/>
                </a:lnTo>
                <a:lnTo>
                  <a:pt x="846407" y="451241"/>
                </a:lnTo>
                <a:close/>
              </a:path>
              <a:path w="910590" h="493394">
                <a:moveTo>
                  <a:pt x="861440" y="423291"/>
                </a:moveTo>
                <a:lnTo>
                  <a:pt x="846407" y="451241"/>
                </a:lnTo>
                <a:lnTo>
                  <a:pt x="857503" y="457200"/>
                </a:lnTo>
                <a:lnTo>
                  <a:pt x="851534" y="468376"/>
                </a:lnTo>
                <a:lnTo>
                  <a:pt x="893197" y="468376"/>
                </a:lnTo>
                <a:lnTo>
                  <a:pt x="861440" y="423291"/>
                </a:lnTo>
                <a:close/>
              </a:path>
              <a:path w="910590" h="493394">
                <a:moveTo>
                  <a:pt x="6095" y="0"/>
                </a:moveTo>
                <a:lnTo>
                  <a:pt x="0" y="11176"/>
                </a:lnTo>
                <a:lnTo>
                  <a:pt x="840405" y="462400"/>
                </a:lnTo>
                <a:lnTo>
                  <a:pt x="846407" y="451241"/>
                </a:lnTo>
                <a:lnTo>
                  <a:pt x="609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480436" y="1651635"/>
          <a:ext cx="1681480" cy="95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H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i</a:t>
                      </a:r>
                      <a:r>
                        <a:rPr sz="11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g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H</a:t>
                      </a:r>
                      <a:r>
                        <a:rPr sz="1100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i</a:t>
                      </a:r>
                      <a:r>
                        <a:rPr sz="1100" spc="-5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g</a:t>
                      </a:r>
                      <a:r>
                        <a:rPr sz="1100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Unstable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H</a:t>
                      </a:r>
                      <a:r>
                        <a:rPr sz="1100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i</a:t>
                      </a:r>
                      <a:r>
                        <a:rPr sz="1100" spc="-5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g</a:t>
                      </a:r>
                      <a:r>
                        <a:rPr sz="1100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Decrease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H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i</a:t>
                      </a:r>
                      <a:r>
                        <a:rPr sz="11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g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11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H</a:t>
                      </a:r>
                      <a:r>
                        <a:rPr sz="1100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i</a:t>
                      </a:r>
                      <a:r>
                        <a:rPr sz="1100" spc="-5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g</a:t>
                      </a:r>
                      <a:r>
                        <a:rPr sz="1100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Decrease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423661" y="1606296"/>
          <a:ext cx="1901824" cy="1320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164"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285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Unstable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Decrease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spc="-5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10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Decrease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Unstable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12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13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Decrease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006FC0"/>
                          </a:solidFill>
                          <a:latin typeface="Carlito"/>
                          <a:cs typeface="Carlito"/>
                        </a:rPr>
                        <a:t>Unstable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818501" y="1606296"/>
          <a:ext cx="1605280" cy="57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190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Low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Decrease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Unstable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14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Low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15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Low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648460" y="1671065"/>
            <a:ext cx="681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3 P / 2</a:t>
            </a:r>
            <a:r>
              <a:rPr sz="1200" b="1" spc="-12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66869" y="1653285"/>
            <a:ext cx="681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4 P / 3</a:t>
            </a:r>
            <a:r>
              <a:rPr sz="1200" b="1" spc="-12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09886" y="1624710"/>
            <a:ext cx="681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3 P / 0</a:t>
            </a:r>
            <a:r>
              <a:rPr sz="1200" b="1" spc="-12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9764" y="92964"/>
            <a:ext cx="1948180" cy="373380"/>
          </a:xfrm>
          <a:prstGeom prst="rect">
            <a:avLst/>
          </a:prstGeom>
          <a:solidFill>
            <a:srgbClr val="FFE699"/>
          </a:solidFill>
          <a:ln w="12192">
            <a:solidFill>
              <a:srgbClr val="2E528F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422909">
              <a:lnSpc>
                <a:spcPct val="100000"/>
              </a:lnSpc>
              <a:spcBef>
                <a:spcPts val="740"/>
              </a:spcBef>
            </a:pPr>
            <a:r>
              <a:rPr sz="1200" b="1" spc="-5" dirty="0">
                <a:latin typeface="Tahoma"/>
                <a:cs typeface="Tahoma"/>
              </a:rPr>
              <a:t>company_perf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5807" y="1120139"/>
            <a:ext cx="1132840" cy="403860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60"/>
              </a:spcBef>
            </a:pPr>
            <a:r>
              <a:rPr sz="1200" b="1" spc="-5" dirty="0">
                <a:latin typeface="Tahoma"/>
                <a:cs typeface="Tahoma"/>
              </a:rPr>
              <a:t>High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0011" y="1103375"/>
            <a:ext cx="1134110" cy="421005"/>
          </a:xfrm>
          <a:prstGeom prst="rect">
            <a:avLst/>
          </a:prstGeom>
          <a:ln w="12192">
            <a:solidFill>
              <a:srgbClr val="D9D9D9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925"/>
              </a:spcBef>
            </a:pPr>
            <a:r>
              <a:rPr sz="1200" b="1" spc="-5" dirty="0">
                <a:solidFill>
                  <a:srgbClr val="BEBEBE"/>
                </a:solidFill>
                <a:latin typeface="Tahoma"/>
                <a:cs typeface="Tahoma"/>
              </a:rPr>
              <a:t>Medium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4216" y="1074419"/>
            <a:ext cx="1134110" cy="421005"/>
          </a:xfrm>
          <a:prstGeom prst="rect">
            <a:avLst/>
          </a:prstGeom>
          <a:ln w="12192">
            <a:solidFill>
              <a:srgbClr val="D9D9D9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30"/>
              </a:spcBef>
            </a:pPr>
            <a:r>
              <a:rPr sz="1200" b="1" spc="-5" dirty="0">
                <a:solidFill>
                  <a:srgbClr val="BEBEBE"/>
                </a:solidFill>
                <a:latin typeface="Tahoma"/>
                <a:cs typeface="Tahoma"/>
              </a:rPr>
              <a:t>Low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3903" y="465201"/>
            <a:ext cx="1016635" cy="491490"/>
          </a:xfrm>
          <a:custGeom>
            <a:avLst/>
            <a:gdLst/>
            <a:ahLst/>
            <a:cxnLst/>
            <a:rect l="l" t="t" r="r" b="b"/>
            <a:pathLst>
              <a:path w="1016635" h="491490">
                <a:moveTo>
                  <a:pt x="52324" y="422275"/>
                </a:moveTo>
                <a:lnTo>
                  <a:pt x="0" y="489458"/>
                </a:lnTo>
                <a:lnTo>
                  <a:pt x="85217" y="490982"/>
                </a:lnTo>
                <a:lnTo>
                  <a:pt x="74151" y="467868"/>
                </a:lnTo>
                <a:lnTo>
                  <a:pt x="60071" y="467868"/>
                </a:lnTo>
                <a:lnTo>
                  <a:pt x="54610" y="456311"/>
                </a:lnTo>
                <a:lnTo>
                  <a:pt x="66013" y="450870"/>
                </a:lnTo>
                <a:lnTo>
                  <a:pt x="52324" y="422275"/>
                </a:lnTo>
                <a:close/>
              </a:path>
              <a:path w="1016635" h="491490">
                <a:moveTo>
                  <a:pt x="66013" y="450870"/>
                </a:moveTo>
                <a:lnTo>
                  <a:pt x="54610" y="456311"/>
                </a:lnTo>
                <a:lnTo>
                  <a:pt x="60071" y="467868"/>
                </a:lnTo>
                <a:lnTo>
                  <a:pt x="71532" y="462398"/>
                </a:lnTo>
                <a:lnTo>
                  <a:pt x="66013" y="450870"/>
                </a:lnTo>
                <a:close/>
              </a:path>
              <a:path w="1016635" h="491490">
                <a:moveTo>
                  <a:pt x="71532" y="462398"/>
                </a:moveTo>
                <a:lnTo>
                  <a:pt x="60071" y="467868"/>
                </a:lnTo>
                <a:lnTo>
                  <a:pt x="74151" y="467868"/>
                </a:lnTo>
                <a:lnTo>
                  <a:pt x="71532" y="462398"/>
                </a:lnTo>
                <a:close/>
              </a:path>
              <a:path w="1016635" h="491490">
                <a:moveTo>
                  <a:pt x="1011047" y="0"/>
                </a:moveTo>
                <a:lnTo>
                  <a:pt x="66013" y="450870"/>
                </a:lnTo>
                <a:lnTo>
                  <a:pt x="71532" y="462398"/>
                </a:lnTo>
                <a:lnTo>
                  <a:pt x="1016508" y="11429"/>
                </a:lnTo>
                <a:lnTo>
                  <a:pt x="101104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58840" y="569976"/>
            <a:ext cx="76200" cy="384810"/>
          </a:xfrm>
          <a:custGeom>
            <a:avLst/>
            <a:gdLst/>
            <a:ahLst/>
            <a:cxnLst/>
            <a:rect l="l" t="t" r="r" b="b"/>
            <a:pathLst>
              <a:path w="76200" h="384809">
                <a:moveTo>
                  <a:pt x="31750" y="308101"/>
                </a:moveTo>
                <a:lnTo>
                  <a:pt x="0" y="308101"/>
                </a:lnTo>
                <a:lnTo>
                  <a:pt x="38100" y="384301"/>
                </a:lnTo>
                <a:lnTo>
                  <a:pt x="69850" y="320801"/>
                </a:lnTo>
                <a:lnTo>
                  <a:pt x="31750" y="320801"/>
                </a:lnTo>
                <a:lnTo>
                  <a:pt x="31750" y="308101"/>
                </a:lnTo>
                <a:close/>
              </a:path>
              <a:path w="76200" h="384809">
                <a:moveTo>
                  <a:pt x="44450" y="0"/>
                </a:moveTo>
                <a:lnTo>
                  <a:pt x="31750" y="0"/>
                </a:lnTo>
                <a:lnTo>
                  <a:pt x="31750" y="320801"/>
                </a:lnTo>
                <a:lnTo>
                  <a:pt x="44450" y="320801"/>
                </a:lnTo>
                <a:lnTo>
                  <a:pt x="44450" y="0"/>
                </a:lnTo>
                <a:close/>
              </a:path>
              <a:path w="76200" h="384809">
                <a:moveTo>
                  <a:pt x="76200" y="308101"/>
                </a:moveTo>
                <a:lnTo>
                  <a:pt x="44450" y="308101"/>
                </a:lnTo>
                <a:lnTo>
                  <a:pt x="44450" y="320801"/>
                </a:lnTo>
                <a:lnTo>
                  <a:pt x="69850" y="320801"/>
                </a:lnTo>
                <a:lnTo>
                  <a:pt x="76200" y="30810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6788" y="460755"/>
            <a:ext cx="910590" cy="493395"/>
          </a:xfrm>
          <a:custGeom>
            <a:avLst/>
            <a:gdLst/>
            <a:ahLst/>
            <a:cxnLst/>
            <a:rect l="l" t="t" r="r" b="b"/>
            <a:pathLst>
              <a:path w="910590" h="493394">
                <a:moveTo>
                  <a:pt x="840405" y="462400"/>
                </a:moveTo>
                <a:lnTo>
                  <a:pt x="825372" y="490347"/>
                </a:lnTo>
                <a:lnTo>
                  <a:pt x="910462" y="492887"/>
                </a:lnTo>
                <a:lnTo>
                  <a:pt x="893197" y="468376"/>
                </a:lnTo>
                <a:lnTo>
                  <a:pt x="851534" y="468376"/>
                </a:lnTo>
                <a:lnTo>
                  <a:pt x="840405" y="462400"/>
                </a:lnTo>
                <a:close/>
              </a:path>
              <a:path w="910590" h="493394">
                <a:moveTo>
                  <a:pt x="846407" y="451241"/>
                </a:moveTo>
                <a:lnTo>
                  <a:pt x="840405" y="462400"/>
                </a:lnTo>
                <a:lnTo>
                  <a:pt x="851534" y="468376"/>
                </a:lnTo>
                <a:lnTo>
                  <a:pt x="857503" y="457200"/>
                </a:lnTo>
                <a:lnTo>
                  <a:pt x="846407" y="451241"/>
                </a:lnTo>
                <a:close/>
              </a:path>
              <a:path w="910590" h="493394">
                <a:moveTo>
                  <a:pt x="861440" y="423291"/>
                </a:moveTo>
                <a:lnTo>
                  <a:pt x="846407" y="451241"/>
                </a:lnTo>
                <a:lnTo>
                  <a:pt x="857503" y="457200"/>
                </a:lnTo>
                <a:lnTo>
                  <a:pt x="851534" y="468376"/>
                </a:lnTo>
                <a:lnTo>
                  <a:pt x="893197" y="468376"/>
                </a:lnTo>
                <a:lnTo>
                  <a:pt x="861440" y="423291"/>
                </a:lnTo>
                <a:close/>
              </a:path>
              <a:path w="910590" h="493394">
                <a:moveTo>
                  <a:pt x="6095" y="0"/>
                </a:moveTo>
                <a:lnTo>
                  <a:pt x="0" y="11176"/>
                </a:lnTo>
                <a:lnTo>
                  <a:pt x="840405" y="462400"/>
                </a:lnTo>
                <a:lnTo>
                  <a:pt x="846407" y="451241"/>
                </a:lnTo>
                <a:lnTo>
                  <a:pt x="609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423661" y="1606296"/>
          <a:ext cx="1901824" cy="1320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164"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285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Unstable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Decrease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spc="-5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10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Decrease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Unstable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12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13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Decrease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Unstable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818501" y="1606296"/>
          <a:ext cx="1605280" cy="57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190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Low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Decrease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Unstable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14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Low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15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Low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4666869" y="1653285"/>
            <a:ext cx="681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BEBEBE"/>
                </a:solidFill>
                <a:latin typeface="Tahoma"/>
                <a:cs typeface="Tahoma"/>
              </a:rPr>
              <a:t>4 P / 3</a:t>
            </a:r>
            <a:r>
              <a:rPr sz="1200" b="1" spc="-125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BEBEBE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09886" y="1624710"/>
            <a:ext cx="681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BEBEBE"/>
                </a:solidFill>
                <a:latin typeface="Tahoma"/>
                <a:cs typeface="Tahoma"/>
              </a:rPr>
              <a:t>3 P / 0</a:t>
            </a:r>
            <a:r>
              <a:rPr sz="1200" b="1" spc="-125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BEBEBE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301877" y="3485388"/>
          <a:ext cx="1642745" cy="57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H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i</a:t>
                      </a:r>
                      <a:r>
                        <a:rPr sz="11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g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H</a:t>
                      </a: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i</a:t>
                      </a:r>
                      <a:r>
                        <a:rPr sz="1100" spc="-5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g</a:t>
                      </a: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Unstable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H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i</a:t>
                      </a:r>
                      <a:r>
                        <a:rPr sz="11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g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604259" y="1592580"/>
            <a:ext cx="76200" cy="384810"/>
          </a:xfrm>
          <a:custGeom>
            <a:avLst/>
            <a:gdLst/>
            <a:ahLst/>
            <a:cxnLst/>
            <a:rect l="l" t="t" r="r" b="b"/>
            <a:pathLst>
              <a:path w="76200" h="384810">
                <a:moveTo>
                  <a:pt x="31750" y="308102"/>
                </a:moveTo>
                <a:lnTo>
                  <a:pt x="0" y="308102"/>
                </a:lnTo>
                <a:lnTo>
                  <a:pt x="38100" y="384302"/>
                </a:lnTo>
                <a:lnTo>
                  <a:pt x="69850" y="320802"/>
                </a:lnTo>
                <a:lnTo>
                  <a:pt x="31750" y="320802"/>
                </a:lnTo>
                <a:lnTo>
                  <a:pt x="31750" y="308102"/>
                </a:lnTo>
                <a:close/>
              </a:path>
              <a:path w="76200" h="384810">
                <a:moveTo>
                  <a:pt x="44450" y="0"/>
                </a:moveTo>
                <a:lnTo>
                  <a:pt x="31750" y="0"/>
                </a:lnTo>
                <a:lnTo>
                  <a:pt x="31750" y="320802"/>
                </a:lnTo>
                <a:lnTo>
                  <a:pt x="44450" y="320802"/>
                </a:lnTo>
                <a:lnTo>
                  <a:pt x="44450" y="0"/>
                </a:lnTo>
                <a:close/>
              </a:path>
              <a:path w="76200" h="384810">
                <a:moveTo>
                  <a:pt x="76200" y="308102"/>
                </a:moveTo>
                <a:lnTo>
                  <a:pt x="44450" y="308102"/>
                </a:lnTo>
                <a:lnTo>
                  <a:pt x="44450" y="320802"/>
                </a:lnTo>
                <a:lnTo>
                  <a:pt x="69850" y="320802"/>
                </a:lnTo>
                <a:lnTo>
                  <a:pt x="76200" y="30810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959986" y="3485388"/>
          <a:ext cx="1761489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High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Decrease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11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High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Decrease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391769" y="3530345"/>
            <a:ext cx="681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1 P / 2</a:t>
            </a:r>
            <a:r>
              <a:rPr sz="1200" b="1" spc="-12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54953" y="3484879"/>
            <a:ext cx="681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2 P / 0</a:t>
            </a:r>
            <a:r>
              <a:rPr sz="1200" b="1" spc="-12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96539" y="2305557"/>
            <a:ext cx="304800" cy="516255"/>
          </a:xfrm>
          <a:custGeom>
            <a:avLst/>
            <a:gdLst/>
            <a:ahLst/>
            <a:cxnLst/>
            <a:rect l="l" t="t" r="r" b="b"/>
            <a:pathLst>
              <a:path w="304800" h="516255">
                <a:moveTo>
                  <a:pt x="31750" y="439674"/>
                </a:moveTo>
                <a:lnTo>
                  <a:pt x="0" y="439674"/>
                </a:lnTo>
                <a:lnTo>
                  <a:pt x="38100" y="515874"/>
                </a:lnTo>
                <a:lnTo>
                  <a:pt x="69850" y="452374"/>
                </a:lnTo>
                <a:lnTo>
                  <a:pt x="31750" y="452374"/>
                </a:lnTo>
                <a:lnTo>
                  <a:pt x="31750" y="439674"/>
                </a:lnTo>
                <a:close/>
              </a:path>
              <a:path w="304800" h="516255">
                <a:moveTo>
                  <a:pt x="304292" y="0"/>
                </a:moveTo>
                <a:lnTo>
                  <a:pt x="31750" y="0"/>
                </a:lnTo>
                <a:lnTo>
                  <a:pt x="31750" y="452374"/>
                </a:lnTo>
                <a:lnTo>
                  <a:pt x="44450" y="452374"/>
                </a:lnTo>
                <a:lnTo>
                  <a:pt x="44450" y="12700"/>
                </a:lnTo>
                <a:lnTo>
                  <a:pt x="38100" y="12700"/>
                </a:lnTo>
                <a:lnTo>
                  <a:pt x="44450" y="6350"/>
                </a:lnTo>
                <a:lnTo>
                  <a:pt x="304292" y="6350"/>
                </a:lnTo>
                <a:lnTo>
                  <a:pt x="304292" y="0"/>
                </a:lnTo>
                <a:close/>
              </a:path>
              <a:path w="304800" h="516255">
                <a:moveTo>
                  <a:pt x="76200" y="439674"/>
                </a:moveTo>
                <a:lnTo>
                  <a:pt x="44450" y="439674"/>
                </a:lnTo>
                <a:lnTo>
                  <a:pt x="44450" y="452374"/>
                </a:lnTo>
                <a:lnTo>
                  <a:pt x="69850" y="452374"/>
                </a:lnTo>
                <a:lnTo>
                  <a:pt x="76200" y="439674"/>
                </a:lnTo>
                <a:close/>
              </a:path>
              <a:path w="304800" h="516255">
                <a:moveTo>
                  <a:pt x="44450" y="6350"/>
                </a:moveTo>
                <a:lnTo>
                  <a:pt x="38100" y="12700"/>
                </a:lnTo>
                <a:lnTo>
                  <a:pt x="44450" y="12700"/>
                </a:lnTo>
                <a:lnTo>
                  <a:pt x="44450" y="6350"/>
                </a:lnTo>
                <a:close/>
              </a:path>
              <a:path w="304800" h="516255">
                <a:moveTo>
                  <a:pt x="304292" y="6350"/>
                </a:moveTo>
                <a:lnTo>
                  <a:pt x="44450" y="6350"/>
                </a:lnTo>
                <a:lnTo>
                  <a:pt x="44450" y="12700"/>
                </a:lnTo>
                <a:lnTo>
                  <a:pt x="304292" y="12700"/>
                </a:lnTo>
                <a:lnTo>
                  <a:pt x="304292" y="63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5196" y="2305557"/>
            <a:ext cx="266700" cy="542925"/>
          </a:xfrm>
          <a:custGeom>
            <a:avLst/>
            <a:gdLst/>
            <a:ahLst/>
            <a:cxnLst/>
            <a:rect l="l" t="t" r="r" b="b"/>
            <a:pathLst>
              <a:path w="266700" h="542925">
                <a:moveTo>
                  <a:pt x="221741" y="466597"/>
                </a:moveTo>
                <a:lnTo>
                  <a:pt x="189991" y="466597"/>
                </a:lnTo>
                <a:lnTo>
                  <a:pt x="228091" y="542797"/>
                </a:lnTo>
                <a:lnTo>
                  <a:pt x="259841" y="479297"/>
                </a:lnTo>
                <a:lnTo>
                  <a:pt x="221741" y="479297"/>
                </a:lnTo>
                <a:lnTo>
                  <a:pt x="221741" y="466597"/>
                </a:lnTo>
                <a:close/>
              </a:path>
              <a:path w="266700" h="542925">
                <a:moveTo>
                  <a:pt x="221741" y="6350"/>
                </a:moveTo>
                <a:lnTo>
                  <a:pt x="221741" y="479297"/>
                </a:lnTo>
                <a:lnTo>
                  <a:pt x="234441" y="479297"/>
                </a:lnTo>
                <a:lnTo>
                  <a:pt x="234441" y="12700"/>
                </a:lnTo>
                <a:lnTo>
                  <a:pt x="228091" y="12700"/>
                </a:lnTo>
                <a:lnTo>
                  <a:pt x="221741" y="6350"/>
                </a:lnTo>
                <a:close/>
              </a:path>
              <a:path w="266700" h="542925">
                <a:moveTo>
                  <a:pt x="266191" y="466597"/>
                </a:moveTo>
                <a:lnTo>
                  <a:pt x="234441" y="466597"/>
                </a:lnTo>
                <a:lnTo>
                  <a:pt x="234441" y="479297"/>
                </a:lnTo>
                <a:lnTo>
                  <a:pt x="259841" y="479297"/>
                </a:lnTo>
                <a:lnTo>
                  <a:pt x="266191" y="466597"/>
                </a:lnTo>
                <a:close/>
              </a:path>
              <a:path w="266700" h="542925">
                <a:moveTo>
                  <a:pt x="234441" y="0"/>
                </a:moveTo>
                <a:lnTo>
                  <a:pt x="0" y="0"/>
                </a:lnTo>
                <a:lnTo>
                  <a:pt x="0" y="12700"/>
                </a:lnTo>
                <a:lnTo>
                  <a:pt x="221741" y="12700"/>
                </a:lnTo>
                <a:lnTo>
                  <a:pt x="221741" y="6350"/>
                </a:lnTo>
                <a:lnTo>
                  <a:pt x="234441" y="6350"/>
                </a:lnTo>
                <a:lnTo>
                  <a:pt x="234441" y="0"/>
                </a:lnTo>
                <a:close/>
              </a:path>
              <a:path w="266700" h="542925">
                <a:moveTo>
                  <a:pt x="234441" y="6350"/>
                </a:moveTo>
                <a:lnTo>
                  <a:pt x="221741" y="6350"/>
                </a:lnTo>
                <a:lnTo>
                  <a:pt x="228091" y="12700"/>
                </a:lnTo>
                <a:lnTo>
                  <a:pt x="234441" y="12700"/>
                </a:lnTo>
                <a:lnTo>
                  <a:pt x="234441" y="63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01339" y="2109216"/>
            <a:ext cx="1134110" cy="403860"/>
          </a:xfrm>
          <a:prstGeom prst="rect">
            <a:avLst/>
          </a:prstGeom>
          <a:solidFill>
            <a:srgbClr val="FFE699"/>
          </a:solidFill>
          <a:ln w="12192">
            <a:solidFill>
              <a:srgbClr val="2E528F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410845" marR="189230" indent="-213360">
              <a:lnSpc>
                <a:spcPct val="100000"/>
              </a:lnSpc>
              <a:spcBef>
                <a:spcPts val="140"/>
              </a:spcBef>
            </a:pPr>
            <a:r>
              <a:rPr sz="1200" b="1" dirty="0">
                <a:latin typeface="Tahoma"/>
                <a:cs typeface="Tahoma"/>
              </a:rPr>
              <a:t>E</a:t>
            </a:r>
            <a:r>
              <a:rPr sz="1200" b="1" spc="-10" dirty="0">
                <a:latin typeface="Tahoma"/>
                <a:cs typeface="Tahoma"/>
              </a:rPr>
              <a:t>x</a:t>
            </a:r>
            <a:r>
              <a:rPr sz="1200" b="1" spc="-5" dirty="0">
                <a:latin typeface="Tahoma"/>
                <a:cs typeface="Tahoma"/>
              </a:rPr>
              <a:t>c</a:t>
            </a:r>
            <a:r>
              <a:rPr sz="1200" b="1" dirty="0">
                <a:latin typeface="Tahoma"/>
                <a:cs typeface="Tahoma"/>
              </a:rPr>
              <a:t>hange  rate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13560" y="2860548"/>
            <a:ext cx="1134110" cy="403860"/>
          </a:xfrm>
          <a:prstGeom prst="rect">
            <a:avLst/>
          </a:prstGeom>
          <a:ln w="12191">
            <a:solidFill>
              <a:srgbClr val="2E528F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865"/>
              </a:spcBef>
            </a:pPr>
            <a:r>
              <a:rPr sz="1200" b="1" spc="-5" dirty="0">
                <a:latin typeface="Tahoma"/>
                <a:cs typeface="Tahoma"/>
              </a:rPr>
              <a:t>Increase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63923" y="2860548"/>
            <a:ext cx="1134110" cy="403860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865"/>
              </a:spcBef>
            </a:pPr>
            <a:r>
              <a:rPr sz="1200" b="1" spc="-5" dirty="0">
                <a:latin typeface="Tahoma"/>
                <a:cs typeface="Tahoma"/>
              </a:rPr>
              <a:t>Decrease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9764" y="92964"/>
            <a:ext cx="1948180" cy="373380"/>
          </a:xfrm>
          <a:prstGeom prst="rect">
            <a:avLst/>
          </a:prstGeom>
          <a:solidFill>
            <a:srgbClr val="FFE699"/>
          </a:solidFill>
          <a:ln w="12192">
            <a:solidFill>
              <a:srgbClr val="2E528F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422909">
              <a:lnSpc>
                <a:spcPct val="100000"/>
              </a:lnSpc>
              <a:spcBef>
                <a:spcPts val="740"/>
              </a:spcBef>
            </a:pPr>
            <a:r>
              <a:rPr sz="1200" b="1" spc="-5" dirty="0">
                <a:latin typeface="Tahoma"/>
                <a:cs typeface="Tahoma"/>
              </a:rPr>
              <a:t>company_perf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5807" y="1120139"/>
            <a:ext cx="1132840" cy="403860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60"/>
              </a:spcBef>
            </a:pPr>
            <a:r>
              <a:rPr sz="1200" b="1" spc="-5" dirty="0">
                <a:latin typeface="Tahoma"/>
                <a:cs typeface="Tahoma"/>
              </a:rPr>
              <a:t>High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0011" y="1103375"/>
            <a:ext cx="1134110" cy="421005"/>
          </a:xfrm>
          <a:prstGeom prst="rect">
            <a:avLst/>
          </a:prstGeom>
          <a:ln w="12192">
            <a:solidFill>
              <a:srgbClr val="D9D9D9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925"/>
              </a:spcBef>
            </a:pPr>
            <a:r>
              <a:rPr sz="1200" b="1" spc="-5" dirty="0">
                <a:solidFill>
                  <a:srgbClr val="BEBEBE"/>
                </a:solidFill>
                <a:latin typeface="Tahoma"/>
                <a:cs typeface="Tahoma"/>
              </a:rPr>
              <a:t>Medium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4216" y="1074419"/>
            <a:ext cx="1134110" cy="421005"/>
          </a:xfrm>
          <a:prstGeom prst="rect">
            <a:avLst/>
          </a:prstGeom>
          <a:ln w="12192">
            <a:solidFill>
              <a:srgbClr val="D9D9D9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30"/>
              </a:spcBef>
            </a:pPr>
            <a:r>
              <a:rPr sz="1200" b="1" spc="-5" dirty="0">
                <a:solidFill>
                  <a:srgbClr val="BEBEBE"/>
                </a:solidFill>
                <a:latin typeface="Tahoma"/>
                <a:cs typeface="Tahoma"/>
              </a:rPr>
              <a:t>Low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3903" y="465201"/>
            <a:ext cx="1016635" cy="491490"/>
          </a:xfrm>
          <a:custGeom>
            <a:avLst/>
            <a:gdLst/>
            <a:ahLst/>
            <a:cxnLst/>
            <a:rect l="l" t="t" r="r" b="b"/>
            <a:pathLst>
              <a:path w="1016635" h="491490">
                <a:moveTo>
                  <a:pt x="52324" y="422275"/>
                </a:moveTo>
                <a:lnTo>
                  <a:pt x="0" y="489458"/>
                </a:lnTo>
                <a:lnTo>
                  <a:pt x="85217" y="490982"/>
                </a:lnTo>
                <a:lnTo>
                  <a:pt x="74151" y="467868"/>
                </a:lnTo>
                <a:lnTo>
                  <a:pt x="60071" y="467868"/>
                </a:lnTo>
                <a:lnTo>
                  <a:pt x="54610" y="456311"/>
                </a:lnTo>
                <a:lnTo>
                  <a:pt x="66013" y="450870"/>
                </a:lnTo>
                <a:lnTo>
                  <a:pt x="52324" y="422275"/>
                </a:lnTo>
                <a:close/>
              </a:path>
              <a:path w="1016635" h="491490">
                <a:moveTo>
                  <a:pt x="66013" y="450870"/>
                </a:moveTo>
                <a:lnTo>
                  <a:pt x="54610" y="456311"/>
                </a:lnTo>
                <a:lnTo>
                  <a:pt x="60071" y="467868"/>
                </a:lnTo>
                <a:lnTo>
                  <a:pt x="71532" y="462398"/>
                </a:lnTo>
                <a:lnTo>
                  <a:pt x="66013" y="450870"/>
                </a:lnTo>
                <a:close/>
              </a:path>
              <a:path w="1016635" h="491490">
                <a:moveTo>
                  <a:pt x="71532" y="462398"/>
                </a:moveTo>
                <a:lnTo>
                  <a:pt x="60071" y="467868"/>
                </a:lnTo>
                <a:lnTo>
                  <a:pt x="74151" y="467868"/>
                </a:lnTo>
                <a:lnTo>
                  <a:pt x="71532" y="462398"/>
                </a:lnTo>
                <a:close/>
              </a:path>
              <a:path w="1016635" h="491490">
                <a:moveTo>
                  <a:pt x="1011047" y="0"/>
                </a:moveTo>
                <a:lnTo>
                  <a:pt x="66013" y="450870"/>
                </a:lnTo>
                <a:lnTo>
                  <a:pt x="71532" y="462398"/>
                </a:lnTo>
                <a:lnTo>
                  <a:pt x="1016508" y="11429"/>
                </a:lnTo>
                <a:lnTo>
                  <a:pt x="101104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58840" y="569976"/>
            <a:ext cx="76200" cy="384810"/>
          </a:xfrm>
          <a:custGeom>
            <a:avLst/>
            <a:gdLst/>
            <a:ahLst/>
            <a:cxnLst/>
            <a:rect l="l" t="t" r="r" b="b"/>
            <a:pathLst>
              <a:path w="76200" h="384809">
                <a:moveTo>
                  <a:pt x="31750" y="308101"/>
                </a:moveTo>
                <a:lnTo>
                  <a:pt x="0" y="308101"/>
                </a:lnTo>
                <a:lnTo>
                  <a:pt x="38100" y="384301"/>
                </a:lnTo>
                <a:lnTo>
                  <a:pt x="69850" y="320801"/>
                </a:lnTo>
                <a:lnTo>
                  <a:pt x="31750" y="320801"/>
                </a:lnTo>
                <a:lnTo>
                  <a:pt x="31750" y="308101"/>
                </a:lnTo>
                <a:close/>
              </a:path>
              <a:path w="76200" h="384809">
                <a:moveTo>
                  <a:pt x="44450" y="0"/>
                </a:moveTo>
                <a:lnTo>
                  <a:pt x="31750" y="0"/>
                </a:lnTo>
                <a:lnTo>
                  <a:pt x="31750" y="320801"/>
                </a:lnTo>
                <a:lnTo>
                  <a:pt x="44450" y="320801"/>
                </a:lnTo>
                <a:lnTo>
                  <a:pt x="44450" y="0"/>
                </a:lnTo>
                <a:close/>
              </a:path>
              <a:path w="76200" h="384809">
                <a:moveTo>
                  <a:pt x="76200" y="308101"/>
                </a:moveTo>
                <a:lnTo>
                  <a:pt x="44450" y="308101"/>
                </a:lnTo>
                <a:lnTo>
                  <a:pt x="44450" y="320801"/>
                </a:lnTo>
                <a:lnTo>
                  <a:pt x="69850" y="320801"/>
                </a:lnTo>
                <a:lnTo>
                  <a:pt x="76200" y="30810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6788" y="460755"/>
            <a:ext cx="910590" cy="493395"/>
          </a:xfrm>
          <a:custGeom>
            <a:avLst/>
            <a:gdLst/>
            <a:ahLst/>
            <a:cxnLst/>
            <a:rect l="l" t="t" r="r" b="b"/>
            <a:pathLst>
              <a:path w="910590" h="493394">
                <a:moveTo>
                  <a:pt x="840405" y="462400"/>
                </a:moveTo>
                <a:lnTo>
                  <a:pt x="825372" y="490347"/>
                </a:lnTo>
                <a:lnTo>
                  <a:pt x="910462" y="492887"/>
                </a:lnTo>
                <a:lnTo>
                  <a:pt x="893197" y="468376"/>
                </a:lnTo>
                <a:lnTo>
                  <a:pt x="851534" y="468376"/>
                </a:lnTo>
                <a:lnTo>
                  <a:pt x="840405" y="462400"/>
                </a:lnTo>
                <a:close/>
              </a:path>
              <a:path w="910590" h="493394">
                <a:moveTo>
                  <a:pt x="846407" y="451241"/>
                </a:moveTo>
                <a:lnTo>
                  <a:pt x="840405" y="462400"/>
                </a:lnTo>
                <a:lnTo>
                  <a:pt x="851534" y="468376"/>
                </a:lnTo>
                <a:lnTo>
                  <a:pt x="857503" y="457200"/>
                </a:lnTo>
                <a:lnTo>
                  <a:pt x="846407" y="451241"/>
                </a:lnTo>
                <a:close/>
              </a:path>
              <a:path w="910590" h="493394">
                <a:moveTo>
                  <a:pt x="861440" y="423291"/>
                </a:moveTo>
                <a:lnTo>
                  <a:pt x="846407" y="451241"/>
                </a:lnTo>
                <a:lnTo>
                  <a:pt x="857503" y="457200"/>
                </a:lnTo>
                <a:lnTo>
                  <a:pt x="851534" y="468376"/>
                </a:lnTo>
                <a:lnTo>
                  <a:pt x="893197" y="468376"/>
                </a:lnTo>
                <a:lnTo>
                  <a:pt x="861440" y="423291"/>
                </a:lnTo>
                <a:close/>
              </a:path>
              <a:path w="910590" h="493394">
                <a:moveTo>
                  <a:pt x="6095" y="0"/>
                </a:moveTo>
                <a:lnTo>
                  <a:pt x="0" y="11176"/>
                </a:lnTo>
                <a:lnTo>
                  <a:pt x="840405" y="462400"/>
                </a:lnTo>
                <a:lnTo>
                  <a:pt x="846407" y="451241"/>
                </a:lnTo>
                <a:lnTo>
                  <a:pt x="609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423661" y="1606296"/>
          <a:ext cx="1901824" cy="1320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164"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285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Unstable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Decrease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spc="-5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10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Decrease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Unstable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12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13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Decrease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Unstable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818501" y="1606296"/>
          <a:ext cx="1605280" cy="57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190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Low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Decrease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Unstable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14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Low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15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Low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4666869" y="1653285"/>
            <a:ext cx="681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BEBEBE"/>
                </a:solidFill>
                <a:latin typeface="Tahoma"/>
                <a:cs typeface="Tahoma"/>
              </a:rPr>
              <a:t>4 P / 3</a:t>
            </a:r>
            <a:r>
              <a:rPr sz="1200" b="1" spc="-125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BEBEBE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09886" y="1624710"/>
            <a:ext cx="681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BEBEBE"/>
                </a:solidFill>
                <a:latin typeface="Tahoma"/>
                <a:cs typeface="Tahoma"/>
              </a:rPr>
              <a:t>3 P / 0</a:t>
            </a:r>
            <a:r>
              <a:rPr sz="1200" b="1" spc="-125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BEBEBE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04259" y="1592580"/>
            <a:ext cx="76200" cy="384810"/>
          </a:xfrm>
          <a:custGeom>
            <a:avLst/>
            <a:gdLst/>
            <a:ahLst/>
            <a:cxnLst/>
            <a:rect l="l" t="t" r="r" b="b"/>
            <a:pathLst>
              <a:path w="76200" h="384810">
                <a:moveTo>
                  <a:pt x="31750" y="308102"/>
                </a:moveTo>
                <a:lnTo>
                  <a:pt x="0" y="308102"/>
                </a:lnTo>
                <a:lnTo>
                  <a:pt x="38100" y="384302"/>
                </a:lnTo>
                <a:lnTo>
                  <a:pt x="69850" y="320802"/>
                </a:lnTo>
                <a:lnTo>
                  <a:pt x="31750" y="320802"/>
                </a:lnTo>
                <a:lnTo>
                  <a:pt x="31750" y="308102"/>
                </a:lnTo>
                <a:close/>
              </a:path>
              <a:path w="76200" h="384810">
                <a:moveTo>
                  <a:pt x="44450" y="0"/>
                </a:moveTo>
                <a:lnTo>
                  <a:pt x="31750" y="0"/>
                </a:lnTo>
                <a:lnTo>
                  <a:pt x="31750" y="320802"/>
                </a:lnTo>
                <a:lnTo>
                  <a:pt x="44450" y="320802"/>
                </a:lnTo>
                <a:lnTo>
                  <a:pt x="44450" y="0"/>
                </a:lnTo>
                <a:close/>
              </a:path>
              <a:path w="76200" h="384810">
                <a:moveTo>
                  <a:pt x="76200" y="308102"/>
                </a:moveTo>
                <a:lnTo>
                  <a:pt x="44450" y="308102"/>
                </a:lnTo>
                <a:lnTo>
                  <a:pt x="44450" y="320802"/>
                </a:lnTo>
                <a:lnTo>
                  <a:pt x="69850" y="320802"/>
                </a:lnTo>
                <a:lnTo>
                  <a:pt x="76200" y="30810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96539" y="2305557"/>
            <a:ext cx="304800" cy="516255"/>
          </a:xfrm>
          <a:custGeom>
            <a:avLst/>
            <a:gdLst/>
            <a:ahLst/>
            <a:cxnLst/>
            <a:rect l="l" t="t" r="r" b="b"/>
            <a:pathLst>
              <a:path w="304800" h="516255">
                <a:moveTo>
                  <a:pt x="31750" y="439674"/>
                </a:moveTo>
                <a:lnTo>
                  <a:pt x="0" y="439674"/>
                </a:lnTo>
                <a:lnTo>
                  <a:pt x="38100" y="515874"/>
                </a:lnTo>
                <a:lnTo>
                  <a:pt x="69850" y="452374"/>
                </a:lnTo>
                <a:lnTo>
                  <a:pt x="31750" y="452374"/>
                </a:lnTo>
                <a:lnTo>
                  <a:pt x="31750" y="439674"/>
                </a:lnTo>
                <a:close/>
              </a:path>
              <a:path w="304800" h="516255">
                <a:moveTo>
                  <a:pt x="304292" y="0"/>
                </a:moveTo>
                <a:lnTo>
                  <a:pt x="31750" y="0"/>
                </a:lnTo>
                <a:lnTo>
                  <a:pt x="31750" y="452374"/>
                </a:lnTo>
                <a:lnTo>
                  <a:pt x="44450" y="452374"/>
                </a:lnTo>
                <a:lnTo>
                  <a:pt x="44450" y="12700"/>
                </a:lnTo>
                <a:lnTo>
                  <a:pt x="38100" y="12700"/>
                </a:lnTo>
                <a:lnTo>
                  <a:pt x="44450" y="6350"/>
                </a:lnTo>
                <a:lnTo>
                  <a:pt x="304292" y="6350"/>
                </a:lnTo>
                <a:lnTo>
                  <a:pt x="304292" y="0"/>
                </a:lnTo>
                <a:close/>
              </a:path>
              <a:path w="304800" h="516255">
                <a:moveTo>
                  <a:pt x="76200" y="439674"/>
                </a:moveTo>
                <a:lnTo>
                  <a:pt x="44450" y="439674"/>
                </a:lnTo>
                <a:lnTo>
                  <a:pt x="44450" y="452374"/>
                </a:lnTo>
                <a:lnTo>
                  <a:pt x="69850" y="452374"/>
                </a:lnTo>
                <a:lnTo>
                  <a:pt x="76200" y="439674"/>
                </a:lnTo>
                <a:close/>
              </a:path>
              <a:path w="304800" h="516255">
                <a:moveTo>
                  <a:pt x="44450" y="6350"/>
                </a:moveTo>
                <a:lnTo>
                  <a:pt x="38100" y="12700"/>
                </a:lnTo>
                <a:lnTo>
                  <a:pt x="44450" y="12700"/>
                </a:lnTo>
                <a:lnTo>
                  <a:pt x="44450" y="6350"/>
                </a:lnTo>
                <a:close/>
              </a:path>
              <a:path w="304800" h="516255">
                <a:moveTo>
                  <a:pt x="304292" y="6350"/>
                </a:moveTo>
                <a:lnTo>
                  <a:pt x="44450" y="6350"/>
                </a:lnTo>
                <a:lnTo>
                  <a:pt x="44450" y="12700"/>
                </a:lnTo>
                <a:lnTo>
                  <a:pt x="304292" y="12700"/>
                </a:lnTo>
                <a:lnTo>
                  <a:pt x="304292" y="63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35196" y="2305557"/>
            <a:ext cx="266700" cy="542925"/>
          </a:xfrm>
          <a:custGeom>
            <a:avLst/>
            <a:gdLst/>
            <a:ahLst/>
            <a:cxnLst/>
            <a:rect l="l" t="t" r="r" b="b"/>
            <a:pathLst>
              <a:path w="266700" h="542925">
                <a:moveTo>
                  <a:pt x="221741" y="466597"/>
                </a:moveTo>
                <a:lnTo>
                  <a:pt x="189991" y="466597"/>
                </a:lnTo>
                <a:lnTo>
                  <a:pt x="228091" y="542797"/>
                </a:lnTo>
                <a:lnTo>
                  <a:pt x="259841" y="479297"/>
                </a:lnTo>
                <a:lnTo>
                  <a:pt x="221741" y="479297"/>
                </a:lnTo>
                <a:lnTo>
                  <a:pt x="221741" y="466597"/>
                </a:lnTo>
                <a:close/>
              </a:path>
              <a:path w="266700" h="542925">
                <a:moveTo>
                  <a:pt x="221741" y="6350"/>
                </a:moveTo>
                <a:lnTo>
                  <a:pt x="221741" y="479297"/>
                </a:lnTo>
                <a:lnTo>
                  <a:pt x="234441" y="479297"/>
                </a:lnTo>
                <a:lnTo>
                  <a:pt x="234441" y="12700"/>
                </a:lnTo>
                <a:lnTo>
                  <a:pt x="228091" y="12700"/>
                </a:lnTo>
                <a:lnTo>
                  <a:pt x="221741" y="6350"/>
                </a:lnTo>
                <a:close/>
              </a:path>
              <a:path w="266700" h="542925">
                <a:moveTo>
                  <a:pt x="266191" y="466597"/>
                </a:moveTo>
                <a:lnTo>
                  <a:pt x="234441" y="466597"/>
                </a:lnTo>
                <a:lnTo>
                  <a:pt x="234441" y="479297"/>
                </a:lnTo>
                <a:lnTo>
                  <a:pt x="259841" y="479297"/>
                </a:lnTo>
                <a:lnTo>
                  <a:pt x="266191" y="466597"/>
                </a:lnTo>
                <a:close/>
              </a:path>
              <a:path w="266700" h="542925">
                <a:moveTo>
                  <a:pt x="234441" y="0"/>
                </a:moveTo>
                <a:lnTo>
                  <a:pt x="0" y="0"/>
                </a:lnTo>
                <a:lnTo>
                  <a:pt x="0" y="12700"/>
                </a:lnTo>
                <a:lnTo>
                  <a:pt x="221741" y="12700"/>
                </a:lnTo>
                <a:lnTo>
                  <a:pt x="221741" y="6350"/>
                </a:lnTo>
                <a:lnTo>
                  <a:pt x="234441" y="6350"/>
                </a:lnTo>
                <a:lnTo>
                  <a:pt x="234441" y="0"/>
                </a:lnTo>
                <a:close/>
              </a:path>
              <a:path w="266700" h="542925">
                <a:moveTo>
                  <a:pt x="234441" y="6350"/>
                </a:moveTo>
                <a:lnTo>
                  <a:pt x="221741" y="6350"/>
                </a:lnTo>
                <a:lnTo>
                  <a:pt x="228091" y="12700"/>
                </a:lnTo>
                <a:lnTo>
                  <a:pt x="234441" y="12700"/>
                </a:lnTo>
                <a:lnTo>
                  <a:pt x="234441" y="63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01339" y="2109216"/>
            <a:ext cx="1134110" cy="403860"/>
          </a:xfrm>
          <a:prstGeom prst="rect">
            <a:avLst/>
          </a:prstGeom>
          <a:solidFill>
            <a:srgbClr val="FFE699"/>
          </a:solidFill>
          <a:ln w="12192">
            <a:solidFill>
              <a:srgbClr val="2E528F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410845" marR="189230" indent="-213360">
              <a:lnSpc>
                <a:spcPct val="100000"/>
              </a:lnSpc>
              <a:spcBef>
                <a:spcPts val="140"/>
              </a:spcBef>
            </a:pPr>
            <a:r>
              <a:rPr sz="1200" b="1" dirty="0">
                <a:latin typeface="Tahoma"/>
                <a:cs typeface="Tahoma"/>
              </a:rPr>
              <a:t>E</a:t>
            </a:r>
            <a:r>
              <a:rPr sz="1200" b="1" spc="-10" dirty="0">
                <a:latin typeface="Tahoma"/>
                <a:cs typeface="Tahoma"/>
              </a:rPr>
              <a:t>x</a:t>
            </a:r>
            <a:r>
              <a:rPr sz="1200" b="1" spc="-5" dirty="0">
                <a:latin typeface="Tahoma"/>
                <a:cs typeface="Tahoma"/>
              </a:rPr>
              <a:t>c</a:t>
            </a:r>
            <a:r>
              <a:rPr sz="1200" b="1" dirty="0">
                <a:latin typeface="Tahoma"/>
                <a:cs typeface="Tahoma"/>
              </a:rPr>
              <a:t>hange  rate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13560" y="2860548"/>
            <a:ext cx="1134110" cy="403860"/>
          </a:xfrm>
          <a:prstGeom prst="rect">
            <a:avLst/>
          </a:prstGeom>
          <a:ln w="12191">
            <a:solidFill>
              <a:srgbClr val="2E528F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865"/>
              </a:spcBef>
            </a:pPr>
            <a:r>
              <a:rPr sz="1200" b="1" spc="-5" dirty="0">
                <a:latin typeface="Tahoma"/>
                <a:cs typeface="Tahoma"/>
              </a:rPr>
              <a:t>Increase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63923" y="2860548"/>
            <a:ext cx="1134110" cy="403860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865"/>
              </a:spcBef>
            </a:pPr>
            <a:r>
              <a:rPr sz="1200" b="1" spc="-5" dirty="0">
                <a:latin typeface="Tahoma"/>
                <a:cs typeface="Tahoma"/>
              </a:rPr>
              <a:t>Decrease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959986" y="3485388"/>
          <a:ext cx="1761489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High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Decrease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11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High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Decrease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854953" y="3484879"/>
            <a:ext cx="681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2 P / 0</a:t>
            </a:r>
            <a:r>
              <a:rPr sz="1200" b="1" spc="-12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18132" y="3701796"/>
            <a:ext cx="1132840" cy="403860"/>
          </a:xfrm>
          <a:prstGeom prst="rect">
            <a:avLst/>
          </a:prstGeom>
          <a:solidFill>
            <a:srgbClr val="FFE699"/>
          </a:solidFill>
          <a:ln w="12191">
            <a:solidFill>
              <a:srgbClr val="2E528F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865"/>
              </a:spcBef>
            </a:pPr>
            <a:r>
              <a:rPr sz="1200" b="1" spc="-5" dirty="0">
                <a:latin typeface="Tahoma"/>
                <a:cs typeface="Tahoma"/>
              </a:rPr>
              <a:t>gold_price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45435" y="3297935"/>
            <a:ext cx="76200" cy="384810"/>
          </a:xfrm>
          <a:custGeom>
            <a:avLst/>
            <a:gdLst/>
            <a:ahLst/>
            <a:cxnLst/>
            <a:rect l="l" t="t" r="r" b="b"/>
            <a:pathLst>
              <a:path w="76200" h="384810">
                <a:moveTo>
                  <a:pt x="31750" y="308101"/>
                </a:moveTo>
                <a:lnTo>
                  <a:pt x="0" y="308101"/>
                </a:lnTo>
                <a:lnTo>
                  <a:pt x="38100" y="384301"/>
                </a:lnTo>
                <a:lnTo>
                  <a:pt x="69850" y="320801"/>
                </a:lnTo>
                <a:lnTo>
                  <a:pt x="31750" y="320801"/>
                </a:lnTo>
                <a:lnTo>
                  <a:pt x="31750" y="308101"/>
                </a:lnTo>
                <a:close/>
              </a:path>
              <a:path w="76200" h="384810">
                <a:moveTo>
                  <a:pt x="44450" y="0"/>
                </a:moveTo>
                <a:lnTo>
                  <a:pt x="31750" y="0"/>
                </a:lnTo>
                <a:lnTo>
                  <a:pt x="31750" y="320801"/>
                </a:lnTo>
                <a:lnTo>
                  <a:pt x="44450" y="320801"/>
                </a:lnTo>
                <a:lnTo>
                  <a:pt x="44450" y="0"/>
                </a:lnTo>
                <a:close/>
              </a:path>
              <a:path w="76200" h="384810">
                <a:moveTo>
                  <a:pt x="76200" y="308101"/>
                </a:moveTo>
                <a:lnTo>
                  <a:pt x="44450" y="308101"/>
                </a:lnTo>
                <a:lnTo>
                  <a:pt x="44450" y="320801"/>
                </a:lnTo>
                <a:lnTo>
                  <a:pt x="69850" y="320801"/>
                </a:lnTo>
                <a:lnTo>
                  <a:pt x="76200" y="30810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28116" y="4463796"/>
            <a:ext cx="1132840" cy="403860"/>
          </a:xfrm>
          <a:prstGeom prst="rect">
            <a:avLst/>
          </a:prstGeom>
          <a:ln w="12191">
            <a:solidFill>
              <a:srgbClr val="2E528F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860"/>
              </a:spcBef>
            </a:pPr>
            <a:r>
              <a:rPr sz="1200" b="1" spc="-5" dirty="0">
                <a:latin typeface="Tahoma"/>
                <a:cs typeface="Tahoma"/>
              </a:rPr>
              <a:t>Stable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76955" y="4463796"/>
            <a:ext cx="1134110" cy="403860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860"/>
              </a:spcBef>
            </a:pPr>
            <a:r>
              <a:rPr sz="1200" b="1" spc="-5" dirty="0">
                <a:latin typeface="Tahoma"/>
                <a:cs typeface="Tahoma"/>
              </a:rPr>
              <a:t>Unstable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13332" y="3837178"/>
            <a:ext cx="304800" cy="516255"/>
          </a:xfrm>
          <a:custGeom>
            <a:avLst/>
            <a:gdLst/>
            <a:ahLst/>
            <a:cxnLst/>
            <a:rect l="l" t="t" r="r" b="b"/>
            <a:pathLst>
              <a:path w="304800" h="516254">
                <a:moveTo>
                  <a:pt x="31750" y="439674"/>
                </a:moveTo>
                <a:lnTo>
                  <a:pt x="0" y="439674"/>
                </a:lnTo>
                <a:lnTo>
                  <a:pt x="38100" y="515874"/>
                </a:lnTo>
                <a:lnTo>
                  <a:pt x="69850" y="452374"/>
                </a:lnTo>
                <a:lnTo>
                  <a:pt x="31750" y="452374"/>
                </a:lnTo>
                <a:lnTo>
                  <a:pt x="31750" y="439674"/>
                </a:lnTo>
                <a:close/>
              </a:path>
              <a:path w="304800" h="516254">
                <a:moveTo>
                  <a:pt x="304292" y="0"/>
                </a:moveTo>
                <a:lnTo>
                  <a:pt x="31750" y="0"/>
                </a:lnTo>
                <a:lnTo>
                  <a:pt x="31750" y="452374"/>
                </a:lnTo>
                <a:lnTo>
                  <a:pt x="44450" y="452374"/>
                </a:lnTo>
                <a:lnTo>
                  <a:pt x="44450" y="12700"/>
                </a:lnTo>
                <a:lnTo>
                  <a:pt x="38100" y="12700"/>
                </a:lnTo>
                <a:lnTo>
                  <a:pt x="44450" y="6350"/>
                </a:lnTo>
                <a:lnTo>
                  <a:pt x="304292" y="6350"/>
                </a:lnTo>
                <a:lnTo>
                  <a:pt x="304292" y="0"/>
                </a:lnTo>
                <a:close/>
              </a:path>
              <a:path w="304800" h="516254">
                <a:moveTo>
                  <a:pt x="76200" y="439674"/>
                </a:moveTo>
                <a:lnTo>
                  <a:pt x="44450" y="439674"/>
                </a:lnTo>
                <a:lnTo>
                  <a:pt x="44450" y="452374"/>
                </a:lnTo>
                <a:lnTo>
                  <a:pt x="69850" y="452374"/>
                </a:lnTo>
                <a:lnTo>
                  <a:pt x="76200" y="439674"/>
                </a:lnTo>
                <a:close/>
              </a:path>
              <a:path w="304800" h="516254">
                <a:moveTo>
                  <a:pt x="44450" y="6350"/>
                </a:moveTo>
                <a:lnTo>
                  <a:pt x="38100" y="12700"/>
                </a:lnTo>
                <a:lnTo>
                  <a:pt x="44450" y="12700"/>
                </a:lnTo>
                <a:lnTo>
                  <a:pt x="44450" y="6350"/>
                </a:lnTo>
                <a:close/>
              </a:path>
              <a:path w="304800" h="516254">
                <a:moveTo>
                  <a:pt x="304292" y="6350"/>
                </a:moveTo>
                <a:lnTo>
                  <a:pt x="44450" y="6350"/>
                </a:lnTo>
                <a:lnTo>
                  <a:pt x="44450" y="12700"/>
                </a:lnTo>
                <a:lnTo>
                  <a:pt x="304292" y="12700"/>
                </a:lnTo>
                <a:lnTo>
                  <a:pt x="304292" y="63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50464" y="3837178"/>
            <a:ext cx="266700" cy="542925"/>
          </a:xfrm>
          <a:custGeom>
            <a:avLst/>
            <a:gdLst/>
            <a:ahLst/>
            <a:cxnLst/>
            <a:rect l="l" t="t" r="r" b="b"/>
            <a:pathLst>
              <a:path w="266700" h="542925">
                <a:moveTo>
                  <a:pt x="221742" y="466598"/>
                </a:moveTo>
                <a:lnTo>
                  <a:pt x="189992" y="466598"/>
                </a:lnTo>
                <a:lnTo>
                  <a:pt x="228092" y="542798"/>
                </a:lnTo>
                <a:lnTo>
                  <a:pt x="259842" y="479298"/>
                </a:lnTo>
                <a:lnTo>
                  <a:pt x="221742" y="479298"/>
                </a:lnTo>
                <a:lnTo>
                  <a:pt x="221742" y="466598"/>
                </a:lnTo>
                <a:close/>
              </a:path>
              <a:path w="266700" h="542925">
                <a:moveTo>
                  <a:pt x="221742" y="6350"/>
                </a:moveTo>
                <a:lnTo>
                  <a:pt x="221742" y="479298"/>
                </a:lnTo>
                <a:lnTo>
                  <a:pt x="234442" y="479298"/>
                </a:lnTo>
                <a:lnTo>
                  <a:pt x="234442" y="12700"/>
                </a:lnTo>
                <a:lnTo>
                  <a:pt x="228092" y="12700"/>
                </a:lnTo>
                <a:lnTo>
                  <a:pt x="221742" y="6350"/>
                </a:lnTo>
                <a:close/>
              </a:path>
              <a:path w="266700" h="542925">
                <a:moveTo>
                  <a:pt x="266192" y="466598"/>
                </a:moveTo>
                <a:lnTo>
                  <a:pt x="234442" y="466598"/>
                </a:lnTo>
                <a:lnTo>
                  <a:pt x="234442" y="479298"/>
                </a:lnTo>
                <a:lnTo>
                  <a:pt x="259842" y="479298"/>
                </a:lnTo>
                <a:lnTo>
                  <a:pt x="266192" y="466598"/>
                </a:lnTo>
                <a:close/>
              </a:path>
              <a:path w="266700" h="542925">
                <a:moveTo>
                  <a:pt x="234442" y="0"/>
                </a:moveTo>
                <a:lnTo>
                  <a:pt x="0" y="0"/>
                </a:lnTo>
                <a:lnTo>
                  <a:pt x="0" y="12700"/>
                </a:lnTo>
                <a:lnTo>
                  <a:pt x="221742" y="12700"/>
                </a:lnTo>
                <a:lnTo>
                  <a:pt x="221742" y="6350"/>
                </a:lnTo>
                <a:lnTo>
                  <a:pt x="234442" y="6350"/>
                </a:lnTo>
                <a:lnTo>
                  <a:pt x="234442" y="0"/>
                </a:lnTo>
                <a:close/>
              </a:path>
              <a:path w="266700" h="542925">
                <a:moveTo>
                  <a:pt x="234442" y="6350"/>
                </a:moveTo>
                <a:lnTo>
                  <a:pt x="221742" y="6350"/>
                </a:lnTo>
                <a:lnTo>
                  <a:pt x="228092" y="12700"/>
                </a:lnTo>
                <a:lnTo>
                  <a:pt x="234442" y="12700"/>
                </a:lnTo>
                <a:lnTo>
                  <a:pt x="234442" y="63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865568" y="4999609"/>
          <a:ext cx="16446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High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High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3071876" y="5022850"/>
          <a:ext cx="1642745" cy="1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26034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High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Unstable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851408" y="5419725"/>
            <a:ext cx="681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0 P / 2</a:t>
            </a:r>
            <a:r>
              <a:rPr sz="1200" b="1" spc="-12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96005" y="5352415"/>
            <a:ext cx="681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1 P / 0</a:t>
            </a:r>
            <a:r>
              <a:rPr sz="1200" b="1" spc="-12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9764" y="92964"/>
            <a:ext cx="1948180" cy="373380"/>
          </a:xfrm>
          <a:prstGeom prst="rect">
            <a:avLst/>
          </a:prstGeom>
          <a:solidFill>
            <a:srgbClr val="FFE699"/>
          </a:solidFill>
          <a:ln w="12192">
            <a:solidFill>
              <a:srgbClr val="2E528F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422909">
              <a:lnSpc>
                <a:spcPct val="100000"/>
              </a:lnSpc>
              <a:spcBef>
                <a:spcPts val="740"/>
              </a:spcBef>
            </a:pPr>
            <a:r>
              <a:rPr sz="1200" b="1" spc="-5" dirty="0">
                <a:latin typeface="Tahoma"/>
                <a:cs typeface="Tahoma"/>
              </a:rPr>
              <a:t>company_perf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5807" y="1120139"/>
            <a:ext cx="1132840" cy="403860"/>
          </a:xfrm>
          <a:prstGeom prst="rect">
            <a:avLst/>
          </a:prstGeom>
          <a:ln w="12192">
            <a:solidFill>
              <a:srgbClr val="D9D9D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60"/>
              </a:spcBef>
            </a:pPr>
            <a:r>
              <a:rPr sz="1200" b="1" spc="-5" dirty="0">
                <a:solidFill>
                  <a:srgbClr val="D9D9D9"/>
                </a:solidFill>
                <a:latin typeface="Tahoma"/>
                <a:cs typeface="Tahoma"/>
              </a:rPr>
              <a:t>High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0011" y="1103375"/>
            <a:ext cx="1134110" cy="421005"/>
          </a:xfrm>
          <a:prstGeom prst="rect">
            <a:avLst/>
          </a:prstGeom>
          <a:ln w="12192">
            <a:solidFill>
              <a:srgbClr val="4471C4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925"/>
              </a:spcBef>
            </a:pPr>
            <a:r>
              <a:rPr sz="1200" b="1" spc="-5" dirty="0">
                <a:latin typeface="Tahoma"/>
                <a:cs typeface="Tahoma"/>
              </a:rPr>
              <a:t>Medium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4216" y="1074419"/>
            <a:ext cx="1134110" cy="421005"/>
          </a:xfrm>
          <a:prstGeom prst="rect">
            <a:avLst/>
          </a:prstGeom>
          <a:ln w="12192">
            <a:solidFill>
              <a:srgbClr val="D9D9D9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30"/>
              </a:spcBef>
            </a:pPr>
            <a:r>
              <a:rPr sz="1200" b="1" spc="-5" dirty="0">
                <a:solidFill>
                  <a:srgbClr val="BEBEBE"/>
                </a:solidFill>
                <a:latin typeface="Tahoma"/>
                <a:cs typeface="Tahoma"/>
              </a:rPr>
              <a:t>Low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3903" y="465201"/>
            <a:ext cx="1016635" cy="491490"/>
          </a:xfrm>
          <a:custGeom>
            <a:avLst/>
            <a:gdLst/>
            <a:ahLst/>
            <a:cxnLst/>
            <a:rect l="l" t="t" r="r" b="b"/>
            <a:pathLst>
              <a:path w="1016635" h="491490">
                <a:moveTo>
                  <a:pt x="52324" y="422275"/>
                </a:moveTo>
                <a:lnTo>
                  <a:pt x="0" y="489458"/>
                </a:lnTo>
                <a:lnTo>
                  <a:pt x="85217" y="490982"/>
                </a:lnTo>
                <a:lnTo>
                  <a:pt x="74151" y="467868"/>
                </a:lnTo>
                <a:lnTo>
                  <a:pt x="60071" y="467868"/>
                </a:lnTo>
                <a:lnTo>
                  <a:pt x="54610" y="456311"/>
                </a:lnTo>
                <a:lnTo>
                  <a:pt x="66013" y="450870"/>
                </a:lnTo>
                <a:lnTo>
                  <a:pt x="52324" y="422275"/>
                </a:lnTo>
                <a:close/>
              </a:path>
              <a:path w="1016635" h="491490">
                <a:moveTo>
                  <a:pt x="66013" y="450870"/>
                </a:moveTo>
                <a:lnTo>
                  <a:pt x="54610" y="456311"/>
                </a:lnTo>
                <a:lnTo>
                  <a:pt x="60071" y="467868"/>
                </a:lnTo>
                <a:lnTo>
                  <a:pt x="71532" y="462398"/>
                </a:lnTo>
                <a:lnTo>
                  <a:pt x="66013" y="450870"/>
                </a:lnTo>
                <a:close/>
              </a:path>
              <a:path w="1016635" h="491490">
                <a:moveTo>
                  <a:pt x="71532" y="462398"/>
                </a:moveTo>
                <a:lnTo>
                  <a:pt x="60071" y="467868"/>
                </a:lnTo>
                <a:lnTo>
                  <a:pt x="74151" y="467868"/>
                </a:lnTo>
                <a:lnTo>
                  <a:pt x="71532" y="462398"/>
                </a:lnTo>
                <a:close/>
              </a:path>
              <a:path w="1016635" h="491490">
                <a:moveTo>
                  <a:pt x="1011047" y="0"/>
                </a:moveTo>
                <a:lnTo>
                  <a:pt x="66013" y="450870"/>
                </a:lnTo>
                <a:lnTo>
                  <a:pt x="71532" y="462398"/>
                </a:lnTo>
                <a:lnTo>
                  <a:pt x="1016508" y="11429"/>
                </a:lnTo>
                <a:lnTo>
                  <a:pt x="101104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58840" y="569976"/>
            <a:ext cx="76200" cy="384810"/>
          </a:xfrm>
          <a:custGeom>
            <a:avLst/>
            <a:gdLst/>
            <a:ahLst/>
            <a:cxnLst/>
            <a:rect l="l" t="t" r="r" b="b"/>
            <a:pathLst>
              <a:path w="76200" h="384809">
                <a:moveTo>
                  <a:pt x="31750" y="308101"/>
                </a:moveTo>
                <a:lnTo>
                  <a:pt x="0" y="308101"/>
                </a:lnTo>
                <a:lnTo>
                  <a:pt x="38100" y="384301"/>
                </a:lnTo>
                <a:lnTo>
                  <a:pt x="69850" y="320801"/>
                </a:lnTo>
                <a:lnTo>
                  <a:pt x="31750" y="320801"/>
                </a:lnTo>
                <a:lnTo>
                  <a:pt x="31750" y="308101"/>
                </a:lnTo>
                <a:close/>
              </a:path>
              <a:path w="76200" h="384809">
                <a:moveTo>
                  <a:pt x="44450" y="0"/>
                </a:moveTo>
                <a:lnTo>
                  <a:pt x="31750" y="0"/>
                </a:lnTo>
                <a:lnTo>
                  <a:pt x="31750" y="320801"/>
                </a:lnTo>
                <a:lnTo>
                  <a:pt x="44450" y="320801"/>
                </a:lnTo>
                <a:lnTo>
                  <a:pt x="44450" y="0"/>
                </a:lnTo>
                <a:close/>
              </a:path>
              <a:path w="76200" h="384809">
                <a:moveTo>
                  <a:pt x="76200" y="308101"/>
                </a:moveTo>
                <a:lnTo>
                  <a:pt x="44450" y="308101"/>
                </a:lnTo>
                <a:lnTo>
                  <a:pt x="44450" y="320801"/>
                </a:lnTo>
                <a:lnTo>
                  <a:pt x="69850" y="320801"/>
                </a:lnTo>
                <a:lnTo>
                  <a:pt x="76200" y="30810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6788" y="460755"/>
            <a:ext cx="910590" cy="493395"/>
          </a:xfrm>
          <a:custGeom>
            <a:avLst/>
            <a:gdLst/>
            <a:ahLst/>
            <a:cxnLst/>
            <a:rect l="l" t="t" r="r" b="b"/>
            <a:pathLst>
              <a:path w="910590" h="493394">
                <a:moveTo>
                  <a:pt x="840405" y="462400"/>
                </a:moveTo>
                <a:lnTo>
                  <a:pt x="825372" y="490347"/>
                </a:lnTo>
                <a:lnTo>
                  <a:pt x="910462" y="492887"/>
                </a:lnTo>
                <a:lnTo>
                  <a:pt x="893197" y="468376"/>
                </a:lnTo>
                <a:lnTo>
                  <a:pt x="851534" y="468376"/>
                </a:lnTo>
                <a:lnTo>
                  <a:pt x="840405" y="462400"/>
                </a:lnTo>
                <a:close/>
              </a:path>
              <a:path w="910590" h="493394">
                <a:moveTo>
                  <a:pt x="846407" y="451241"/>
                </a:moveTo>
                <a:lnTo>
                  <a:pt x="840405" y="462400"/>
                </a:lnTo>
                <a:lnTo>
                  <a:pt x="851534" y="468376"/>
                </a:lnTo>
                <a:lnTo>
                  <a:pt x="857503" y="457200"/>
                </a:lnTo>
                <a:lnTo>
                  <a:pt x="846407" y="451241"/>
                </a:lnTo>
                <a:close/>
              </a:path>
              <a:path w="910590" h="493394">
                <a:moveTo>
                  <a:pt x="861440" y="423291"/>
                </a:moveTo>
                <a:lnTo>
                  <a:pt x="846407" y="451241"/>
                </a:lnTo>
                <a:lnTo>
                  <a:pt x="857503" y="457200"/>
                </a:lnTo>
                <a:lnTo>
                  <a:pt x="851534" y="468376"/>
                </a:lnTo>
                <a:lnTo>
                  <a:pt x="893197" y="468376"/>
                </a:lnTo>
                <a:lnTo>
                  <a:pt x="861440" y="423291"/>
                </a:lnTo>
                <a:close/>
              </a:path>
              <a:path w="910590" h="493394">
                <a:moveTo>
                  <a:pt x="6095" y="0"/>
                </a:moveTo>
                <a:lnTo>
                  <a:pt x="0" y="11176"/>
                </a:lnTo>
                <a:lnTo>
                  <a:pt x="840405" y="462400"/>
                </a:lnTo>
                <a:lnTo>
                  <a:pt x="846407" y="451241"/>
                </a:lnTo>
                <a:lnTo>
                  <a:pt x="609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818501" y="1606296"/>
          <a:ext cx="1605280" cy="57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190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Low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Decrease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Unstable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14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Low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15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Low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509886" y="1624710"/>
            <a:ext cx="681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BEBEBE"/>
                </a:solidFill>
                <a:latin typeface="Tahoma"/>
                <a:cs typeface="Tahoma"/>
              </a:rPr>
              <a:t>3 P / 0</a:t>
            </a:r>
            <a:r>
              <a:rPr sz="1200" b="1" spc="-125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BEBEBE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04259" y="1592580"/>
            <a:ext cx="76200" cy="384810"/>
          </a:xfrm>
          <a:custGeom>
            <a:avLst/>
            <a:gdLst/>
            <a:ahLst/>
            <a:cxnLst/>
            <a:rect l="l" t="t" r="r" b="b"/>
            <a:pathLst>
              <a:path w="76200" h="384810">
                <a:moveTo>
                  <a:pt x="31750" y="308102"/>
                </a:moveTo>
                <a:lnTo>
                  <a:pt x="0" y="308102"/>
                </a:lnTo>
                <a:lnTo>
                  <a:pt x="38100" y="384302"/>
                </a:lnTo>
                <a:lnTo>
                  <a:pt x="69850" y="320802"/>
                </a:lnTo>
                <a:lnTo>
                  <a:pt x="31750" y="320802"/>
                </a:lnTo>
                <a:lnTo>
                  <a:pt x="31750" y="308102"/>
                </a:lnTo>
                <a:close/>
              </a:path>
              <a:path w="76200" h="384810">
                <a:moveTo>
                  <a:pt x="44450" y="0"/>
                </a:moveTo>
                <a:lnTo>
                  <a:pt x="31750" y="0"/>
                </a:lnTo>
                <a:lnTo>
                  <a:pt x="31750" y="320802"/>
                </a:lnTo>
                <a:lnTo>
                  <a:pt x="44450" y="320802"/>
                </a:lnTo>
                <a:lnTo>
                  <a:pt x="44450" y="0"/>
                </a:lnTo>
                <a:close/>
              </a:path>
              <a:path w="76200" h="384810">
                <a:moveTo>
                  <a:pt x="76200" y="308102"/>
                </a:moveTo>
                <a:lnTo>
                  <a:pt x="44450" y="308102"/>
                </a:lnTo>
                <a:lnTo>
                  <a:pt x="44450" y="320802"/>
                </a:lnTo>
                <a:lnTo>
                  <a:pt x="69850" y="320802"/>
                </a:lnTo>
                <a:lnTo>
                  <a:pt x="76200" y="30810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96539" y="2305557"/>
            <a:ext cx="304800" cy="516255"/>
          </a:xfrm>
          <a:custGeom>
            <a:avLst/>
            <a:gdLst/>
            <a:ahLst/>
            <a:cxnLst/>
            <a:rect l="l" t="t" r="r" b="b"/>
            <a:pathLst>
              <a:path w="304800" h="516255">
                <a:moveTo>
                  <a:pt x="31750" y="439674"/>
                </a:moveTo>
                <a:lnTo>
                  <a:pt x="0" y="439674"/>
                </a:lnTo>
                <a:lnTo>
                  <a:pt x="38100" y="515874"/>
                </a:lnTo>
                <a:lnTo>
                  <a:pt x="69850" y="452374"/>
                </a:lnTo>
                <a:lnTo>
                  <a:pt x="31750" y="452374"/>
                </a:lnTo>
                <a:lnTo>
                  <a:pt x="31750" y="439674"/>
                </a:lnTo>
                <a:close/>
              </a:path>
              <a:path w="304800" h="516255">
                <a:moveTo>
                  <a:pt x="304292" y="0"/>
                </a:moveTo>
                <a:lnTo>
                  <a:pt x="31750" y="0"/>
                </a:lnTo>
                <a:lnTo>
                  <a:pt x="31750" y="452374"/>
                </a:lnTo>
                <a:lnTo>
                  <a:pt x="44450" y="452374"/>
                </a:lnTo>
                <a:lnTo>
                  <a:pt x="44450" y="12700"/>
                </a:lnTo>
                <a:lnTo>
                  <a:pt x="38100" y="12700"/>
                </a:lnTo>
                <a:lnTo>
                  <a:pt x="44450" y="6350"/>
                </a:lnTo>
                <a:lnTo>
                  <a:pt x="304292" y="6350"/>
                </a:lnTo>
                <a:lnTo>
                  <a:pt x="304292" y="0"/>
                </a:lnTo>
                <a:close/>
              </a:path>
              <a:path w="304800" h="516255">
                <a:moveTo>
                  <a:pt x="76200" y="439674"/>
                </a:moveTo>
                <a:lnTo>
                  <a:pt x="44450" y="439674"/>
                </a:lnTo>
                <a:lnTo>
                  <a:pt x="44450" y="452374"/>
                </a:lnTo>
                <a:lnTo>
                  <a:pt x="69850" y="452374"/>
                </a:lnTo>
                <a:lnTo>
                  <a:pt x="76200" y="439674"/>
                </a:lnTo>
                <a:close/>
              </a:path>
              <a:path w="304800" h="516255">
                <a:moveTo>
                  <a:pt x="44450" y="6350"/>
                </a:moveTo>
                <a:lnTo>
                  <a:pt x="38100" y="12700"/>
                </a:lnTo>
                <a:lnTo>
                  <a:pt x="44450" y="12700"/>
                </a:lnTo>
                <a:lnTo>
                  <a:pt x="44450" y="6350"/>
                </a:lnTo>
                <a:close/>
              </a:path>
              <a:path w="304800" h="516255">
                <a:moveTo>
                  <a:pt x="304292" y="6350"/>
                </a:moveTo>
                <a:lnTo>
                  <a:pt x="44450" y="6350"/>
                </a:lnTo>
                <a:lnTo>
                  <a:pt x="44450" y="12700"/>
                </a:lnTo>
                <a:lnTo>
                  <a:pt x="304292" y="12700"/>
                </a:lnTo>
                <a:lnTo>
                  <a:pt x="304292" y="63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35196" y="2305557"/>
            <a:ext cx="266700" cy="542925"/>
          </a:xfrm>
          <a:custGeom>
            <a:avLst/>
            <a:gdLst/>
            <a:ahLst/>
            <a:cxnLst/>
            <a:rect l="l" t="t" r="r" b="b"/>
            <a:pathLst>
              <a:path w="266700" h="542925">
                <a:moveTo>
                  <a:pt x="221741" y="466597"/>
                </a:moveTo>
                <a:lnTo>
                  <a:pt x="189991" y="466597"/>
                </a:lnTo>
                <a:lnTo>
                  <a:pt x="228091" y="542797"/>
                </a:lnTo>
                <a:lnTo>
                  <a:pt x="259841" y="479297"/>
                </a:lnTo>
                <a:lnTo>
                  <a:pt x="221741" y="479297"/>
                </a:lnTo>
                <a:lnTo>
                  <a:pt x="221741" y="466597"/>
                </a:lnTo>
                <a:close/>
              </a:path>
              <a:path w="266700" h="542925">
                <a:moveTo>
                  <a:pt x="221741" y="6350"/>
                </a:moveTo>
                <a:lnTo>
                  <a:pt x="221741" y="479297"/>
                </a:lnTo>
                <a:lnTo>
                  <a:pt x="234441" y="479297"/>
                </a:lnTo>
                <a:lnTo>
                  <a:pt x="234441" y="12700"/>
                </a:lnTo>
                <a:lnTo>
                  <a:pt x="228091" y="12700"/>
                </a:lnTo>
                <a:lnTo>
                  <a:pt x="221741" y="6350"/>
                </a:lnTo>
                <a:close/>
              </a:path>
              <a:path w="266700" h="542925">
                <a:moveTo>
                  <a:pt x="266191" y="466597"/>
                </a:moveTo>
                <a:lnTo>
                  <a:pt x="234441" y="466597"/>
                </a:lnTo>
                <a:lnTo>
                  <a:pt x="234441" y="479297"/>
                </a:lnTo>
                <a:lnTo>
                  <a:pt x="259841" y="479297"/>
                </a:lnTo>
                <a:lnTo>
                  <a:pt x="266191" y="466597"/>
                </a:lnTo>
                <a:close/>
              </a:path>
              <a:path w="266700" h="542925">
                <a:moveTo>
                  <a:pt x="234441" y="0"/>
                </a:moveTo>
                <a:lnTo>
                  <a:pt x="0" y="0"/>
                </a:lnTo>
                <a:lnTo>
                  <a:pt x="0" y="12700"/>
                </a:lnTo>
                <a:lnTo>
                  <a:pt x="221741" y="12700"/>
                </a:lnTo>
                <a:lnTo>
                  <a:pt x="221741" y="6350"/>
                </a:lnTo>
                <a:lnTo>
                  <a:pt x="234441" y="6350"/>
                </a:lnTo>
                <a:lnTo>
                  <a:pt x="234441" y="0"/>
                </a:lnTo>
                <a:close/>
              </a:path>
              <a:path w="266700" h="542925">
                <a:moveTo>
                  <a:pt x="234441" y="6350"/>
                </a:moveTo>
                <a:lnTo>
                  <a:pt x="221741" y="6350"/>
                </a:lnTo>
                <a:lnTo>
                  <a:pt x="228091" y="12700"/>
                </a:lnTo>
                <a:lnTo>
                  <a:pt x="234441" y="12700"/>
                </a:lnTo>
                <a:lnTo>
                  <a:pt x="234441" y="63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01339" y="2109216"/>
            <a:ext cx="1134110" cy="403860"/>
          </a:xfrm>
          <a:prstGeom prst="rect">
            <a:avLst/>
          </a:prstGeom>
          <a:ln w="12192">
            <a:solidFill>
              <a:srgbClr val="D9D9D9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410845" marR="189230" indent="-213360">
              <a:lnSpc>
                <a:spcPct val="100000"/>
              </a:lnSpc>
              <a:spcBef>
                <a:spcPts val="140"/>
              </a:spcBef>
            </a:pPr>
            <a:r>
              <a:rPr sz="1200" b="1" dirty="0">
                <a:solidFill>
                  <a:srgbClr val="D9D9D9"/>
                </a:solidFill>
                <a:latin typeface="Tahoma"/>
                <a:cs typeface="Tahoma"/>
              </a:rPr>
              <a:t>E</a:t>
            </a:r>
            <a:r>
              <a:rPr sz="1200" b="1" spc="-10" dirty="0">
                <a:solidFill>
                  <a:srgbClr val="D9D9D9"/>
                </a:solidFill>
                <a:latin typeface="Tahoma"/>
                <a:cs typeface="Tahoma"/>
              </a:rPr>
              <a:t>x</a:t>
            </a:r>
            <a:r>
              <a:rPr sz="1200" b="1" spc="-5" dirty="0">
                <a:solidFill>
                  <a:srgbClr val="D9D9D9"/>
                </a:solidFill>
                <a:latin typeface="Tahoma"/>
                <a:cs typeface="Tahoma"/>
              </a:rPr>
              <a:t>c</a:t>
            </a:r>
            <a:r>
              <a:rPr sz="1200" b="1" dirty="0">
                <a:solidFill>
                  <a:srgbClr val="D9D9D9"/>
                </a:solidFill>
                <a:latin typeface="Tahoma"/>
                <a:cs typeface="Tahoma"/>
              </a:rPr>
              <a:t>hange  rate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3560" y="2860548"/>
            <a:ext cx="1134110" cy="403860"/>
          </a:xfrm>
          <a:prstGeom prst="rect">
            <a:avLst/>
          </a:prstGeom>
          <a:ln w="12191">
            <a:solidFill>
              <a:srgbClr val="D9D9D9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865"/>
              </a:spcBef>
            </a:pPr>
            <a:r>
              <a:rPr sz="1200" b="1" spc="-5" dirty="0">
                <a:solidFill>
                  <a:srgbClr val="D9D9D9"/>
                </a:solidFill>
                <a:latin typeface="Tahoma"/>
                <a:cs typeface="Tahoma"/>
              </a:rPr>
              <a:t>Increase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3923" y="2860548"/>
            <a:ext cx="1134110" cy="403860"/>
          </a:xfrm>
          <a:prstGeom prst="rect">
            <a:avLst/>
          </a:prstGeom>
          <a:ln w="12192">
            <a:solidFill>
              <a:srgbClr val="D9D9D9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865"/>
              </a:spcBef>
            </a:pPr>
            <a:r>
              <a:rPr sz="1200" b="1" spc="-5" dirty="0">
                <a:solidFill>
                  <a:srgbClr val="D9D9D9"/>
                </a:solidFill>
                <a:latin typeface="Tahoma"/>
                <a:cs typeface="Tahoma"/>
              </a:rPr>
              <a:t>Decrease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959986" y="3485388"/>
          <a:ext cx="1761489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High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Decrease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11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High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Decrease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5854953" y="3484879"/>
            <a:ext cx="681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D9D9D9"/>
                </a:solidFill>
                <a:latin typeface="Tahoma"/>
                <a:cs typeface="Tahoma"/>
              </a:rPr>
              <a:t>2 P / 0</a:t>
            </a:r>
            <a:r>
              <a:rPr sz="1200" b="1" spc="-125" dirty="0">
                <a:solidFill>
                  <a:srgbClr val="D9D9D9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D9D9D9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18132" y="3701796"/>
            <a:ext cx="1132840" cy="403860"/>
          </a:xfrm>
          <a:prstGeom prst="rect">
            <a:avLst/>
          </a:prstGeom>
          <a:ln w="12191">
            <a:solidFill>
              <a:srgbClr val="D9D9D9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865"/>
              </a:spcBef>
            </a:pPr>
            <a:r>
              <a:rPr sz="1200" b="1" spc="-5" dirty="0">
                <a:solidFill>
                  <a:srgbClr val="D9D9D9"/>
                </a:solidFill>
                <a:latin typeface="Tahoma"/>
                <a:cs typeface="Tahoma"/>
              </a:rPr>
              <a:t>gold_price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45435" y="3297935"/>
            <a:ext cx="76200" cy="384810"/>
          </a:xfrm>
          <a:custGeom>
            <a:avLst/>
            <a:gdLst/>
            <a:ahLst/>
            <a:cxnLst/>
            <a:rect l="l" t="t" r="r" b="b"/>
            <a:pathLst>
              <a:path w="76200" h="384810">
                <a:moveTo>
                  <a:pt x="31750" y="308101"/>
                </a:moveTo>
                <a:lnTo>
                  <a:pt x="0" y="308101"/>
                </a:lnTo>
                <a:lnTo>
                  <a:pt x="38100" y="384301"/>
                </a:lnTo>
                <a:lnTo>
                  <a:pt x="69850" y="320801"/>
                </a:lnTo>
                <a:lnTo>
                  <a:pt x="31750" y="320801"/>
                </a:lnTo>
                <a:lnTo>
                  <a:pt x="31750" y="308101"/>
                </a:lnTo>
                <a:close/>
              </a:path>
              <a:path w="76200" h="384810">
                <a:moveTo>
                  <a:pt x="44450" y="0"/>
                </a:moveTo>
                <a:lnTo>
                  <a:pt x="31750" y="0"/>
                </a:lnTo>
                <a:lnTo>
                  <a:pt x="31750" y="320801"/>
                </a:lnTo>
                <a:lnTo>
                  <a:pt x="44450" y="320801"/>
                </a:lnTo>
                <a:lnTo>
                  <a:pt x="44450" y="0"/>
                </a:lnTo>
                <a:close/>
              </a:path>
              <a:path w="76200" h="384810">
                <a:moveTo>
                  <a:pt x="76200" y="308101"/>
                </a:moveTo>
                <a:lnTo>
                  <a:pt x="44450" y="308101"/>
                </a:lnTo>
                <a:lnTo>
                  <a:pt x="44450" y="320801"/>
                </a:lnTo>
                <a:lnTo>
                  <a:pt x="69850" y="320801"/>
                </a:lnTo>
                <a:lnTo>
                  <a:pt x="76200" y="30810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28116" y="4463796"/>
            <a:ext cx="1132840" cy="403860"/>
          </a:xfrm>
          <a:prstGeom prst="rect">
            <a:avLst/>
          </a:prstGeom>
          <a:ln w="12191">
            <a:solidFill>
              <a:srgbClr val="D9D9D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860"/>
              </a:spcBef>
            </a:pPr>
            <a:r>
              <a:rPr sz="1200" b="1" spc="-5" dirty="0">
                <a:solidFill>
                  <a:srgbClr val="D9D9D9"/>
                </a:solidFill>
                <a:latin typeface="Tahoma"/>
                <a:cs typeface="Tahoma"/>
              </a:rPr>
              <a:t>Stable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76955" y="4463796"/>
            <a:ext cx="1134110" cy="403860"/>
          </a:xfrm>
          <a:prstGeom prst="rect">
            <a:avLst/>
          </a:prstGeom>
          <a:ln w="12192">
            <a:solidFill>
              <a:srgbClr val="D9D9D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860"/>
              </a:spcBef>
            </a:pPr>
            <a:r>
              <a:rPr sz="1200" b="1" spc="-5" dirty="0">
                <a:solidFill>
                  <a:srgbClr val="D9D9D9"/>
                </a:solidFill>
                <a:latin typeface="Tahoma"/>
                <a:cs typeface="Tahoma"/>
              </a:rPr>
              <a:t>Unstable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513332" y="3837178"/>
            <a:ext cx="304800" cy="516255"/>
          </a:xfrm>
          <a:custGeom>
            <a:avLst/>
            <a:gdLst/>
            <a:ahLst/>
            <a:cxnLst/>
            <a:rect l="l" t="t" r="r" b="b"/>
            <a:pathLst>
              <a:path w="304800" h="516254">
                <a:moveTo>
                  <a:pt x="31750" y="439674"/>
                </a:moveTo>
                <a:lnTo>
                  <a:pt x="0" y="439674"/>
                </a:lnTo>
                <a:lnTo>
                  <a:pt x="38100" y="515874"/>
                </a:lnTo>
                <a:lnTo>
                  <a:pt x="69850" y="452374"/>
                </a:lnTo>
                <a:lnTo>
                  <a:pt x="31750" y="452374"/>
                </a:lnTo>
                <a:lnTo>
                  <a:pt x="31750" y="439674"/>
                </a:lnTo>
                <a:close/>
              </a:path>
              <a:path w="304800" h="516254">
                <a:moveTo>
                  <a:pt x="304292" y="0"/>
                </a:moveTo>
                <a:lnTo>
                  <a:pt x="31750" y="0"/>
                </a:lnTo>
                <a:lnTo>
                  <a:pt x="31750" y="452374"/>
                </a:lnTo>
                <a:lnTo>
                  <a:pt x="44450" y="452374"/>
                </a:lnTo>
                <a:lnTo>
                  <a:pt x="44450" y="12700"/>
                </a:lnTo>
                <a:lnTo>
                  <a:pt x="38100" y="12700"/>
                </a:lnTo>
                <a:lnTo>
                  <a:pt x="44450" y="6350"/>
                </a:lnTo>
                <a:lnTo>
                  <a:pt x="304292" y="6350"/>
                </a:lnTo>
                <a:lnTo>
                  <a:pt x="304292" y="0"/>
                </a:lnTo>
                <a:close/>
              </a:path>
              <a:path w="304800" h="516254">
                <a:moveTo>
                  <a:pt x="76200" y="439674"/>
                </a:moveTo>
                <a:lnTo>
                  <a:pt x="44450" y="439674"/>
                </a:lnTo>
                <a:lnTo>
                  <a:pt x="44450" y="452374"/>
                </a:lnTo>
                <a:lnTo>
                  <a:pt x="69850" y="452374"/>
                </a:lnTo>
                <a:lnTo>
                  <a:pt x="76200" y="439674"/>
                </a:lnTo>
                <a:close/>
              </a:path>
              <a:path w="304800" h="516254">
                <a:moveTo>
                  <a:pt x="44450" y="6350"/>
                </a:moveTo>
                <a:lnTo>
                  <a:pt x="38100" y="12700"/>
                </a:lnTo>
                <a:lnTo>
                  <a:pt x="44450" y="12700"/>
                </a:lnTo>
                <a:lnTo>
                  <a:pt x="44450" y="6350"/>
                </a:lnTo>
                <a:close/>
              </a:path>
              <a:path w="304800" h="516254">
                <a:moveTo>
                  <a:pt x="304292" y="6350"/>
                </a:moveTo>
                <a:lnTo>
                  <a:pt x="44450" y="6350"/>
                </a:lnTo>
                <a:lnTo>
                  <a:pt x="44450" y="12700"/>
                </a:lnTo>
                <a:lnTo>
                  <a:pt x="304292" y="12700"/>
                </a:lnTo>
                <a:lnTo>
                  <a:pt x="304292" y="63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50464" y="3837178"/>
            <a:ext cx="266700" cy="542925"/>
          </a:xfrm>
          <a:custGeom>
            <a:avLst/>
            <a:gdLst/>
            <a:ahLst/>
            <a:cxnLst/>
            <a:rect l="l" t="t" r="r" b="b"/>
            <a:pathLst>
              <a:path w="266700" h="542925">
                <a:moveTo>
                  <a:pt x="221742" y="466598"/>
                </a:moveTo>
                <a:lnTo>
                  <a:pt x="189992" y="466598"/>
                </a:lnTo>
                <a:lnTo>
                  <a:pt x="228092" y="542798"/>
                </a:lnTo>
                <a:lnTo>
                  <a:pt x="259842" y="479298"/>
                </a:lnTo>
                <a:lnTo>
                  <a:pt x="221742" y="479298"/>
                </a:lnTo>
                <a:lnTo>
                  <a:pt x="221742" y="466598"/>
                </a:lnTo>
                <a:close/>
              </a:path>
              <a:path w="266700" h="542925">
                <a:moveTo>
                  <a:pt x="221742" y="6350"/>
                </a:moveTo>
                <a:lnTo>
                  <a:pt x="221742" y="479298"/>
                </a:lnTo>
                <a:lnTo>
                  <a:pt x="234442" y="479298"/>
                </a:lnTo>
                <a:lnTo>
                  <a:pt x="234442" y="12700"/>
                </a:lnTo>
                <a:lnTo>
                  <a:pt x="228092" y="12700"/>
                </a:lnTo>
                <a:lnTo>
                  <a:pt x="221742" y="6350"/>
                </a:lnTo>
                <a:close/>
              </a:path>
              <a:path w="266700" h="542925">
                <a:moveTo>
                  <a:pt x="266192" y="466598"/>
                </a:moveTo>
                <a:lnTo>
                  <a:pt x="234442" y="466598"/>
                </a:lnTo>
                <a:lnTo>
                  <a:pt x="234442" y="479298"/>
                </a:lnTo>
                <a:lnTo>
                  <a:pt x="259842" y="479298"/>
                </a:lnTo>
                <a:lnTo>
                  <a:pt x="266192" y="466598"/>
                </a:lnTo>
                <a:close/>
              </a:path>
              <a:path w="266700" h="542925">
                <a:moveTo>
                  <a:pt x="234442" y="0"/>
                </a:moveTo>
                <a:lnTo>
                  <a:pt x="0" y="0"/>
                </a:lnTo>
                <a:lnTo>
                  <a:pt x="0" y="12700"/>
                </a:lnTo>
                <a:lnTo>
                  <a:pt x="221742" y="12700"/>
                </a:lnTo>
                <a:lnTo>
                  <a:pt x="221742" y="6350"/>
                </a:lnTo>
                <a:lnTo>
                  <a:pt x="234442" y="6350"/>
                </a:lnTo>
                <a:lnTo>
                  <a:pt x="234442" y="0"/>
                </a:lnTo>
                <a:close/>
              </a:path>
              <a:path w="266700" h="542925">
                <a:moveTo>
                  <a:pt x="234442" y="6350"/>
                </a:moveTo>
                <a:lnTo>
                  <a:pt x="221742" y="6350"/>
                </a:lnTo>
                <a:lnTo>
                  <a:pt x="228092" y="12700"/>
                </a:lnTo>
                <a:lnTo>
                  <a:pt x="234442" y="12700"/>
                </a:lnTo>
                <a:lnTo>
                  <a:pt x="234442" y="63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766318" y="4999609"/>
          <a:ext cx="1741169" cy="658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A4A4A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High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5735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A4A4A4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High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5735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49">
                <a:tc gridSpan="5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b="1" dirty="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0 P / 2</a:t>
                      </a:r>
                      <a:r>
                        <a:rPr sz="1200" b="1" spc="-60" dirty="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071876" y="5022850"/>
          <a:ext cx="1642745" cy="1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26034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High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Unstable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3017520" y="5320284"/>
            <a:ext cx="1191895" cy="276225"/>
          </a:xfrm>
          <a:prstGeom prst="rect">
            <a:avLst/>
          </a:prstGeom>
          <a:ln w="9144">
            <a:solidFill>
              <a:srgbClr val="D9D9D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1200" b="1" dirty="0">
                <a:solidFill>
                  <a:srgbClr val="D9D9D9"/>
                </a:solidFill>
                <a:latin typeface="Tahoma"/>
                <a:cs typeface="Tahoma"/>
              </a:rPr>
              <a:t>1 P / 0</a:t>
            </a:r>
            <a:r>
              <a:rPr sz="1200" b="1" spc="-60" dirty="0">
                <a:solidFill>
                  <a:srgbClr val="D9D9D9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D9D9D9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719059" y="3776217"/>
            <a:ext cx="266700" cy="260350"/>
          </a:xfrm>
          <a:custGeom>
            <a:avLst/>
            <a:gdLst/>
            <a:ahLst/>
            <a:cxnLst/>
            <a:rect l="l" t="t" r="r" b="b"/>
            <a:pathLst>
              <a:path w="266700" h="260350">
                <a:moveTo>
                  <a:pt x="31750" y="184022"/>
                </a:moveTo>
                <a:lnTo>
                  <a:pt x="0" y="184022"/>
                </a:lnTo>
                <a:lnTo>
                  <a:pt x="38100" y="260222"/>
                </a:lnTo>
                <a:lnTo>
                  <a:pt x="69850" y="196722"/>
                </a:lnTo>
                <a:lnTo>
                  <a:pt x="31750" y="196722"/>
                </a:lnTo>
                <a:lnTo>
                  <a:pt x="31750" y="184022"/>
                </a:lnTo>
                <a:close/>
              </a:path>
              <a:path w="266700" h="260350">
                <a:moveTo>
                  <a:pt x="266192" y="0"/>
                </a:moveTo>
                <a:lnTo>
                  <a:pt x="31750" y="0"/>
                </a:lnTo>
                <a:lnTo>
                  <a:pt x="31750" y="196722"/>
                </a:lnTo>
                <a:lnTo>
                  <a:pt x="44450" y="196722"/>
                </a:lnTo>
                <a:lnTo>
                  <a:pt x="44450" y="12699"/>
                </a:lnTo>
                <a:lnTo>
                  <a:pt x="38100" y="12699"/>
                </a:lnTo>
                <a:lnTo>
                  <a:pt x="44450" y="6349"/>
                </a:lnTo>
                <a:lnTo>
                  <a:pt x="266192" y="6349"/>
                </a:lnTo>
                <a:lnTo>
                  <a:pt x="266192" y="0"/>
                </a:lnTo>
                <a:close/>
              </a:path>
              <a:path w="266700" h="260350">
                <a:moveTo>
                  <a:pt x="76200" y="184022"/>
                </a:moveTo>
                <a:lnTo>
                  <a:pt x="44450" y="184022"/>
                </a:lnTo>
                <a:lnTo>
                  <a:pt x="44450" y="196722"/>
                </a:lnTo>
                <a:lnTo>
                  <a:pt x="69850" y="196722"/>
                </a:lnTo>
                <a:lnTo>
                  <a:pt x="76200" y="184022"/>
                </a:lnTo>
                <a:close/>
              </a:path>
              <a:path w="266700" h="260350">
                <a:moveTo>
                  <a:pt x="44450" y="6349"/>
                </a:moveTo>
                <a:lnTo>
                  <a:pt x="38100" y="12699"/>
                </a:lnTo>
                <a:lnTo>
                  <a:pt x="44450" y="12699"/>
                </a:lnTo>
                <a:lnTo>
                  <a:pt x="44450" y="6349"/>
                </a:lnTo>
                <a:close/>
              </a:path>
              <a:path w="266700" h="260350">
                <a:moveTo>
                  <a:pt x="266192" y="6349"/>
                </a:moveTo>
                <a:lnTo>
                  <a:pt x="44450" y="6349"/>
                </a:lnTo>
                <a:lnTo>
                  <a:pt x="44450" y="12699"/>
                </a:lnTo>
                <a:lnTo>
                  <a:pt x="266192" y="12699"/>
                </a:lnTo>
                <a:lnTo>
                  <a:pt x="266192" y="634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19616" y="3776217"/>
            <a:ext cx="266700" cy="260350"/>
          </a:xfrm>
          <a:custGeom>
            <a:avLst/>
            <a:gdLst/>
            <a:ahLst/>
            <a:cxnLst/>
            <a:rect l="l" t="t" r="r" b="b"/>
            <a:pathLst>
              <a:path w="266700" h="260350">
                <a:moveTo>
                  <a:pt x="221741" y="184022"/>
                </a:moveTo>
                <a:lnTo>
                  <a:pt x="189991" y="184022"/>
                </a:lnTo>
                <a:lnTo>
                  <a:pt x="228091" y="260222"/>
                </a:lnTo>
                <a:lnTo>
                  <a:pt x="259841" y="196722"/>
                </a:lnTo>
                <a:lnTo>
                  <a:pt x="221741" y="196722"/>
                </a:lnTo>
                <a:lnTo>
                  <a:pt x="221741" y="184022"/>
                </a:lnTo>
                <a:close/>
              </a:path>
              <a:path w="266700" h="260350">
                <a:moveTo>
                  <a:pt x="221741" y="6349"/>
                </a:moveTo>
                <a:lnTo>
                  <a:pt x="221741" y="196722"/>
                </a:lnTo>
                <a:lnTo>
                  <a:pt x="234441" y="196722"/>
                </a:lnTo>
                <a:lnTo>
                  <a:pt x="234441" y="12699"/>
                </a:lnTo>
                <a:lnTo>
                  <a:pt x="228091" y="12699"/>
                </a:lnTo>
                <a:lnTo>
                  <a:pt x="221741" y="6349"/>
                </a:lnTo>
                <a:close/>
              </a:path>
              <a:path w="266700" h="260350">
                <a:moveTo>
                  <a:pt x="266191" y="184022"/>
                </a:moveTo>
                <a:lnTo>
                  <a:pt x="234441" y="184022"/>
                </a:lnTo>
                <a:lnTo>
                  <a:pt x="234441" y="196722"/>
                </a:lnTo>
                <a:lnTo>
                  <a:pt x="259841" y="196722"/>
                </a:lnTo>
                <a:lnTo>
                  <a:pt x="266191" y="184022"/>
                </a:lnTo>
                <a:close/>
              </a:path>
              <a:path w="266700" h="260350">
                <a:moveTo>
                  <a:pt x="234441" y="0"/>
                </a:moveTo>
                <a:lnTo>
                  <a:pt x="0" y="0"/>
                </a:lnTo>
                <a:lnTo>
                  <a:pt x="0" y="12699"/>
                </a:lnTo>
                <a:lnTo>
                  <a:pt x="221741" y="12699"/>
                </a:lnTo>
                <a:lnTo>
                  <a:pt x="221741" y="6349"/>
                </a:lnTo>
                <a:lnTo>
                  <a:pt x="234441" y="6349"/>
                </a:lnTo>
                <a:lnTo>
                  <a:pt x="234441" y="0"/>
                </a:lnTo>
                <a:close/>
              </a:path>
              <a:path w="266700" h="260350">
                <a:moveTo>
                  <a:pt x="234441" y="6349"/>
                </a:moveTo>
                <a:lnTo>
                  <a:pt x="221741" y="6349"/>
                </a:lnTo>
                <a:lnTo>
                  <a:pt x="228091" y="12699"/>
                </a:lnTo>
                <a:lnTo>
                  <a:pt x="234441" y="12699"/>
                </a:lnTo>
                <a:lnTo>
                  <a:pt x="234441" y="634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985759" y="3579876"/>
            <a:ext cx="1134110" cy="403860"/>
          </a:xfrm>
          <a:prstGeom prst="rect">
            <a:avLst/>
          </a:prstGeom>
          <a:solidFill>
            <a:srgbClr val="FFE699"/>
          </a:solidFill>
          <a:ln w="12192">
            <a:solidFill>
              <a:srgbClr val="2E528F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11480" marR="187960" indent="-213360">
              <a:lnSpc>
                <a:spcPct val="100000"/>
              </a:lnSpc>
              <a:spcBef>
                <a:spcPts val="145"/>
              </a:spcBef>
            </a:pPr>
            <a:r>
              <a:rPr sz="1200" b="1" dirty="0">
                <a:latin typeface="Tahoma"/>
                <a:cs typeface="Tahoma"/>
              </a:rPr>
              <a:t>E</a:t>
            </a:r>
            <a:r>
              <a:rPr sz="1200" b="1" spc="-10" dirty="0">
                <a:latin typeface="Tahoma"/>
                <a:cs typeface="Tahoma"/>
              </a:rPr>
              <a:t>x</a:t>
            </a:r>
            <a:r>
              <a:rPr sz="1200" b="1" spc="-5" dirty="0">
                <a:latin typeface="Tahoma"/>
                <a:cs typeface="Tahoma"/>
              </a:rPr>
              <a:t>c</a:t>
            </a:r>
            <a:r>
              <a:rPr sz="1200" b="1" dirty="0">
                <a:latin typeface="Tahoma"/>
                <a:cs typeface="Tahoma"/>
              </a:rPr>
              <a:t>hange  rate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13219" y="4151376"/>
            <a:ext cx="1132840" cy="403860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860"/>
              </a:spcBef>
            </a:pPr>
            <a:r>
              <a:rPr sz="1200" b="1" spc="-5" dirty="0">
                <a:latin typeface="Tahoma"/>
                <a:cs typeface="Tahoma"/>
              </a:rPr>
              <a:t>Increase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863583" y="4151376"/>
            <a:ext cx="1132840" cy="403860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860"/>
              </a:spcBef>
            </a:pPr>
            <a:r>
              <a:rPr sz="1200" b="1" spc="-5" dirty="0">
                <a:latin typeface="Tahoma"/>
                <a:cs typeface="Tahoma"/>
              </a:rPr>
              <a:t>Decrease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557518" y="1612391"/>
            <a:ext cx="1724660" cy="1879600"/>
          </a:xfrm>
          <a:custGeom>
            <a:avLst/>
            <a:gdLst/>
            <a:ahLst/>
            <a:cxnLst/>
            <a:rect l="l" t="t" r="r" b="b"/>
            <a:pathLst>
              <a:path w="1724659" h="1879600">
                <a:moveTo>
                  <a:pt x="1680082" y="1803019"/>
                </a:moveTo>
                <a:lnTo>
                  <a:pt x="1648332" y="1803019"/>
                </a:lnTo>
                <a:lnTo>
                  <a:pt x="1686432" y="1879219"/>
                </a:lnTo>
                <a:lnTo>
                  <a:pt x="1718182" y="1815719"/>
                </a:lnTo>
                <a:lnTo>
                  <a:pt x="1680082" y="1815719"/>
                </a:lnTo>
                <a:lnTo>
                  <a:pt x="1680082" y="1803019"/>
                </a:lnTo>
                <a:close/>
              </a:path>
              <a:path w="1724659" h="1879600">
                <a:moveTo>
                  <a:pt x="1680082" y="939546"/>
                </a:moveTo>
                <a:lnTo>
                  <a:pt x="1680082" y="1815719"/>
                </a:lnTo>
                <a:lnTo>
                  <a:pt x="1692782" y="1815719"/>
                </a:lnTo>
                <a:lnTo>
                  <a:pt x="1692782" y="945896"/>
                </a:lnTo>
                <a:lnTo>
                  <a:pt x="1686432" y="945896"/>
                </a:lnTo>
                <a:lnTo>
                  <a:pt x="1680082" y="939546"/>
                </a:lnTo>
                <a:close/>
              </a:path>
              <a:path w="1724659" h="1879600">
                <a:moveTo>
                  <a:pt x="1724532" y="1803019"/>
                </a:moveTo>
                <a:lnTo>
                  <a:pt x="1692782" y="1803019"/>
                </a:lnTo>
                <a:lnTo>
                  <a:pt x="1692782" y="1815719"/>
                </a:lnTo>
                <a:lnTo>
                  <a:pt x="1718182" y="1815719"/>
                </a:lnTo>
                <a:lnTo>
                  <a:pt x="1724532" y="1803019"/>
                </a:lnTo>
                <a:close/>
              </a:path>
              <a:path w="1724659" h="1879600">
                <a:moveTo>
                  <a:pt x="12700" y="0"/>
                </a:moveTo>
                <a:lnTo>
                  <a:pt x="0" y="0"/>
                </a:lnTo>
                <a:lnTo>
                  <a:pt x="0" y="945896"/>
                </a:lnTo>
                <a:lnTo>
                  <a:pt x="1680082" y="945896"/>
                </a:lnTo>
                <a:lnTo>
                  <a:pt x="1680082" y="939546"/>
                </a:lnTo>
                <a:lnTo>
                  <a:pt x="12700" y="939546"/>
                </a:lnTo>
                <a:lnTo>
                  <a:pt x="6350" y="933196"/>
                </a:lnTo>
                <a:lnTo>
                  <a:pt x="12700" y="933196"/>
                </a:lnTo>
                <a:lnTo>
                  <a:pt x="12700" y="0"/>
                </a:lnTo>
                <a:close/>
              </a:path>
              <a:path w="1724659" h="1879600">
                <a:moveTo>
                  <a:pt x="1692782" y="933196"/>
                </a:moveTo>
                <a:lnTo>
                  <a:pt x="12700" y="933196"/>
                </a:lnTo>
                <a:lnTo>
                  <a:pt x="12700" y="939546"/>
                </a:lnTo>
                <a:lnTo>
                  <a:pt x="1680082" y="939546"/>
                </a:lnTo>
                <a:lnTo>
                  <a:pt x="1686432" y="945896"/>
                </a:lnTo>
                <a:lnTo>
                  <a:pt x="1692782" y="945896"/>
                </a:lnTo>
                <a:lnTo>
                  <a:pt x="1692782" y="933196"/>
                </a:lnTo>
                <a:close/>
              </a:path>
              <a:path w="1724659" h="1879600">
                <a:moveTo>
                  <a:pt x="12700" y="933196"/>
                </a:moveTo>
                <a:lnTo>
                  <a:pt x="6350" y="933196"/>
                </a:lnTo>
                <a:lnTo>
                  <a:pt x="12700" y="939546"/>
                </a:lnTo>
                <a:lnTo>
                  <a:pt x="12700" y="93319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6193282" y="4780279"/>
          <a:ext cx="193484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Unstable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12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8856980" y="4754626"/>
          <a:ext cx="1981834" cy="57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190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Decrease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10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Decrease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Unstable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13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Decrease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Unstable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object 36"/>
          <p:cNvSpPr txBox="1"/>
          <p:nvPr/>
        </p:nvSpPr>
        <p:spPr>
          <a:xfrm>
            <a:off x="5450204" y="5374894"/>
            <a:ext cx="681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1 P / 3</a:t>
            </a:r>
            <a:r>
              <a:rPr sz="1200" b="1" spc="-12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186161" y="5392673"/>
            <a:ext cx="681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3 P / 0</a:t>
            </a:r>
            <a:r>
              <a:rPr sz="1200" b="1" spc="-12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9764" y="92964"/>
            <a:ext cx="1948180" cy="373380"/>
          </a:xfrm>
          <a:prstGeom prst="rect">
            <a:avLst/>
          </a:prstGeom>
          <a:solidFill>
            <a:srgbClr val="FFE699"/>
          </a:solidFill>
          <a:ln w="12192">
            <a:solidFill>
              <a:srgbClr val="2E528F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422909">
              <a:lnSpc>
                <a:spcPct val="100000"/>
              </a:lnSpc>
              <a:spcBef>
                <a:spcPts val="740"/>
              </a:spcBef>
            </a:pPr>
            <a:r>
              <a:rPr sz="1200" b="1" spc="-5" dirty="0">
                <a:latin typeface="Tahoma"/>
                <a:cs typeface="Tahoma"/>
              </a:rPr>
              <a:t>company_perf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5807" y="1120139"/>
            <a:ext cx="1132840" cy="403860"/>
          </a:xfrm>
          <a:prstGeom prst="rect">
            <a:avLst/>
          </a:prstGeom>
          <a:ln w="12192">
            <a:solidFill>
              <a:srgbClr val="D9D9D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60"/>
              </a:spcBef>
            </a:pPr>
            <a:r>
              <a:rPr sz="1200" b="1" spc="-5" dirty="0">
                <a:solidFill>
                  <a:srgbClr val="D9D9D9"/>
                </a:solidFill>
                <a:latin typeface="Tahoma"/>
                <a:cs typeface="Tahoma"/>
              </a:rPr>
              <a:t>High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0011" y="1103375"/>
            <a:ext cx="1134110" cy="421005"/>
          </a:xfrm>
          <a:prstGeom prst="rect">
            <a:avLst/>
          </a:prstGeom>
          <a:ln w="12192">
            <a:solidFill>
              <a:srgbClr val="4471C4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925"/>
              </a:spcBef>
            </a:pPr>
            <a:r>
              <a:rPr sz="1200" b="1" spc="-5" dirty="0">
                <a:latin typeface="Tahoma"/>
                <a:cs typeface="Tahoma"/>
              </a:rPr>
              <a:t>Medium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4216" y="1074419"/>
            <a:ext cx="1134110" cy="421005"/>
          </a:xfrm>
          <a:prstGeom prst="rect">
            <a:avLst/>
          </a:prstGeom>
          <a:ln w="12192">
            <a:solidFill>
              <a:srgbClr val="D9D9D9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30"/>
              </a:spcBef>
            </a:pPr>
            <a:r>
              <a:rPr sz="1200" b="1" spc="-5" dirty="0">
                <a:solidFill>
                  <a:srgbClr val="BEBEBE"/>
                </a:solidFill>
                <a:latin typeface="Tahoma"/>
                <a:cs typeface="Tahoma"/>
              </a:rPr>
              <a:t>Low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3903" y="465201"/>
            <a:ext cx="1016635" cy="491490"/>
          </a:xfrm>
          <a:custGeom>
            <a:avLst/>
            <a:gdLst/>
            <a:ahLst/>
            <a:cxnLst/>
            <a:rect l="l" t="t" r="r" b="b"/>
            <a:pathLst>
              <a:path w="1016635" h="491490">
                <a:moveTo>
                  <a:pt x="52324" y="422275"/>
                </a:moveTo>
                <a:lnTo>
                  <a:pt x="0" y="489458"/>
                </a:lnTo>
                <a:lnTo>
                  <a:pt x="85217" y="490982"/>
                </a:lnTo>
                <a:lnTo>
                  <a:pt x="74151" y="467868"/>
                </a:lnTo>
                <a:lnTo>
                  <a:pt x="60071" y="467868"/>
                </a:lnTo>
                <a:lnTo>
                  <a:pt x="54610" y="456311"/>
                </a:lnTo>
                <a:lnTo>
                  <a:pt x="66013" y="450870"/>
                </a:lnTo>
                <a:lnTo>
                  <a:pt x="52324" y="422275"/>
                </a:lnTo>
                <a:close/>
              </a:path>
              <a:path w="1016635" h="491490">
                <a:moveTo>
                  <a:pt x="66013" y="450870"/>
                </a:moveTo>
                <a:lnTo>
                  <a:pt x="54610" y="456311"/>
                </a:lnTo>
                <a:lnTo>
                  <a:pt x="60071" y="467868"/>
                </a:lnTo>
                <a:lnTo>
                  <a:pt x="71532" y="462398"/>
                </a:lnTo>
                <a:lnTo>
                  <a:pt x="66013" y="450870"/>
                </a:lnTo>
                <a:close/>
              </a:path>
              <a:path w="1016635" h="491490">
                <a:moveTo>
                  <a:pt x="71532" y="462398"/>
                </a:moveTo>
                <a:lnTo>
                  <a:pt x="60071" y="467868"/>
                </a:lnTo>
                <a:lnTo>
                  <a:pt x="74151" y="467868"/>
                </a:lnTo>
                <a:lnTo>
                  <a:pt x="71532" y="462398"/>
                </a:lnTo>
                <a:close/>
              </a:path>
              <a:path w="1016635" h="491490">
                <a:moveTo>
                  <a:pt x="1011047" y="0"/>
                </a:moveTo>
                <a:lnTo>
                  <a:pt x="66013" y="450870"/>
                </a:lnTo>
                <a:lnTo>
                  <a:pt x="71532" y="462398"/>
                </a:lnTo>
                <a:lnTo>
                  <a:pt x="1016508" y="11429"/>
                </a:lnTo>
                <a:lnTo>
                  <a:pt x="101104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58840" y="569976"/>
            <a:ext cx="76200" cy="384810"/>
          </a:xfrm>
          <a:custGeom>
            <a:avLst/>
            <a:gdLst/>
            <a:ahLst/>
            <a:cxnLst/>
            <a:rect l="l" t="t" r="r" b="b"/>
            <a:pathLst>
              <a:path w="76200" h="384809">
                <a:moveTo>
                  <a:pt x="31750" y="308101"/>
                </a:moveTo>
                <a:lnTo>
                  <a:pt x="0" y="308101"/>
                </a:lnTo>
                <a:lnTo>
                  <a:pt x="38100" y="384301"/>
                </a:lnTo>
                <a:lnTo>
                  <a:pt x="69850" y="320801"/>
                </a:lnTo>
                <a:lnTo>
                  <a:pt x="31750" y="320801"/>
                </a:lnTo>
                <a:lnTo>
                  <a:pt x="31750" y="308101"/>
                </a:lnTo>
                <a:close/>
              </a:path>
              <a:path w="76200" h="384809">
                <a:moveTo>
                  <a:pt x="44450" y="0"/>
                </a:moveTo>
                <a:lnTo>
                  <a:pt x="31750" y="0"/>
                </a:lnTo>
                <a:lnTo>
                  <a:pt x="31750" y="320801"/>
                </a:lnTo>
                <a:lnTo>
                  <a:pt x="44450" y="320801"/>
                </a:lnTo>
                <a:lnTo>
                  <a:pt x="44450" y="0"/>
                </a:lnTo>
                <a:close/>
              </a:path>
              <a:path w="76200" h="384809">
                <a:moveTo>
                  <a:pt x="76200" y="308101"/>
                </a:moveTo>
                <a:lnTo>
                  <a:pt x="44450" y="308101"/>
                </a:lnTo>
                <a:lnTo>
                  <a:pt x="44450" y="320801"/>
                </a:lnTo>
                <a:lnTo>
                  <a:pt x="69850" y="320801"/>
                </a:lnTo>
                <a:lnTo>
                  <a:pt x="76200" y="30810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6788" y="460755"/>
            <a:ext cx="910590" cy="493395"/>
          </a:xfrm>
          <a:custGeom>
            <a:avLst/>
            <a:gdLst/>
            <a:ahLst/>
            <a:cxnLst/>
            <a:rect l="l" t="t" r="r" b="b"/>
            <a:pathLst>
              <a:path w="910590" h="493394">
                <a:moveTo>
                  <a:pt x="840405" y="462400"/>
                </a:moveTo>
                <a:lnTo>
                  <a:pt x="825372" y="490347"/>
                </a:lnTo>
                <a:lnTo>
                  <a:pt x="910462" y="492887"/>
                </a:lnTo>
                <a:lnTo>
                  <a:pt x="893197" y="468376"/>
                </a:lnTo>
                <a:lnTo>
                  <a:pt x="851534" y="468376"/>
                </a:lnTo>
                <a:lnTo>
                  <a:pt x="840405" y="462400"/>
                </a:lnTo>
                <a:close/>
              </a:path>
              <a:path w="910590" h="493394">
                <a:moveTo>
                  <a:pt x="846407" y="451241"/>
                </a:moveTo>
                <a:lnTo>
                  <a:pt x="840405" y="462400"/>
                </a:lnTo>
                <a:lnTo>
                  <a:pt x="851534" y="468376"/>
                </a:lnTo>
                <a:lnTo>
                  <a:pt x="857503" y="457200"/>
                </a:lnTo>
                <a:lnTo>
                  <a:pt x="846407" y="451241"/>
                </a:lnTo>
                <a:close/>
              </a:path>
              <a:path w="910590" h="493394">
                <a:moveTo>
                  <a:pt x="861440" y="423291"/>
                </a:moveTo>
                <a:lnTo>
                  <a:pt x="846407" y="451241"/>
                </a:lnTo>
                <a:lnTo>
                  <a:pt x="857503" y="457200"/>
                </a:lnTo>
                <a:lnTo>
                  <a:pt x="851534" y="468376"/>
                </a:lnTo>
                <a:lnTo>
                  <a:pt x="893197" y="468376"/>
                </a:lnTo>
                <a:lnTo>
                  <a:pt x="861440" y="423291"/>
                </a:lnTo>
                <a:close/>
              </a:path>
              <a:path w="910590" h="493394">
                <a:moveTo>
                  <a:pt x="6095" y="0"/>
                </a:moveTo>
                <a:lnTo>
                  <a:pt x="0" y="11176"/>
                </a:lnTo>
                <a:lnTo>
                  <a:pt x="840405" y="462400"/>
                </a:lnTo>
                <a:lnTo>
                  <a:pt x="846407" y="451241"/>
                </a:lnTo>
                <a:lnTo>
                  <a:pt x="609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818501" y="1606296"/>
          <a:ext cx="1605280" cy="57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190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Low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Decrease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Unstable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14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Low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15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Low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solidFill>
                            <a:srgbClr val="BEBEBE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509886" y="1624710"/>
            <a:ext cx="681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BEBEBE"/>
                </a:solidFill>
                <a:latin typeface="Tahoma"/>
                <a:cs typeface="Tahoma"/>
              </a:rPr>
              <a:t>3 P / 0</a:t>
            </a:r>
            <a:r>
              <a:rPr sz="1200" b="1" spc="-125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BEBEBE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04259" y="1592580"/>
            <a:ext cx="76200" cy="384810"/>
          </a:xfrm>
          <a:custGeom>
            <a:avLst/>
            <a:gdLst/>
            <a:ahLst/>
            <a:cxnLst/>
            <a:rect l="l" t="t" r="r" b="b"/>
            <a:pathLst>
              <a:path w="76200" h="384810">
                <a:moveTo>
                  <a:pt x="31750" y="308102"/>
                </a:moveTo>
                <a:lnTo>
                  <a:pt x="0" y="308102"/>
                </a:lnTo>
                <a:lnTo>
                  <a:pt x="38100" y="384302"/>
                </a:lnTo>
                <a:lnTo>
                  <a:pt x="69850" y="320802"/>
                </a:lnTo>
                <a:lnTo>
                  <a:pt x="31750" y="320802"/>
                </a:lnTo>
                <a:lnTo>
                  <a:pt x="31750" y="308102"/>
                </a:lnTo>
                <a:close/>
              </a:path>
              <a:path w="76200" h="384810">
                <a:moveTo>
                  <a:pt x="44450" y="0"/>
                </a:moveTo>
                <a:lnTo>
                  <a:pt x="31750" y="0"/>
                </a:lnTo>
                <a:lnTo>
                  <a:pt x="31750" y="320802"/>
                </a:lnTo>
                <a:lnTo>
                  <a:pt x="44450" y="320802"/>
                </a:lnTo>
                <a:lnTo>
                  <a:pt x="44450" y="0"/>
                </a:lnTo>
                <a:close/>
              </a:path>
              <a:path w="76200" h="384810">
                <a:moveTo>
                  <a:pt x="76200" y="308102"/>
                </a:moveTo>
                <a:lnTo>
                  <a:pt x="44450" y="308102"/>
                </a:lnTo>
                <a:lnTo>
                  <a:pt x="44450" y="320802"/>
                </a:lnTo>
                <a:lnTo>
                  <a:pt x="69850" y="320802"/>
                </a:lnTo>
                <a:lnTo>
                  <a:pt x="76200" y="30810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96539" y="2305557"/>
            <a:ext cx="304800" cy="516255"/>
          </a:xfrm>
          <a:custGeom>
            <a:avLst/>
            <a:gdLst/>
            <a:ahLst/>
            <a:cxnLst/>
            <a:rect l="l" t="t" r="r" b="b"/>
            <a:pathLst>
              <a:path w="304800" h="516255">
                <a:moveTo>
                  <a:pt x="31750" y="439674"/>
                </a:moveTo>
                <a:lnTo>
                  <a:pt x="0" y="439674"/>
                </a:lnTo>
                <a:lnTo>
                  <a:pt x="38100" y="515874"/>
                </a:lnTo>
                <a:lnTo>
                  <a:pt x="69850" y="452374"/>
                </a:lnTo>
                <a:lnTo>
                  <a:pt x="31750" y="452374"/>
                </a:lnTo>
                <a:lnTo>
                  <a:pt x="31750" y="439674"/>
                </a:lnTo>
                <a:close/>
              </a:path>
              <a:path w="304800" h="516255">
                <a:moveTo>
                  <a:pt x="304292" y="0"/>
                </a:moveTo>
                <a:lnTo>
                  <a:pt x="31750" y="0"/>
                </a:lnTo>
                <a:lnTo>
                  <a:pt x="31750" y="452374"/>
                </a:lnTo>
                <a:lnTo>
                  <a:pt x="44450" y="452374"/>
                </a:lnTo>
                <a:lnTo>
                  <a:pt x="44450" y="12700"/>
                </a:lnTo>
                <a:lnTo>
                  <a:pt x="38100" y="12700"/>
                </a:lnTo>
                <a:lnTo>
                  <a:pt x="44450" y="6350"/>
                </a:lnTo>
                <a:lnTo>
                  <a:pt x="304292" y="6350"/>
                </a:lnTo>
                <a:lnTo>
                  <a:pt x="304292" y="0"/>
                </a:lnTo>
                <a:close/>
              </a:path>
              <a:path w="304800" h="516255">
                <a:moveTo>
                  <a:pt x="76200" y="439674"/>
                </a:moveTo>
                <a:lnTo>
                  <a:pt x="44450" y="439674"/>
                </a:lnTo>
                <a:lnTo>
                  <a:pt x="44450" y="452374"/>
                </a:lnTo>
                <a:lnTo>
                  <a:pt x="69850" y="452374"/>
                </a:lnTo>
                <a:lnTo>
                  <a:pt x="76200" y="439674"/>
                </a:lnTo>
                <a:close/>
              </a:path>
              <a:path w="304800" h="516255">
                <a:moveTo>
                  <a:pt x="44450" y="6350"/>
                </a:moveTo>
                <a:lnTo>
                  <a:pt x="38100" y="12700"/>
                </a:lnTo>
                <a:lnTo>
                  <a:pt x="44450" y="12700"/>
                </a:lnTo>
                <a:lnTo>
                  <a:pt x="44450" y="6350"/>
                </a:lnTo>
                <a:close/>
              </a:path>
              <a:path w="304800" h="516255">
                <a:moveTo>
                  <a:pt x="304292" y="6350"/>
                </a:moveTo>
                <a:lnTo>
                  <a:pt x="44450" y="6350"/>
                </a:lnTo>
                <a:lnTo>
                  <a:pt x="44450" y="12700"/>
                </a:lnTo>
                <a:lnTo>
                  <a:pt x="304292" y="12700"/>
                </a:lnTo>
                <a:lnTo>
                  <a:pt x="304292" y="63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35196" y="2305557"/>
            <a:ext cx="266700" cy="542925"/>
          </a:xfrm>
          <a:custGeom>
            <a:avLst/>
            <a:gdLst/>
            <a:ahLst/>
            <a:cxnLst/>
            <a:rect l="l" t="t" r="r" b="b"/>
            <a:pathLst>
              <a:path w="266700" h="542925">
                <a:moveTo>
                  <a:pt x="221741" y="466597"/>
                </a:moveTo>
                <a:lnTo>
                  <a:pt x="189991" y="466597"/>
                </a:lnTo>
                <a:lnTo>
                  <a:pt x="228091" y="542797"/>
                </a:lnTo>
                <a:lnTo>
                  <a:pt x="259841" y="479297"/>
                </a:lnTo>
                <a:lnTo>
                  <a:pt x="221741" y="479297"/>
                </a:lnTo>
                <a:lnTo>
                  <a:pt x="221741" y="466597"/>
                </a:lnTo>
                <a:close/>
              </a:path>
              <a:path w="266700" h="542925">
                <a:moveTo>
                  <a:pt x="221741" y="6350"/>
                </a:moveTo>
                <a:lnTo>
                  <a:pt x="221741" y="479297"/>
                </a:lnTo>
                <a:lnTo>
                  <a:pt x="234441" y="479297"/>
                </a:lnTo>
                <a:lnTo>
                  <a:pt x="234441" y="12700"/>
                </a:lnTo>
                <a:lnTo>
                  <a:pt x="228091" y="12700"/>
                </a:lnTo>
                <a:lnTo>
                  <a:pt x="221741" y="6350"/>
                </a:lnTo>
                <a:close/>
              </a:path>
              <a:path w="266700" h="542925">
                <a:moveTo>
                  <a:pt x="266191" y="466597"/>
                </a:moveTo>
                <a:lnTo>
                  <a:pt x="234441" y="466597"/>
                </a:lnTo>
                <a:lnTo>
                  <a:pt x="234441" y="479297"/>
                </a:lnTo>
                <a:lnTo>
                  <a:pt x="259841" y="479297"/>
                </a:lnTo>
                <a:lnTo>
                  <a:pt x="266191" y="466597"/>
                </a:lnTo>
                <a:close/>
              </a:path>
              <a:path w="266700" h="542925">
                <a:moveTo>
                  <a:pt x="234441" y="0"/>
                </a:moveTo>
                <a:lnTo>
                  <a:pt x="0" y="0"/>
                </a:lnTo>
                <a:lnTo>
                  <a:pt x="0" y="12700"/>
                </a:lnTo>
                <a:lnTo>
                  <a:pt x="221741" y="12700"/>
                </a:lnTo>
                <a:lnTo>
                  <a:pt x="221741" y="6350"/>
                </a:lnTo>
                <a:lnTo>
                  <a:pt x="234441" y="6350"/>
                </a:lnTo>
                <a:lnTo>
                  <a:pt x="234441" y="0"/>
                </a:lnTo>
                <a:close/>
              </a:path>
              <a:path w="266700" h="542925">
                <a:moveTo>
                  <a:pt x="234441" y="6350"/>
                </a:moveTo>
                <a:lnTo>
                  <a:pt x="221741" y="6350"/>
                </a:lnTo>
                <a:lnTo>
                  <a:pt x="228091" y="12700"/>
                </a:lnTo>
                <a:lnTo>
                  <a:pt x="234441" y="12700"/>
                </a:lnTo>
                <a:lnTo>
                  <a:pt x="234441" y="63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01339" y="2109216"/>
            <a:ext cx="1134110" cy="403860"/>
          </a:xfrm>
          <a:prstGeom prst="rect">
            <a:avLst/>
          </a:prstGeom>
          <a:ln w="12192">
            <a:solidFill>
              <a:srgbClr val="D9D9D9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410845" marR="189230" indent="-213360">
              <a:lnSpc>
                <a:spcPct val="100000"/>
              </a:lnSpc>
              <a:spcBef>
                <a:spcPts val="140"/>
              </a:spcBef>
            </a:pPr>
            <a:r>
              <a:rPr sz="1200" b="1" dirty="0">
                <a:solidFill>
                  <a:srgbClr val="D9D9D9"/>
                </a:solidFill>
                <a:latin typeface="Tahoma"/>
                <a:cs typeface="Tahoma"/>
              </a:rPr>
              <a:t>E</a:t>
            </a:r>
            <a:r>
              <a:rPr sz="1200" b="1" spc="-10" dirty="0">
                <a:solidFill>
                  <a:srgbClr val="D9D9D9"/>
                </a:solidFill>
                <a:latin typeface="Tahoma"/>
                <a:cs typeface="Tahoma"/>
              </a:rPr>
              <a:t>x</a:t>
            </a:r>
            <a:r>
              <a:rPr sz="1200" b="1" spc="-5" dirty="0">
                <a:solidFill>
                  <a:srgbClr val="D9D9D9"/>
                </a:solidFill>
                <a:latin typeface="Tahoma"/>
                <a:cs typeface="Tahoma"/>
              </a:rPr>
              <a:t>c</a:t>
            </a:r>
            <a:r>
              <a:rPr sz="1200" b="1" dirty="0">
                <a:solidFill>
                  <a:srgbClr val="D9D9D9"/>
                </a:solidFill>
                <a:latin typeface="Tahoma"/>
                <a:cs typeface="Tahoma"/>
              </a:rPr>
              <a:t>hange  rate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3560" y="2860548"/>
            <a:ext cx="1134110" cy="403860"/>
          </a:xfrm>
          <a:prstGeom prst="rect">
            <a:avLst/>
          </a:prstGeom>
          <a:ln w="12191">
            <a:solidFill>
              <a:srgbClr val="D9D9D9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865"/>
              </a:spcBef>
            </a:pPr>
            <a:r>
              <a:rPr sz="1200" b="1" spc="-5" dirty="0">
                <a:solidFill>
                  <a:srgbClr val="D9D9D9"/>
                </a:solidFill>
                <a:latin typeface="Tahoma"/>
                <a:cs typeface="Tahoma"/>
              </a:rPr>
              <a:t>Increase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3923" y="2860548"/>
            <a:ext cx="1134110" cy="403860"/>
          </a:xfrm>
          <a:prstGeom prst="rect">
            <a:avLst/>
          </a:prstGeom>
          <a:ln w="12192">
            <a:solidFill>
              <a:srgbClr val="D9D9D9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865"/>
              </a:spcBef>
            </a:pPr>
            <a:r>
              <a:rPr sz="1200" b="1" spc="-5" dirty="0">
                <a:solidFill>
                  <a:srgbClr val="D9D9D9"/>
                </a:solidFill>
                <a:latin typeface="Tahoma"/>
                <a:cs typeface="Tahoma"/>
              </a:rPr>
              <a:t>Decrease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959986" y="3485388"/>
          <a:ext cx="1761489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High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Decrease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11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High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Decrease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5854953" y="3484879"/>
            <a:ext cx="681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D9D9D9"/>
                </a:solidFill>
                <a:latin typeface="Tahoma"/>
                <a:cs typeface="Tahoma"/>
              </a:rPr>
              <a:t>2 P / 0</a:t>
            </a:r>
            <a:r>
              <a:rPr sz="1200" b="1" spc="-125" dirty="0">
                <a:solidFill>
                  <a:srgbClr val="D9D9D9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D9D9D9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18132" y="3701796"/>
            <a:ext cx="1132840" cy="403860"/>
          </a:xfrm>
          <a:prstGeom prst="rect">
            <a:avLst/>
          </a:prstGeom>
          <a:ln w="12191">
            <a:solidFill>
              <a:srgbClr val="D9D9D9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865"/>
              </a:spcBef>
            </a:pPr>
            <a:r>
              <a:rPr sz="1200" b="1" spc="-5" dirty="0">
                <a:solidFill>
                  <a:srgbClr val="D9D9D9"/>
                </a:solidFill>
                <a:latin typeface="Tahoma"/>
                <a:cs typeface="Tahoma"/>
              </a:rPr>
              <a:t>gold_price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45435" y="3297935"/>
            <a:ext cx="76200" cy="384810"/>
          </a:xfrm>
          <a:custGeom>
            <a:avLst/>
            <a:gdLst/>
            <a:ahLst/>
            <a:cxnLst/>
            <a:rect l="l" t="t" r="r" b="b"/>
            <a:pathLst>
              <a:path w="76200" h="384810">
                <a:moveTo>
                  <a:pt x="31750" y="308101"/>
                </a:moveTo>
                <a:lnTo>
                  <a:pt x="0" y="308101"/>
                </a:lnTo>
                <a:lnTo>
                  <a:pt x="38100" y="384301"/>
                </a:lnTo>
                <a:lnTo>
                  <a:pt x="69850" y="320801"/>
                </a:lnTo>
                <a:lnTo>
                  <a:pt x="31750" y="320801"/>
                </a:lnTo>
                <a:lnTo>
                  <a:pt x="31750" y="308101"/>
                </a:lnTo>
                <a:close/>
              </a:path>
              <a:path w="76200" h="384810">
                <a:moveTo>
                  <a:pt x="44450" y="0"/>
                </a:moveTo>
                <a:lnTo>
                  <a:pt x="31750" y="0"/>
                </a:lnTo>
                <a:lnTo>
                  <a:pt x="31750" y="320801"/>
                </a:lnTo>
                <a:lnTo>
                  <a:pt x="44450" y="320801"/>
                </a:lnTo>
                <a:lnTo>
                  <a:pt x="44450" y="0"/>
                </a:lnTo>
                <a:close/>
              </a:path>
              <a:path w="76200" h="384810">
                <a:moveTo>
                  <a:pt x="76200" y="308101"/>
                </a:moveTo>
                <a:lnTo>
                  <a:pt x="44450" y="308101"/>
                </a:lnTo>
                <a:lnTo>
                  <a:pt x="44450" y="320801"/>
                </a:lnTo>
                <a:lnTo>
                  <a:pt x="69850" y="320801"/>
                </a:lnTo>
                <a:lnTo>
                  <a:pt x="76200" y="30810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28116" y="4463796"/>
            <a:ext cx="1132840" cy="403860"/>
          </a:xfrm>
          <a:prstGeom prst="rect">
            <a:avLst/>
          </a:prstGeom>
          <a:ln w="12191">
            <a:solidFill>
              <a:srgbClr val="D9D9D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860"/>
              </a:spcBef>
            </a:pPr>
            <a:r>
              <a:rPr sz="1200" b="1" spc="-5" dirty="0">
                <a:solidFill>
                  <a:srgbClr val="D9D9D9"/>
                </a:solidFill>
                <a:latin typeface="Tahoma"/>
                <a:cs typeface="Tahoma"/>
              </a:rPr>
              <a:t>Stable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76955" y="4463796"/>
            <a:ext cx="1134110" cy="403860"/>
          </a:xfrm>
          <a:prstGeom prst="rect">
            <a:avLst/>
          </a:prstGeom>
          <a:ln w="12192">
            <a:solidFill>
              <a:srgbClr val="D9D9D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860"/>
              </a:spcBef>
            </a:pPr>
            <a:r>
              <a:rPr sz="1200" b="1" spc="-5" dirty="0">
                <a:solidFill>
                  <a:srgbClr val="D9D9D9"/>
                </a:solidFill>
                <a:latin typeface="Tahoma"/>
                <a:cs typeface="Tahoma"/>
              </a:rPr>
              <a:t>Unstable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513332" y="3837178"/>
            <a:ext cx="304800" cy="516255"/>
          </a:xfrm>
          <a:custGeom>
            <a:avLst/>
            <a:gdLst/>
            <a:ahLst/>
            <a:cxnLst/>
            <a:rect l="l" t="t" r="r" b="b"/>
            <a:pathLst>
              <a:path w="304800" h="516254">
                <a:moveTo>
                  <a:pt x="31750" y="439674"/>
                </a:moveTo>
                <a:lnTo>
                  <a:pt x="0" y="439674"/>
                </a:lnTo>
                <a:lnTo>
                  <a:pt x="38100" y="515874"/>
                </a:lnTo>
                <a:lnTo>
                  <a:pt x="69850" y="452374"/>
                </a:lnTo>
                <a:lnTo>
                  <a:pt x="31750" y="452374"/>
                </a:lnTo>
                <a:lnTo>
                  <a:pt x="31750" y="439674"/>
                </a:lnTo>
                <a:close/>
              </a:path>
              <a:path w="304800" h="516254">
                <a:moveTo>
                  <a:pt x="304292" y="0"/>
                </a:moveTo>
                <a:lnTo>
                  <a:pt x="31750" y="0"/>
                </a:lnTo>
                <a:lnTo>
                  <a:pt x="31750" y="452374"/>
                </a:lnTo>
                <a:lnTo>
                  <a:pt x="44450" y="452374"/>
                </a:lnTo>
                <a:lnTo>
                  <a:pt x="44450" y="12700"/>
                </a:lnTo>
                <a:lnTo>
                  <a:pt x="38100" y="12700"/>
                </a:lnTo>
                <a:lnTo>
                  <a:pt x="44450" y="6350"/>
                </a:lnTo>
                <a:lnTo>
                  <a:pt x="304292" y="6350"/>
                </a:lnTo>
                <a:lnTo>
                  <a:pt x="304292" y="0"/>
                </a:lnTo>
                <a:close/>
              </a:path>
              <a:path w="304800" h="516254">
                <a:moveTo>
                  <a:pt x="76200" y="439674"/>
                </a:moveTo>
                <a:lnTo>
                  <a:pt x="44450" y="439674"/>
                </a:lnTo>
                <a:lnTo>
                  <a:pt x="44450" y="452374"/>
                </a:lnTo>
                <a:lnTo>
                  <a:pt x="69850" y="452374"/>
                </a:lnTo>
                <a:lnTo>
                  <a:pt x="76200" y="439674"/>
                </a:lnTo>
                <a:close/>
              </a:path>
              <a:path w="304800" h="516254">
                <a:moveTo>
                  <a:pt x="44450" y="6350"/>
                </a:moveTo>
                <a:lnTo>
                  <a:pt x="38100" y="12700"/>
                </a:lnTo>
                <a:lnTo>
                  <a:pt x="44450" y="12700"/>
                </a:lnTo>
                <a:lnTo>
                  <a:pt x="44450" y="6350"/>
                </a:lnTo>
                <a:close/>
              </a:path>
              <a:path w="304800" h="516254">
                <a:moveTo>
                  <a:pt x="304292" y="6350"/>
                </a:moveTo>
                <a:lnTo>
                  <a:pt x="44450" y="6350"/>
                </a:lnTo>
                <a:lnTo>
                  <a:pt x="44450" y="12700"/>
                </a:lnTo>
                <a:lnTo>
                  <a:pt x="304292" y="12700"/>
                </a:lnTo>
                <a:lnTo>
                  <a:pt x="304292" y="63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50464" y="3837178"/>
            <a:ext cx="266700" cy="542925"/>
          </a:xfrm>
          <a:custGeom>
            <a:avLst/>
            <a:gdLst/>
            <a:ahLst/>
            <a:cxnLst/>
            <a:rect l="l" t="t" r="r" b="b"/>
            <a:pathLst>
              <a:path w="266700" h="542925">
                <a:moveTo>
                  <a:pt x="221742" y="466598"/>
                </a:moveTo>
                <a:lnTo>
                  <a:pt x="189992" y="466598"/>
                </a:lnTo>
                <a:lnTo>
                  <a:pt x="228092" y="542798"/>
                </a:lnTo>
                <a:lnTo>
                  <a:pt x="259842" y="479298"/>
                </a:lnTo>
                <a:lnTo>
                  <a:pt x="221742" y="479298"/>
                </a:lnTo>
                <a:lnTo>
                  <a:pt x="221742" y="466598"/>
                </a:lnTo>
                <a:close/>
              </a:path>
              <a:path w="266700" h="542925">
                <a:moveTo>
                  <a:pt x="221742" y="6350"/>
                </a:moveTo>
                <a:lnTo>
                  <a:pt x="221742" y="479298"/>
                </a:lnTo>
                <a:lnTo>
                  <a:pt x="234442" y="479298"/>
                </a:lnTo>
                <a:lnTo>
                  <a:pt x="234442" y="12700"/>
                </a:lnTo>
                <a:lnTo>
                  <a:pt x="228092" y="12700"/>
                </a:lnTo>
                <a:lnTo>
                  <a:pt x="221742" y="6350"/>
                </a:lnTo>
                <a:close/>
              </a:path>
              <a:path w="266700" h="542925">
                <a:moveTo>
                  <a:pt x="266192" y="466598"/>
                </a:moveTo>
                <a:lnTo>
                  <a:pt x="234442" y="466598"/>
                </a:lnTo>
                <a:lnTo>
                  <a:pt x="234442" y="479298"/>
                </a:lnTo>
                <a:lnTo>
                  <a:pt x="259842" y="479298"/>
                </a:lnTo>
                <a:lnTo>
                  <a:pt x="266192" y="466598"/>
                </a:lnTo>
                <a:close/>
              </a:path>
              <a:path w="266700" h="542925">
                <a:moveTo>
                  <a:pt x="234442" y="0"/>
                </a:moveTo>
                <a:lnTo>
                  <a:pt x="0" y="0"/>
                </a:lnTo>
                <a:lnTo>
                  <a:pt x="0" y="12700"/>
                </a:lnTo>
                <a:lnTo>
                  <a:pt x="221742" y="12700"/>
                </a:lnTo>
                <a:lnTo>
                  <a:pt x="221742" y="6350"/>
                </a:lnTo>
                <a:lnTo>
                  <a:pt x="234442" y="6350"/>
                </a:lnTo>
                <a:lnTo>
                  <a:pt x="234442" y="0"/>
                </a:lnTo>
                <a:close/>
              </a:path>
              <a:path w="266700" h="542925">
                <a:moveTo>
                  <a:pt x="234442" y="6350"/>
                </a:moveTo>
                <a:lnTo>
                  <a:pt x="221742" y="6350"/>
                </a:lnTo>
                <a:lnTo>
                  <a:pt x="228092" y="12700"/>
                </a:lnTo>
                <a:lnTo>
                  <a:pt x="234442" y="12700"/>
                </a:lnTo>
                <a:lnTo>
                  <a:pt x="234442" y="63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766318" y="4999609"/>
          <a:ext cx="1741169" cy="658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A4A4A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High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5735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A4A4A4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High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5735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49">
                <a:tc gridSpan="5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b="1" dirty="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0 P / 2</a:t>
                      </a:r>
                      <a:r>
                        <a:rPr sz="1200" b="1" spc="-60" dirty="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071876" y="5022850"/>
          <a:ext cx="1642745" cy="1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26034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High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D9D9D9"/>
                          </a:solidFill>
                          <a:latin typeface="Carlito"/>
                          <a:cs typeface="Carlito"/>
                        </a:rPr>
                        <a:t>Unstable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3017520" y="5320284"/>
            <a:ext cx="1191895" cy="276225"/>
          </a:xfrm>
          <a:prstGeom prst="rect">
            <a:avLst/>
          </a:prstGeom>
          <a:ln w="9144">
            <a:solidFill>
              <a:srgbClr val="D9D9D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1200" b="1" dirty="0">
                <a:solidFill>
                  <a:srgbClr val="D9D9D9"/>
                </a:solidFill>
                <a:latin typeface="Tahoma"/>
                <a:cs typeface="Tahoma"/>
              </a:rPr>
              <a:t>1 P / 0</a:t>
            </a:r>
            <a:r>
              <a:rPr sz="1200" b="1" spc="-60" dirty="0">
                <a:solidFill>
                  <a:srgbClr val="D9D9D9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D9D9D9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719059" y="3776217"/>
            <a:ext cx="266700" cy="260350"/>
          </a:xfrm>
          <a:custGeom>
            <a:avLst/>
            <a:gdLst/>
            <a:ahLst/>
            <a:cxnLst/>
            <a:rect l="l" t="t" r="r" b="b"/>
            <a:pathLst>
              <a:path w="266700" h="260350">
                <a:moveTo>
                  <a:pt x="31750" y="184022"/>
                </a:moveTo>
                <a:lnTo>
                  <a:pt x="0" y="184022"/>
                </a:lnTo>
                <a:lnTo>
                  <a:pt x="38100" y="260222"/>
                </a:lnTo>
                <a:lnTo>
                  <a:pt x="69850" y="196722"/>
                </a:lnTo>
                <a:lnTo>
                  <a:pt x="31750" y="196722"/>
                </a:lnTo>
                <a:lnTo>
                  <a:pt x="31750" y="184022"/>
                </a:lnTo>
                <a:close/>
              </a:path>
              <a:path w="266700" h="260350">
                <a:moveTo>
                  <a:pt x="266192" y="0"/>
                </a:moveTo>
                <a:lnTo>
                  <a:pt x="31750" y="0"/>
                </a:lnTo>
                <a:lnTo>
                  <a:pt x="31750" y="196722"/>
                </a:lnTo>
                <a:lnTo>
                  <a:pt x="44450" y="196722"/>
                </a:lnTo>
                <a:lnTo>
                  <a:pt x="44450" y="12699"/>
                </a:lnTo>
                <a:lnTo>
                  <a:pt x="38100" y="12699"/>
                </a:lnTo>
                <a:lnTo>
                  <a:pt x="44450" y="6349"/>
                </a:lnTo>
                <a:lnTo>
                  <a:pt x="266192" y="6349"/>
                </a:lnTo>
                <a:lnTo>
                  <a:pt x="266192" y="0"/>
                </a:lnTo>
                <a:close/>
              </a:path>
              <a:path w="266700" h="260350">
                <a:moveTo>
                  <a:pt x="76200" y="184022"/>
                </a:moveTo>
                <a:lnTo>
                  <a:pt x="44450" y="184022"/>
                </a:lnTo>
                <a:lnTo>
                  <a:pt x="44450" y="196722"/>
                </a:lnTo>
                <a:lnTo>
                  <a:pt x="69850" y="196722"/>
                </a:lnTo>
                <a:lnTo>
                  <a:pt x="76200" y="184022"/>
                </a:lnTo>
                <a:close/>
              </a:path>
              <a:path w="266700" h="260350">
                <a:moveTo>
                  <a:pt x="44450" y="6349"/>
                </a:moveTo>
                <a:lnTo>
                  <a:pt x="38100" y="12699"/>
                </a:lnTo>
                <a:lnTo>
                  <a:pt x="44450" y="12699"/>
                </a:lnTo>
                <a:lnTo>
                  <a:pt x="44450" y="6349"/>
                </a:lnTo>
                <a:close/>
              </a:path>
              <a:path w="266700" h="260350">
                <a:moveTo>
                  <a:pt x="266192" y="6349"/>
                </a:moveTo>
                <a:lnTo>
                  <a:pt x="44450" y="6349"/>
                </a:lnTo>
                <a:lnTo>
                  <a:pt x="44450" y="12699"/>
                </a:lnTo>
                <a:lnTo>
                  <a:pt x="266192" y="12699"/>
                </a:lnTo>
                <a:lnTo>
                  <a:pt x="266192" y="634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19616" y="3776217"/>
            <a:ext cx="266700" cy="260350"/>
          </a:xfrm>
          <a:custGeom>
            <a:avLst/>
            <a:gdLst/>
            <a:ahLst/>
            <a:cxnLst/>
            <a:rect l="l" t="t" r="r" b="b"/>
            <a:pathLst>
              <a:path w="266700" h="260350">
                <a:moveTo>
                  <a:pt x="221741" y="184022"/>
                </a:moveTo>
                <a:lnTo>
                  <a:pt x="189991" y="184022"/>
                </a:lnTo>
                <a:lnTo>
                  <a:pt x="228091" y="260222"/>
                </a:lnTo>
                <a:lnTo>
                  <a:pt x="259841" y="196722"/>
                </a:lnTo>
                <a:lnTo>
                  <a:pt x="221741" y="196722"/>
                </a:lnTo>
                <a:lnTo>
                  <a:pt x="221741" y="184022"/>
                </a:lnTo>
                <a:close/>
              </a:path>
              <a:path w="266700" h="260350">
                <a:moveTo>
                  <a:pt x="221741" y="6349"/>
                </a:moveTo>
                <a:lnTo>
                  <a:pt x="221741" y="196722"/>
                </a:lnTo>
                <a:lnTo>
                  <a:pt x="234441" y="196722"/>
                </a:lnTo>
                <a:lnTo>
                  <a:pt x="234441" y="12699"/>
                </a:lnTo>
                <a:lnTo>
                  <a:pt x="228091" y="12699"/>
                </a:lnTo>
                <a:lnTo>
                  <a:pt x="221741" y="6349"/>
                </a:lnTo>
                <a:close/>
              </a:path>
              <a:path w="266700" h="260350">
                <a:moveTo>
                  <a:pt x="266191" y="184022"/>
                </a:moveTo>
                <a:lnTo>
                  <a:pt x="234441" y="184022"/>
                </a:lnTo>
                <a:lnTo>
                  <a:pt x="234441" y="196722"/>
                </a:lnTo>
                <a:lnTo>
                  <a:pt x="259841" y="196722"/>
                </a:lnTo>
                <a:lnTo>
                  <a:pt x="266191" y="184022"/>
                </a:lnTo>
                <a:close/>
              </a:path>
              <a:path w="266700" h="260350">
                <a:moveTo>
                  <a:pt x="234441" y="0"/>
                </a:moveTo>
                <a:lnTo>
                  <a:pt x="0" y="0"/>
                </a:lnTo>
                <a:lnTo>
                  <a:pt x="0" y="12699"/>
                </a:lnTo>
                <a:lnTo>
                  <a:pt x="221741" y="12699"/>
                </a:lnTo>
                <a:lnTo>
                  <a:pt x="221741" y="6349"/>
                </a:lnTo>
                <a:lnTo>
                  <a:pt x="234441" y="6349"/>
                </a:lnTo>
                <a:lnTo>
                  <a:pt x="234441" y="0"/>
                </a:lnTo>
                <a:close/>
              </a:path>
              <a:path w="266700" h="260350">
                <a:moveTo>
                  <a:pt x="234441" y="6349"/>
                </a:moveTo>
                <a:lnTo>
                  <a:pt x="221741" y="6349"/>
                </a:lnTo>
                <a:lnTo>
                  <a:pt x="228091" y="12699"/>
                </a:lnTo>
                <a:lnTo>
                  <a:pt x="234441" y="12699"/>
                </a:lnTo>
                <a:lnTo>
                  <a:pt x="234441" y="634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985759" y="3579876"/>
            <a:ext cx="1134110" cy="403860"/>
          </a:xfrm>
          <a:prstGeom prst="rect">
            <a:avLst/>
          </a:prstGeom>
          <a:solidFill>
            <a:srgbClr val="FFE699"/>
          </a:solidFill>
          <a:ln w="12192">
            <a:solidFill>
              <a:srgbClr val="2E528F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11480" marR="187960" indent="-213360">
              <a:lnSpc>
                <a:spcPct val="100000"/>
              </a:lnSpc>
              <a:spcBef>
                <a:spcPts val="145"/>
              </a:spcBef>
            </a:pPr>
            <a:r>
              <a:rPr sz="1200" b="1" dirty="0">
                <a:latin typeface="Tahoma"/>
                <a:cs typeface="Tahoma"/>
              </a:rPr>
              <a:t>E</a:t>
            </a:r>
            <a:r>
              <a:rPr sz="1200" b="1" spc="-10" dirty="0">
                <a:latin typeface="Tahoma"/>
                <a:cs typeface="Tahoma"/>
              </a:rPr>
              <a:t>x</a:t>
            </a:r>
            <a:r>
              <a:rPr sz="1200" b="1" spc="-5" dirty="0">
                <a:latin typeface="Tahoma"/>
                <a:cs typeface="Tahoma"/>
              </a:rPr>
              <a:t>c</a:t>
            </a:r>
            <a:r>
              <a:rPr sz="1200" b="1" dirty="0">
                <a:latin typeface="Tahoma"/>
                <a:cs typeface="Tahoma"/>
              </a:rPr>
              <a:t>hange  rate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13219" y="4151376"/>
            <a:ext cx="1132840" cy="403860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860"/>
              </a:spcBef>
            </a:pPr>
            <a:r>
              <a:rPr sz="1200" b="1" spc="-5" dirty="0">
                <a:latin typeface="Tahoma"/>
                <a:cs typeface="Tahoma"/>
              </a:rPr>
              <a:t>Increase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863583" y="4151376"/>
            <a:ext cx="1132840" cy="403860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860"/>
              </a:spcBef>
            </a:pPr>
            <a:r>
              <a:rPr sz="1200" b="1" spc="-5" dirty="0">
                <a:latin typeface="Tahoma"/>
                <a:cs typeface="Tahoma"/>
              </a:rPr>
              <a:t>Decrease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557518" y="1612391"/>
            <a:ext cx="1724660" cy="1879600"/>
          </a:xfrm>
          <a:custGeom>
            <a:avLst/>
            <a:gdLst/>
            <a:ahLst/>
            <a:cxnLst/>
            <a:rect l="l" t="t" r="r" b="b"/>
            <a:pathLst>
              <a:path w="1724659" h="1879600">
                <a:moveTo>
                  <a:pt x="1680082" y="1803019"/>
                </a:moveTo>
                <a:lnTo>
                  <a:pt x="1648332" y="1803019"/>
                </a:lnTo>
                <a:lnTo>
                  <a:pt x="1686432" y="1879219"/>
                </a:lnTo>
                <a:lnTo>
                  <a:pt x="1718182" y="1815719"/>
                </a:lnTo>
                <a:lnTo>
                  <a:pt x="1680082" y="1815719"/>
                </a:lnTo>
                <a:lnTo>
                  <a:pt x="1680082" y="1803019"/>
                </a:lnTo>
                <a:close/>
              </a:path>
              <a:path w="1724659" h="1879600">
                <a:moveTo>
                  <a:pt x="1680082" y="939546"/>
                </a:moveTo>
                <a:lnTo>
                  <a:pt x="1680082" y="1815719"/>
                </a:lnTo>
                <a:lnTo>
                  <a:pt x="1692782" y="1815719"/>
                </a:lnTo>
                <a:lnTo>
                  <a:pt x="1692782" y="945896"/>
                </a:lnTo>
                <a:lnTo>
                  <a:pt x="1686432" y="945896"/>
                </a:lnTo>
                <a:lnTo>
                  <a:pt x="1680082" y="939546"/>
                </a:lnTo>
                <a:close/>
              </a:path>
              <a:path w="1724659" h="1879600">
                <a:moveTo>
                  <a:pt x="1724532" y="1803019"/>
                </a:moveTo>
                <a:lnTo>
                  <a:pt x="1692782" y="1803019"/>
                </a:lnTo>
                <a:lnTo>
                  <a:pt x="1692782" y="1815719"/>
                </a:lnTo>
                <a:lnTo>
                  <a:pt x="1718182" y="1815719"/>
                </a:lnTo>
                <a:lnTo>
                  <a:pt x="1724532" y="1803019"/>
                </a:lnTo>
                <a:close/>
              </a:path>
              <a:path w="1724659" h="1879600">
                <a:moveTo>
                  <a:pt x="12700" y="0"/>
                </a:moveTo>
                <a:lnTo>
                  <a:pt x="0" y="0"/>
                </a:lnTo>
                <a:lnTo>
                  <a:pt x="0" y="945896"/>
                </a:lnTo>
                <a:lnTo>
                  <a:pt x="1680082" y="945896"/>
                </a:lnTo>
                <a:lnTo>
                  <a:pt x="1680082" y="939546"/>
                </a:lnTo>
                <a:lnTo>
                  <a:pt x="12700" y="939546"/>
                </a:lnTo>
                <a:lnTo>
                  <a:pt x="6350" y="933196"/>
                </a:lnTo>
                <a:lnTo>
                  <a:pt x="12700" y="933196"/>
                </a:lnTo>
                <a:lnTo>
                  <a:pt x="12700" y="0"/>
                </a:lnTo>
                <a:close/>
              </a:path>
              <a:path w="1724659" h="1879600">
                <a:moveTo>
                  <a:pt x="1692782" y="933196"/>
                </a:moveTo>
                <a:lnTo>
                  <a:pt x="12700" y="933196"/>
                </a:lnTo>
                <a:lnTo>
                  <a:pt x="12700" y="939546"/>
                </a:lnTo>
                <a:lnTo>
                  <a:pt x="1680082" y="939546"/>
                </a:lnTo>
                <a:lnTo>
                  <a:pt x="1686432" y="945896"/>
                </a:lnTo>
                <a:lnTo>
                  <a:pt x="1692782" y="945896"/>
                </a:lnTo>
                <a:lnTo>
                  <a:pt x="1692782" y="933196"/>
                </a:lnTo>
                <a:close/>
              </a:path>
              <a:path w="1724659" h="1879600">
                <a:moveTo>
                  <a:pt x="12700" y="933196"/>
                </a:moveTo>
                <a:lnTo>
                  <a:pt x="6350" y="933196"/>
                </a:lnTo>
                <a:lnTo>
                  <a:pt x="12700" y="939546"/>
                </a:lnTo>
                <a:lnTo>
                  <a:pt x="12700" y="93319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8856980" y="4754626"/>
          <a:ext cx="1981834" cy="57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190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Decrease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10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Decrease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Unstable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13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Decrease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Unstable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6853428" y="4922520"/>
            <a:ext cx="1132840" cy="403860"/>
          </a:xfrm>
          <a:prstGeom prst="rect">
            <a:avLst/>
          </a:prstGeom>
          <a:solidFill>
            <a:srgbClr val="FFE699"/>
          </a:solidFill>
          <a:ln w="12192">
            <a:solidFill>
              <a:srgbClr val="2E528F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865"/>
              </a:spcBef>
            </a:pPr>
            <a:r>
              <a:rPr sz="1200" b="1" spc="-5" dirty="0">
                <a:latin typeface="Tahoma"/>
                <a:cs typeface="Tahoma"/>
              </a:rPr>
              <a:t>gold_price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37503" y="5490971"/>
            <a:ext cx="1132840" cy="403860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869"/>
              </a:spcBef>
            </a:pPr>
            <a:r>
              <a:rPr sz="1200" b="1" spc="-5" dirty="0">
                <a:latin typeface="Tahoma"/>
                <a:cs typeface="Tahoma"/>
              </a:rPr>
              <a:t>Stable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087868" y="5490971"/>
            <a:ext cx="1132840" cy="403860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869"/>
              </a:spcBef>
            </a:pPr>
            <a:r>
              <a:rPr sz="1200" b="1" spc="-5" dirty="0">
                <a:latin typeface="Tahoma"/>
                <a:cs typeface="Tahoma"/>
              </a:rPr>
              <a:t>Unstable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586728" y="5062728"/>
            <a:ext cx="273050" cy="347980"/>
          </a:xfrm>
          <a:custGeom>
            <a:avLst/>
            <a:gdLst/>
            <a:ahLst/>
            <a:cxnLst/>
            <a:rect l="l" t="t" r="r" b="b"/>
            <a:pathLst>
              <a:path w="273050" h="347979">
                <a:moveTo>
                  <a:pt x="31750" y="271653"/>
                </a:moveTo>
                <a:lnTo>
                  <a:pt x="0" y="271653"/>
                </a:lnTo>
                <a:lnTo>
                  <a:pt x="38100" y="347853"/>
                </a:lnTo>
                <a:lnTo>
                  <a:pt x="69850" y="284353"/>
                </a:lnTo>
                <a:lnTo>
                  <a:pt x="31750" y="284353"/>
                </a:lnTo>
                <a:lnTo>
                  <a:pt x="31750" y="271653"/>
                </a:lnTo>
                <a:close/>
              </a:path>
              <a:path w="273050" h="347979">
                <a:moveTo>
                  <a:pt x="259842" y="167640"/>
                </a:moveTo>
                <a:lnTo>
                  <a:pt x="31750" y="167640"/>
                </a:lnTo>
                <a:lnTo>
                  <a:pt x="31750" y="284353"/>
                </a:lnTo>
                <a:lnTo>
                  <a:pt x="44450" y="284353"/>
                </a:lnTo>
                <a:lnTo>
                  <a:pt x="44450" y="180340"/>
                </a:lnTo>
                <a:lnTo>
                  <a:pt x="38100" y="180340"/>
                </a:lnTo>
                <a:lnTo>
                  <a:pt x="44450" y="173990"/>
                </a:lnTo>
                <a:lnTo>
                  <a:pt x="259842" y="173990"/>
                </a:lnTo>
                <a:lnTo>
                  <a:pt x="259842" y="167640"/>
                </a:lnTo>
                <a:close/>
              </a:path>
              <a:path w="273050" h="347979">
                <a:moveTo>
                  <a:pt x="76200" y="271653"/>
                </a:moveTo>
                <a:lnTo>
                  <a:pt x="44450" y="271653"/>
                </a:lnTo>
                <a:lnTo>
                  <a:pt x="44450" y="284353"/>
                </a:lnTo>
                <a:lnTo>
                  <a:pt x="69850" y="284353"/>
                </a:lnTo>
                <a:lnTo>
                  <a:pt x="76200" y="271653"/>
                </a:lnTo>
                <a:close/>
              </a:path>
              <a:path w="273050" h="347979">
                <a:moveTo>
                  <a:pt x="44450" y="173990"/>
                </a:moveTo>
                <a:lnTo>
                  <a:pt x="38100" y="180340"/>
                </a:lnTo>
                <a:lnTo>
                  <a:pt x="44450" y="180340"/>
                </a:lnTo>
                <a:lnTo>
                  <a:pt x="44450" y="173990"/>
                </a:lnTo>
                <a:close/>
              </a:path>
              <a:path w="273050" h="347979">
                <a:moveTo>
                  <a:pt x="272542" y="167640"/>
                </a:moveTo>
                <a:lnTo>
                  <a:pt x="266192" y="167640"/>
                </a:lnTo>
                <a:lnTo>
                  <a:pt x="259842" y="173990"/>
                </a:lnTo>
                <a:lnTo>
                  <a:pt x="44450" y="173990"/>
                </a:lnTo>
                <a:lnTo>
                  <a:pt x="44450" y="180340"/>
                </a:lnTo>
                <a:lnTo>
                  <a:pt x="272542" y="180340"/>
                </a:lnTo>
                <a:lnTo>
                  <a:pt x="272542" y="167640"/>
                </a:lnTo>
                <a:close/>
              </a:path>
              <a:path w="273050" h="347979">
                <a:moveTo>
                  <a:pt x="272542" y="0"/>
                </a:moveTo>
                <a:lnTo>
                  <a:pt x="259842" y="0"/>
                </a:lnTo>
                <a:lnTo>
                  <a:pt x="259842" y="173990"/>
                </a:lnTo>
                <a:lnTo>
                  <a:pt x="266192" y="167640"/>
                </a:lnTo>
                <a:lnTo>
                  <a:pt x="272542" y="167640"/>
                </a:lnTo>
                <a:lnTo>
                  <a:pt x="27254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79409" y="5062728"/>
            <a:ext cx="273050" cy="347980"/>
          </a:xfrm>
          <a:custGeom>
            <a:avLst/>
            <a:gdLst/>
            <a:ahLst/>
            <a:cxnLst/>
            <a:rect l="l" t="t" r="r" b="b"/>
            <a:pathLst>
              <a:path w="273050" h="347979">
                <a:moveTo>
                  <a:pt x="228092" y="271653"/>
                </a:moveTo>
                <a:lnTo>
                  <a:pt x="196342" y="271653"/>
                </a:lnTo>
                <a:lnTo>
                  <a:pt x="234442" y="347853"/>
                </a:lnTo>
                <a:lnTo>
                  <a:pt x="266192" y="284353"/>
                </a:lnTo>
                <a:lnTo>
                  <a:pt x="228092" y="284353"/>
                </a:lnTo>
                <a:lnTo>
                  <a:pt x="228092" y="271653"/>
                </a:lnTo>
                <a:close/>
              </a:path>
              <a:path w="273050" h="347979">
                <a:moveTo>
                  <a:pt x="228092" y="173990"/>
                </a:moveTo>
                <a:lnTo>
                  <a:pt x="228092" y="284353"/>
                </a:lnTo>
                <a:lnTo>
                  <a:pt x="240792" y="284353"/>
                </a:lnTo>
                <a:lnTo>
                  <a:pt x="240792" y="180340"/>
                </a:lnTo>
                <a:lnTo>
                  <a:pt x="234442" y="180340"/>
                </a:lnTo>
                <a:lnTo>
                  <a:pt x="228092" y="173990"/>
                </a:lnTo>
                <a:close/>
              </a:path>
              <a:path w="273050" h="347979">
                <a:moveTo>
                  <a:pt x="272542" y="271653"/>
                </a:moveTo>
                <a:lnTo>
                  <a:pt x="240792" y="271653"/>
                </a:lnTo>
                <a:lnTo>
                  <a:pt x="240792" y="284353"/>
                </a:lnTo>
                <a:lnTo>
                  <a:pt x="266192" y="284353"/>
                </a:lnTo>
                <a:lnTo>
                  <a:pt x="272542" y="271653"/>
                </a:lnTo>
                <a:close/>
              </a:path>
              <a:path w="273050" h="347979">
                <a:moveTo>
                  <a:pt x="12700" y="0"/>
                </a:moveTo>
                <a:lnTo>
                  <a:pt x="0" y="0"/>
                </a:lnTo>
                <a:lnTo>
                  <a:pt x="0" y="180340"/>
                </a:lnTo>
                <a:lnTo>
                  <a:pt x="228092" y="180340"/>
                </a:lnTo>
                <a:lnTo>
                  <a:pt x="228092" y="173990"/>
                </a:lnTo>
                <a:lnTo>
                  <a:pt x="12700" y="173990"/>
                </a:lnTo>
                <a:lnTo>
                  <a:pt x="6350" y="167640"/>
                </a:lnTo>
                <a:lnTo>
                  <a:pt x="12700" y="167640"/>
                </a:lnTo>
                <a:lnTo>
                  <a:pt x="12700" y="0"/>
                </a:lnTo>
                <a:close/>
              </a:path>
              <a:path w="273050" h="347979">
                <a:moveTo>
                  <a:pt x="240792" y="167640"/>
                </a:moveTo>
                <a:lnTo>
                  <a:pt x="12700" y="167640"/>
                </a:lnTo>
                <a:lnTo>
                  <a:pt x="12700" y="173990"/>
                </a:lnTo>
                <a:lnTo>
                  <a:pt x="228092" y="173990"/>
                </a:lnTo>
                <a:lnTo>
                  <a:pt x="234442" y="180340"/>
                </a:lnTo>
                <a:lnTo>
                  <a:pt x="240792" y="180340"/>
                </a:lnTo>
                <a:lnTo>
                  <a:pt x="240792" y="167640"/>
                </a:lnTo>
                <a:close/>
              </a:path>
              <a:path w="273050" h="347979">
                <a:moveTo>
                  <a:pt x="12700" y="167640"/>
                </a:moveTo>
                <a:lnTo>
                  <a:pt x="6350" y="167640"/>
                </a:lnTo>
                <a:lnTo>
                  <a:pt x="12700" y="173990"/>
                </a:lnTo>
                <a:lnTo>
                  <a:pt x="12700" y="16764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86243" y="4645152"/>
            <a:ext cx="76200" cy="221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5129148" y="6024486"/>
          <a:ext cx="1934845" cy="57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1270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270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12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7413117" y="6055639"/>
          <a:ext cx="1864995" cy="1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26034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Medium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solidFill>
                            <a:srgbClr val="4471C4"/>
                          </a:solidFill>
                          <a:latin typeface="Carlito"/>
                          <a:cs typeface="Carlito"/>
                        </a:rPr>
                        <a:t>Unstable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4203953" y="6409131"/>
            <a:ext cx="681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0 P / 3</a:t>
            </a:r>
            <a:r>
              <a:rPr sz="1200" b="1" spc="-12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39914" y="6287820"/>
            <a:ext cx="681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1 P / 0</a:t>
            </a:r>
            <a:r>
              <a:rPr sz="1200" b="1" spc="-12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188067" y="5385561"/>
            <a:ext cx="681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3 P / 0</a:t>
            </a:r>
            <a:r>
              <a:rPr sz="1200" b="1" spc="-12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1807</Words>
  <Application>Microsoft Office PowerPoint</Application>
  <PresentationFormat>Widescreen</PresentationFormat>
  <Paragraphs>842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Carlito</vt:lpstr>
      <vt:lpstr>Tahoma</vt:lpstr>
      <vt:lpstr>Times New Roman</vt:lpstr>
      <vt:lpstr>Wingdings</vt:lpstr>
      <vt:lpstr>Office Theme</vt:lpstr>
      <vt:lpstr>Decision Trees</vt:lpstr>
      <vt:lpstr>Decision Trees - </vt:lpstr>
      <vt:lpstr>PowerPoint Presentation</vt:lpstr>
      <vt:lpstr>Predict whether someone will buy or sell stocks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summarize …</vt:lpstr>
      <vt:lpstr>PowerPoint Presentation</vt:lpstr>
      <vt:lpstr>Decision Trees </vt:lpstr>
      <vt:lpstr>Split criteria</vt:lpstr>
      <vt:lpstr>Which attribute to split on?</vt:lpstr>
      <vt:lpstr>Pruning the Decision Tree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Sriraman R</dc:creator>
  <cp:lastModifiedBy>Amit Gupta</cp:lastModifiedBy>
  <cp:revision>15</cp:revision>
  <dcterms:created xsi:type="dcterms:W3CDTF">2021-02-25T04:56:11Z</dcterms:created>
  <dcterms:modified xsi:type="dcterms:W3CDTF">2021-02-25T05:23:55Z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2021-02-25T00:00:00Z</vt:filetime>
  </property>
</Properties>
</file>