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7" r:id="rId11"/>
    <p:sldId id="279" r:id="rId12"/>
    <p:sldId id="280" r:id="rId13"/>
    <p:sldId id="281" r:id="rId14"/>
    <p:sldId id="278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12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7D151-96BD-433F-87ED-3F6CC561F38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67E4B-884F-475F-A0EE-9EADE5B4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6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</a:t>
            </a:r>
          </a:p>
          <a:p>
            <a:r>
              <a:rPr lang="en-US" dirty="0" smtClean="0"/>
              <a:t>hides icky details from the raw </a:t>
            </a:r>
            <a:r>
              <a:rPr lang="en-US" dirty="0" err="1" smtClean="0"/>
              <a:t>XMLHttpRequest</a:t>
            </a:r>
            <a:r>
              <a:rPr lang="en-US" dirty="0" smtClean="0"/>
              <a:t>; works well in all browsers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7E4B-884F-475F-A0EE-9EADE5B44B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81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7E4B-884F-475F-A0EE-9EADE5B44B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58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user's (and developer's) benefit, show an error message if a request fails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7E4B-884F-475F-A0EE-9EADE5B44B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88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http://www.tizag.com/ajaxTutorial/index.php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7E4B-884F-475F-A0EE-9EADE5B44B0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04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B99E4E6-479C-4833-AA33-29B299FE6DDD}" type="datetime1">
              <a:rPr lang="en-US" smtClean="0"/>
              <a:t>5/10/2021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1499DF-29E7-4910-92D7-9B5A330D705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EDF39E-B539-4C08-B0D1-AE163B30E4DA}" type="datetime1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499DF-29E7-4910-92D7-9B5A330D7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1FC36F86-44AF-4D7A-884F-9800E7156EDF}" type="datetime1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CD1499DF-29E7-4910-92D7-9B5A330D705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25C894-A415-474D-8B3A-CD086686912A}" type="datetime1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499DF-29E7-4910-92D7-9B5A330D7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CBDF1D-CA4D-417E-A3FE-2B84863762A0}" type="datetime1">
              <a:rPr lang="en-US" smtClean="0"/>
              <a:t>5/10/2021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D1499DF-29E7-4910-92D7-9B5A330D705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898A84-F61D-425C-AAF7-F17FEBCDB791}" type="datetime1">
              <a:rPr lang="en-US" smtClean="0"/>
              <a:t>5/10/2021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D1499DF-29E7-4910-92D7-9B5A330D705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78DBEC-C209-4DE3-B69B-DE87BB764083}" type="datetime1">
              <a:rPr lang="en-US" smtClean="0"/>
              <a:t>5/10/2021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D1499DF-29E7-4910-92D7-9B5A330D705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D11C3A-0BDF-4141-9182-8C3AF7584FED}" type="datetime1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499DF-29E7-4910-92D7-9B5A330D7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315E25-3441-4C00-A10F-CA52973B3CCA}" type="datetime1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1499DF-29E7-4910-92D7-9B5A330D7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D5C84C-784D-4788-9632-143106BE3D26}" type="datetime1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499DF-29E7-4910-92D7-9B5A330D7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44DBB2A2-DB23-49B4-8E24-2195F421F702}" type="datetime1">
              <a:rPr lang="en-US" smtClean="0"/>
              <a:t>5/10/2021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CD1499DF-29E7-4910-92D7-9B5A330D705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31281573-5085-4B66-AEEF-0C57F3DF7663}" type="datetime1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CD1499DF-29E7-4910-92D7-9B5A330D70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prototypejs.org/api/ajax/option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Parul Madan</a:t>
            </a:r>
          </a:p>
          <a:p>
            <a:r>
              <a:rPr lang="en-US" dirty="0" err="1" smtClean="0"/>
              <a:t>cse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Ajax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1499DF-29E7-4910-92D7-9B5A330D70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45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XMLHttpRequest</a:t>
            </a:r>
            <a:r>
              <a:rPr lang="en-US" dirty="0"/>
              <a:t> Object Properties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639119"/>
            <a:ext cx="8153400" cy="441796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3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XMLHttpRequest</a:t>
            </a:r>
            <a:r>
              <a:rPr lang="en-US" dirty="0"/>
              <a:t> Object Methods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842105"/>
            <a:ext cx="8153400" cy="401199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0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a Request To a Server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876800"/>
          </a:xfrm>
        </p:spPr>
        <p:txBody>
          <a:bodyPr/>
          <a:lstStyle/>
          <a:p>
            <a:r>
              <a:rPr lang="en-US" sz="1800" dirty="0"/>
              <a:t>To send a request to a server, we use the open() and send() methods of the </a:t>
            </a:r>
            <a:r>
              <a:rPr lang="en-US" sz="1800" dirty="0" err="1"/>
              <a:t>XMLHttpRequest</a:t>
            </a:r>
            <a:r>
              <a:rPr lang="en-US" sz="1800" dirty="0"/>
              <a:t> object</a:t>
            </a:r>
            <a:r>
              <a:rPr lang="en-US" sz="1800" dirty="0" smtClean="0"/>
              <a:t>:</a:t>
            </a:r>
          </a:p>
          <a:p>
            <a:r>
              <a:rPr lang="en-US" sz="1800" dirty="0" err="1"/>
              <a:t>xhttp.open</a:t>
            </a:r>
            <a:r>
              <a:rPr lang="en-US" sz="1800" dirty="0"/>
              <a:t>("GET", "ajax_info.txt", true);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/>
              <a:t>xhttp.send</a:t>
            </a:r>
            <a:r>
              <a:rPr lang="en-US" sz="1800" dirty="0" smtClean="0"/>
              <a:t>();</a:t>
            </a:r>
          </a:p>
          <a:p>
            <a:r>
              <a:rPr lang="en-US" sz="1800" dirty="0" err="1"/>
              <a:t>xhttp.open</a:t>
            </a:r>
            <a:r>
              <a:rPr lang="en-US" sz="1800" dirty="0"/>
              <a:t>("GET", "demo_get2.asp?fname=</a:t>
            </a:r>
            <a:r>
              <a:rPr lang="en-US" sz="1800" dirty="0" err="1"/>
              <a:t>Henry&amp;lname</a:t>
            </a:r>
            <a:r>
              <a:rPr lang="en-US" sz="1800" dirty="0"/>
              <a:t>=Ford", true);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/>
              <a:t>xhttp.send</a:t>
            </a:r>
            <a:r>
              <a:rPr lang="en-US" sz="1800" dirty="0"/>
              <a:t>();</a:t>
            </a:r>
            <a:endParaRPr lang="en-US" sz="18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400" y="6248400"/>
            <a:ext cx="5421313" cy="365125"/>
          </a:xfrm>
        </p:spPr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736087"/>
            <a:ext cx="7543800" cy="237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56164"/>
            <a:ext cx="6858000" cy="5116033"/>
          </a:xfrm>
        </p:spPr>
        <p:txBody>
          <a:bodyPr/>
          <a:lstStyle/>
          <a:p>
            <a:pPr marL="0" indent="0">
              <a:buNone/>
            </a:pPr>
            <a:r>
              <a:rPr lang="en-US" sz="1100" dirty="0" smtClean="0"/>
              <a:t>&lt;</a:t>
            </a:r>
            <a:r>
              <a:rPr lang="en-US" sz="1100" dirty="0"/>
              <a:t>html&gt;</a:t>
            </a:r>
          </a:p>
          <a:p>
            <a:pPr marL="0" indent="0">
              <a:buNone/>
            </a:pPr>
            <a:r>
              <a:rPr lang="en-US" sz="1100" dirty="0"/>
              <a:t>&lt;body&gt;</a:t>
            </a:r>
          </a:p>
          <a:p>
            <a:pPr marL="0" indent="0">
              <a:buNone/>
            </a:pPr>
            <a:r>
              <a:rPr lang="en-US" sz="1100" dirty="0" smtClean="0"/>
              <a:t>&lt;</a:t>
            </a:r>
            <a:r>
              <a:rPr lang="en-US" sz="1100" dirty="0"/>
              <a:t>h2&gt;The </a:t>
            </a:r>
            <a:r>
              <a:rPr lang="en-US" sz="1100" dirty="0" err="1"/>
              <a:t>XMLHttpRequest</a:t>
            </a:r>
            <a:r>
              <a:rPr lang="en-US" sz="1100" dirty="0"/>
              <a:t> Object&lt;/h2&gt;</a:t>
            </a:r>
          </a:p>
          <a:p>
            <a:pPr marL="0" indent="0">
              <a:buNone/>
            </a:pPr>
            <a:r>
              <a:rPr lang="en-US" sz="1100" dirty="0" smtClean="0"/>
              <a:t>&lt;</a:t>
            </a:r>
            <a:r>
              <a:rPr lang="en-US" sz="1100" dirty="0"/>
              <a:t>button type="button" onclick="</a:t>
            </a:r>
            <a:r>
              <a:rPr lang="en-US" sz="1100" dirty="0" err="1"/>
              <a:t>loadDoc</a:t>
            </a:r>
            <a:r>
              <a:rPr lang="en-US" sz="1100" dirty="0"/>
              <a:t>()"&gt;Request data&lt;/button&gt;</a:t>
            </a:r>
          </a:p>
          <a:p>
            <a:pPr marL="0" indent="0">
              <a:buNone/>
            </a:pPr>
            <a:r>
              <a:rPr lang="en-US" sz="1100" dirty="0" smtClean="0"/>
              <a:t>&lt;</a:t>
            </a:r>
            <a:r>
              <a:rPr lang="en-US" sz="1100" dirty="0"/>
              <a:t>p id="demo"&gt;&lt;/p&gt;</a:t>
            </a:r>
          </a:p>
          <a:p>
            <a:pPr marL="0" indent="0">
              <a:buNone/>
            </a:pPr>
            <a:r>
              <a:rPr lang="en-US" sz="1100" dirty="0" smtClean="0"/>
              <a:t>&lt;</a:t>
            </a:r>
            <a:r>
              <a:rPr lang="en-US" sz="1100" dirty="0"/>
              <a:t>script&gt;</a:t>
            </a:r>
          </a:p>
          <a:p>
            <a:pPr marL="0" indent="0">
              <a:buNone/>
            </a:pPr>
            <a:r>
              <a:rPr lang="en-US" sz="1100" dirty="0"/>
              <a:t>function </a:t>
            </a:r>
            <a:r>
              <a:rPr lang="en-US" sz="1100" dirty="0" err="1"/>
              <a:t>loadDoc</a:t>
            </a:r>
            <a:r>
              <a:rPr lang="en-US" sz="1100" dirty="0"/>
              <a:t>() {</a:t>
            </a:r>
          </a:p>
          <a:p>
            <a:pPr marL="0" indent="0">
              <a:buNone/>
            </a:pPr>
            <a:r>
              <a:rPr lang="en-US" sz="1100" dirty="0"/>
              <a:t>  var </a:t>
            </a:r>
            <a:r>
              <a:rPr lang="en-US" sz="1100" dirty="0" err="1"/>
              <a:t>xhttp</a:t>
            </a:r>
            <a:r>
              <a:rPr lang="en-US" sz="1100" dirty="0"/>
              <a:t> = new </a:t>
            </a:r>
            <a:r>
              <a:rPr lang="en-US" sz="1100" dirty="0" err="1"/>
              <a:t>XMLHttpRequest</a:t>
            </a:r>
            <a:r>
              <a:rPr lang="en-US" sz="1100" dirty="0"/>
              <a:t>();</a:t>
            </a:r>
          </a:p>
          <a:p>
            <a:pPr marL="0" indent="0">
              <a:buNone/>
            </a:pPr>
            <a:r>
              <a:rPr lang="en-US" sz="1100" dirty="0"/>
              <a:t>  </a:t>
            </a:r>
            <a:r>
              <a:rPr lang="en-US" sz="1100" dirty="0" err="1"/>
              <a:t>xhttp.onreadystatechange</a:t>
            </a:r>
            <a:r>
              <a:rPr lang="en-US" sz="1100" dirty="0"/>
              <a:t> = function() {</a:t>
            </a:r>
          </a:p>
          <a:p>
            <a:pPr marL="0" indent="0">
              <a:buNone/>
            </a:pPr>
            <a:r>
              <a:rPr lang="en-US" sz="1100" dirty="0"/>
              <a:t>    if (</a:t>
            </a:r>
            <a:r>
              <a:rPr lang="en-US" sz="1100" dirty="0" err="1"/>
              <a:t>this.readyState</a:t>
            </a:r>
            <a:r>
              <a:rPr lang="en-US" sz="1100" dirty="0"/>
              <a:t> == 4 &amp;&amp; </a:t>
            </a:r>
            <a:r>
              <a:rPr lang="en-US" sz="1100" dirty="0" err="1"/>
              <a:t>this.status</a:t>
            </a:r>
            <a:r>
              <a:rPr lang="en-US" sz="1100" dirty="0"/>
              <a:t> == 200) {</a:t>
            </a:r>
          </a:p>
          <a:p>
            <a:pPr marL="0" indent="0">
              <a:buNone/>
            </a:pPr>
            <a:r>
              <a:rPr lang="en-US" sz="1100" dirty="0"/>
              <a:t>      document.getElementById("demo").innerHTML = </a:t>
            </a:r>
            <a:r>
              <a:rPr lang="en-US" sz="1100" dirty="0" err="1"/>
              <a:t>this.responseText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    }</a:t>
            </a:r>
          </a:p>
          <a:p>
            <a:pPr marL="0" indent="0">
              <a:buNone/>
            </a:pPr>
            <a:r>
              <a:rPr lang="en-US" sz="1100" dirty="0"/>
              <a:t>  };</a:t>
            </a:r>
          </a:p>
          <a:p>
            <a:pPr marL="0" indent="0">
              <a:buNone/>
            </a:pPr>
            <a:r>
              <a:rPr lang="en-US" sz="1100" dirty="0"/>
              <a:t>  </a:t>
            </a:r>
            <a:r>
              <a:rPr lang="en-US" sz="1100" dirty="0" err="1"/>
              <a:t>xhttp.open</a:t>
            </a:r>
            <a:r>
              <a:rPr lang="en-US" sz="1100" dirty="0"/>
              <a:t>("GET", "demo_get2.asp?fname=</a:t>
            </a:r>
            <a:r>
              <a:rPr lang="en-US" sz="1100" dirty="0" err="1"/>
              <a:t>Henry&amp;lname</a:t>
            </a:r>
            <a:r>
              <a:rPr lang="en-US" sz="1100" dirty="0"/>
              <a:t>=Ford", true);</a:t>
            </a:r>
          </a:p>
          <a:p>
            <a:pPr marL="0" indent="0">
              <a:buNone/>
            </a:pPr>
            <a:r>
              <a:rPr lang="en-US" sz="1100" dirty="0"/>
              <a:t>  </a:t>
            </a:r>
            <a:r>
              <a:rPr lang="en-US" sz="1100" dirty="0" err="1"/>
              <a:t>xhttp.send</a:t>
            </a:r>
            <a:r>
              <a:rPr lang="en-US" sz="1100" dirty="0"/>
              <a:t>();</a:t>
            </a:r>
          </a:p>
          <a:p>
            <a:pPr marL="0" indent="0">
              <a:buNone/>
            </a:pPr>
            <a:r>
              <a:rPr lang="en-US" sz="1100" dirty="0"/>
              <a:t>}</a:t>
            </a:r>
          </a:p>
          <a:p>
            <a:pPr marL="0" indent="0">
              <a:buNone/>
            </a:pPr>
            <a:r>
              <a:rPr lang="en-US" sz="1100" dirty="0"/>
              <a:t>&lt;/script&gt;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&lt;/</a:t>
            </a:r>
            <a:r>
              <a:rPr lang="en-US" sz="1100" dirty="0"/>
              <a:t>body&gt;</a:t>
            </a:r>
          </a:p>
          <a:p>
            <a:pPr marL="0" indent="0">
              <a:buNone/>
            </a:pPr>
            <a:r>
              <a:rPr lang="en-US" sz="1100" dirty="0"/>
              <a:t>&lt;/html&gt;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6030913" y="1828800"/>
            <a:ext cx="2547937" cy="2362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4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Prototype's Ajax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886200"/>
            <a:ext cx="8153400" cy="2667000"/>
          </a:xfrm>
        </p:spPr>
        <p:txBody>
          <a:bodyPr/>
          <a:lstStyle/>
          <a:p>
            <a:r>
              <a:rPr lang="en-US" dirty="0"/>
              <a:t>construct a Prototype </a:t>
            </a:r>
            <a:r>
              <a:rPr lang="en-US" dirty="0" err="1"/>
              <a:t>Ajax.Request</a:t>
            </a:r>
            <a:r>
              <a:rPr lang="en-US" dirty="0"/>
              <a:t> object to request a page from a server using Ajax</a:t>
            </a:r>
          </a:p>
          <a:p>
            <a:r>
              <a:rPr lang="en-US" dirty="0"/>
              <a:t>constructor accepts 2 parameters: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/>
              <a:t>the URL to 1. fetch, as a String,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/>
              <a:t>a set of options, as an array of key : value pairs in {} braces (an anonymous </a:t>
            </a:r>
            <a:r>
              <a:rPr lang="en-US" dirty="0" smtClean="0"/>
              <a:t>JS object)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1D08DD9-4DBF-4FB4-81D6-0403753C1950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Ajax.Request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option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value,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option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value,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...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option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value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    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2468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Ajax methods and properties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47249152"/>
              </p:ext>
            </p:extLst>
          </p:nvPr>
        </p:nvGraphicFramePr>
        <p:xfrm>
          <a:off x="533400" y="1676400"/>
          <a:ext cx="8153400" cy="2926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/>
                        <a:t>option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method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how to fetch the request from the server (default "post")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parameters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query parameters to pass to the server, if any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asynchronous (default true), </a:t>
                      </a:r>
                      <a:r>
                        <a:rPr lang="en-US" sz="2400" dirty="0" err="1">
                          <a:effectLst/>
                        </a:rPr>
                        <a:t>contentType</a:t>
                      </a:r>
                      <a:r>
                        <a:rPr lang="en-US" sz="2400" dirty="0">
                          <a:effectLst/>
                        </a:rPr>
                        <a:t>, encoding, </a:t>
                      </a:r>
                      <a:r>
                        <a:rPr lang="en-US" sz="2400" dirty="0" err="1">
                          <a:effectLst/>
                        </a:rPr>
                        <a:t>requestHeaders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14400" y="4950768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hlinkClick r:id="rId2"/>
              </a:rPr>
              <a:t>options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that can be passed to the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Ajax.Request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constructor 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5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Ajax methods and properties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14400" y="4950768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events in the </a:t>
            </a:r>
            <a:r>
              <a:rPr lang="en-US" sz="2400" dirty="0" err="1"/>
              <a:t>Ajax.Request</a:t>
            </a:r>
            <a:r>
              <a:rPr lang="en-US" sz="2400" dirty="0"/>
              <a:t> object that you can handle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1758620"/>
              </p:ext>
            </p:extLst>
          </p:nvPr>
        </p:nvGraphicFramePr>
        <p:xfrm>
          <a:off x="533400" y="1752600"/>
          <a:ext cx="8153400" cy="21945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/>
                        <a:t>event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onSuccess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request completed successfully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onFailure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request was unsuccessful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onException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request has a syntax error, security error, etc.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686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Prototype Ajax template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1D08DD9-4DBF-4FB4-81D6-0403753C1950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562987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handleRequest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alert(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ajax.responseText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    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  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796332"/>
              </p:ext>
            </p:extLst>
          </p:nvPr>
        </p:nvGraphicFramePr>
        <p:xfrm>
          <a:off x="612775" y="1661160"/>
          <a:ext cx="8153400" cy="37490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/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status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the request's HTTP error code (200 = OK, etc.)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statusText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HTTP error code text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responseText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entire text of the fetched page, as a String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responseXML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entire contents of the fetched page, as an XML DOM tree (seen later)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5137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XMLHttpRequest</a:t>
            </a:r>
            <a:r>
              <a:rPr lang="en-US" dirty="0"/>
              <a:t> security restrictions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886200"/>
            <a:ext cx="8153400" cy="1828800"/>
          </a:xfrm>
        </p:spPr>
        <p:txBody>
          <a:bodyPr/>
          <a:lstStyle/>
          <a:p>
            <a:r>
              <a:rPr lang="en-US" sz="2800" dirty="0"/>
              <a:t>cannot be run from a web page stored on your hard drive</a:t>
            </a:r>
          </a:p>
          <a:p>
            <a:r>
              <a:rPr lang="en-US" sz="2800" dirty="0"/>
              <a:t>can only be run on a web page stored on a web server</a:t>
            </a:r>
          </a:p>
          <a:p>
            <a:r>
              <a:rPr lang="en-US" sz="2800" dirty="0"/>
              <a:t>can only fetch files from the same site that the page is </a:t>
            </a:r>
            <a:r>
              <a:rPr lang="en-US" sz="2800" dirty="0" smtClean="0"/>
              <a:t>on </a:t>
            </a:r>
            <a:r>
              <a:rPr lang="en-US" sz="2400" dirty="0" smtClean="0"/>
              <a:t>www.foo.com/a/b/c.html </a:t>
            </a:r>
            <a:r>
              <a:rPr lang="en-US" sz="2400" dirty="0"/>
              <a:t>can only fetch from www.foo.com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18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066800"/>
            <a:ext cx="644842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0171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Ajax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5181600"/>
            <a:ext cx="8153400" cy="914400"/>
          </a:xfrm>
        </p:spPr>
        <p:txBody>
          <a:bodyPr/>
          <a:lstStyle/>
          <a:p>
            <a:r>
              <a:rPr lang="en-US" dirty="0"/>
              <a:t>for user's (and developer's) benefit, show an error message if a request fails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3286"/>
            <a:ext cx="8153400" cy="480131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Ajax.Request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method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"get",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onSuccess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functionName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onFailure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ajaxFailure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ajaxFailure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ajaxFailure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exception)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alert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("Error making Ajax request:"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"\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nServer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status:\n"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ajax.status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+ " "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ajax.statusText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"\n\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nServer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response text:\n"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ajax.responseText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(exception)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throw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exception;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    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  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11407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web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724400"/>
            <a:ext cx="8153400" cy="1524000"/>
          </a:xfrm>
        </p:spPr>
        <p:txBody>
          <a:bodyPr/>
          <a:lstStyle/>
          <a:p>
            <a:r>
              <a:rPr lang="en-US" dirty="0"/>
              <a:t>synchronous: user must wait while new pages load</a:t>
            </a:r>
          </a:p>
          <a:p>
            <a:pPr lvl="1"/>
            <a:r>
              <a:rPr lang="en-US" dirty="0"/>
              <a:t>the typical communication pattern used in web pages (click, wait, refresh)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34068"/>
            <a:ext cx="7543800" cy="305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1244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Ajax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800600"/>
            <a:ext cx="8153400" cy="838200"/>
          </a:xfrm>
        </p:spPr>
        <p:txBody>
          <a:bodyPr/>
          <a:lstStyle/>
          <a:p>
            <a:r>
              <a:rPr lang="en-US" dirty="0"/>
              <a:t>Net tab shows each request, its parameters, response, any errors</a:t>
            </a:r>
          </a:p>
          <a:p>
            <a:r>
              <a:rPr lang="en-US" dirty="0"/>
              <a:t>expand a request with + and look at Response tab to see Ajax result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20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3058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9602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POST request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4852" y="1667470"/>
            <a:ext cx="8153400" cy="286232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Ajax.Request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 "post",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// optional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parameters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 name: value, name: value, ..., name: value },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onSuccess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functionName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onFailure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functionName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functionName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    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  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88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POST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153400" cy="2743200"/>
          </a:xfrm>
        </p:spPr>
        <p:txBody>
          <a:bodyPr/>
          <a:lstStyle/>
          <a:p>
            <a:r>
              <a:rPr lang="en-US" dirty="0" err="1"/>
              <a:t>Ajax.Request</a:t>
            </a:r>
            <a:r>
              <a:rPr lang="en-US" dirty="0"/>
              <a:t> can also be used to post data to a web server</a:t>
            </a:r>
          </a:p>
          <a:p>
            <a:r>
              <a:rPr lang="en-US" dirty="0"/>
              <a:t>method should be changed to "post" (or omitted; post is default)</a:t>
            </a:r>
          </a:p>
          <a:p>
            <a:r>
              <a:rPr lang="en-US" dirty="0"/>
              <a:t>any query parameters should be passed as a parameters parameter</a:t>
            </a:r>
          </a:p>
          <a:p>
            <a:pPr lvl="1"/>
            <a:r>
              <a:rPr lang="en-US" dirty="0"/>
              <a:t>written between {} braces as a set of name : value pairs (another anonymous object)</a:t>
            </a:r>
          </a:p>
          <a:p>
            <a:pPr lvl="1"/>
            <a:r>
              <a:rPr lang="en-US" dirty="0"/>
              <a:t>get request parameters can also be passed this way, if you like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36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Prototype's Ajax Updater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886200"/>
            <a:ext cx="8153400" cy="2286000"/>
          </a:xfrm>
        </p:spPr>
        <p:txBody>
          <a:bodyPr/>
          <a:lstStyle/>
          <a:p>
            <a:r>
              <a:rPr lang="en-US" dirty="0" err="1"/>
              <a:t>Ajax.Updater</a:t>
            </a:r>
            <a:r>
              <a:rPr lang="en-US" dirty="0"/>
              <a:t> fetches a file and injects its content into an element as </a:t>
            </a:r>
            <a:r>
              <a:rPr lang="en-US" dirty="0" err="1"/>
              <a:t>innerHTML</a:t>
            </a:r>
            <a:endParaRPr lang="en-US" dirty="0"/>
          </a:p>
          <a:p>
            <a:r>
              <a:rPr lang="en-US" dirty="0"/>
              <a:t>additional (1st) parameter specifies the id of element to inject into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4852" y="166747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Ajax.Updater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id",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method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"get"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    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  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183198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5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applications and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web application</a:t>
            </a:r>
            <a:r>
              <a:rPr lang="en-US" dirty="0"/>
              <a:t>: a dynamic web site that mimics the feel of </a:t>
            </a:r>
            <a:r>
              <a:rPr lang="en-US" dirty="0" smtClean="0"/>
              <a:t>a desktop </a:t>
            </a:r>
            <a:r>
              <a:rPr lang="en-US" dirty="0"/>
              <a:t>app</a:t>
            </a:r>
          </a:p>
          <a:p>
            <a:pPr lvl="1"/>
            <a:r>
              <a:rPr lang="en-US" dirty="0"/>
              <a:t>presents a continuous user experience rather than </a:t>
            </a:r>
            <a:r>
              <a:rPr lang="en-US" dirty="0" smtClean="0"/>
              <a:t>disjoint pages</a:t>
            </a:r>
            <a:endParaRPr lang="en-US" dirty="0"/>
          </a:p>
          <a:p>
            <a:pPr lvl="1"/>
            <a:r>
              <a:rPr lang="en-US" dirty="0"/>
              <a:t>examples: Gmail, Google Maps, Google Docs </a:t>
            </a:r>
            <a:r>
              <a:rPr lang="en-US" dirty="0" smtClean="0"/>
              <a:t>and Spreadsheets</a:t>
            </a:r>
            <a:r>
              <a:rPr lang="en-US" dirty="0"/>
              <a:t>, Flickr, </a:t>
            </a:r>
            <a:r>
              <a:rPr lang="en-US" dirty="0" smtClean="0"/>
              <a:t>A9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10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applications and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Ajax</a:t>
            </a:r>
            <a:r>
              <a:rPr lang="en-US" dirty="0"/>
              <a:t>: Asynchronous JavaScript and XML</a:t>
            </a:r>
          </a:p>
          <a:p>
            <a:pPr lvl="1"/>
            <a:r>
              <a:rPr lang="en-US" dirty="0"/>
              <a:t>not a programming language; a particular way of </a:t>
            </a:r>
            <a:r>
              <a:rPr lang="en-US" dirty="0" smtClean="0"/>
              <a:t>using JavaScript</a:t>
            </a:r>
            <a:endParaRPr lang="en-US" dirty="0"/>
          </a:p>
          <a:p>
            <a:pPr lvl="1"/>
            <a:r>
              <a:rPr lang="en-US" dirty="0"/>
              <a:t>downloads data from a server in the background</a:t>
            </a:r>
          </a:p>
          <a:p>
            <a:pPr lvl="1"/>
            <a:r>
              <a:rPr lang="en-US" dirty="0"/>
              <a:t>allows dynamically updating a page without making the </a:t>
            </a:r>
            <a:r>
              <a:rPr lang="en-US" dirty="0" smtClean="0"/>
              <a:t>user wait</a:t>
            </a:r>
            <a:endParaRPr lang="en-US" dirty="0"/>
          </a:p>
          <a:p>
            <a:pPr lvl="1"/>
            <a:r>
              <a:rPr lang="en-US" dirty="0" smtClean="0"/>
              <a:t>avoids </a:t>
            </a:r>
            <a:r>
              <a:rPr lang="en-US" dirty="0"/>
              <a:t>the "click-wait-refresh" pattern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/>
              <a:t>Google Suggest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333875"/>
            <a:ext cx="160972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2791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web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724400"/>
            <a:ext cx="8153400" cy="1524000"/>
          </a:xfrm>
        </p:spPr>
        <p:txBody>
          <a:bodyPr/>
          <a:lstStyle/>
          <a:p>
            <a:r>
              <a:rPr lang="en-US" b="1" dirty="0"/>
              <a:t>asynchronous</a:t>
            </a:r>
            <a:r>
              <a:rPr lang="en-US" dirty="0"/>
              <a:t>: user can keep interacting with page while data loads</a:t>
            </a:r>
          </a:p>
          <a:p>
            <a:pPr lvl="1"/>
            <a:r>
              <a:rPr lang="en-US" dirty="0"/>
              <a:t>communication pattern made possible by </a:t>
            </a:r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8797"/>
            <a:ext cx="7848600" cy="3305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243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dirty="0"/>
              <a:t> (and why we won't use 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includes an </a:t>
            </a:r>
            <a:r>
              <a:rPr lang="en-US" dirty="0" err="1"/>
              <a:t>XMLHttpRequest</a:t>
            </a:r>
            <a:r>
              <a:rPr lang="en-US" dirty="0"/>
              <a:t> object that can fetch files from a web server</a:t>
            </a:r>
          </a:p>
          <a:p>
            <a:pPr lvl="1"/>
            <a:r>
              <a:rPr lang="en-US" dirty="0"/>
              <a:t>supported in IE5+, Safari, Firefox, Opera, Chrome, etc. (with minor compatibilities)</a:t>
            </a:r>
          </a:p>
          <a:p>
            <a:r>
              <a:rPr lang="en-US" dirty="0"/>
              <a:t>it can do this asynchronously (in the background, transparent to user)</a:t>
            </a:r>
          </a:p>
          <a:p>
            <a:r>
              <a:rPr lang="en-US" dirty="0"/>
              <a:t>the contents of the fetched file can be put into current web page using the </a:t>
            </a:r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9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dirty="0"/>
              <a:t> (and why we won't use 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sounds </a:t>
            </a:r>
            <a:r>
              <a:rPr lang="en-US" dirty="0"/>
              <a:t>great!...</a:t>
            </a:r>
          </a:p>
          <a:p>
            <a:r>
              <a:rPr lang="en-US" dirty="0"/>
              <a:t>... but it is clunky to use, and has various browser incompatibilities</a:t>
            </a:r>
          </a:p>
          <a:p>
            <a:r>
              <a:rPr lang="en-US" dirty="0"/>
              <a:t>Prototype provides a better wrapper for Ajax, so we will use that instead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2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Ajax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447800"/>
            <a:ext cx="8153400" cy="4495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user clicks, invoking </a:t>
            </a:r>
            <a:r>
              <a:rPr lang="en-US" dirty="0" smtClean="0"/>
              <a:t>an </a:t>
            </a:r>
            <a:r>
              <a:rPr lang="en-US" dirty="0"/>
              <a:t>event </a:t>
            </a:r>
            <a:r>
              <a:rPr lang="en-US" dirty="0" smtClean="0"/>
              <a:t>handler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handler's </a:t>
            </a:r>
            <a:r>
              <a:rPr lang="en-US" dirty="0"/>
              <a:t>code creates an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object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dirty="0" smtClean="0"/>
              <a:t> </a:t>
            </a:r>
            <a:r>
              <a:rPr lang="en-US" dirty="0"/>
              <a:t>object requests page </a:t>
            </a:r>
            <a:r>
              <a:rPr lang="en-US" dirty="0" smtClean="0"/>
              <a:t>from server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server </a:t>
            </a:r>
            <a:r>
              <a:rPr lang="en-US" dirty="0"/>
              <a:t>retrieves appropriate data, sends it </a:t>
            </a:r>
            <a:r>
              <a:rPr lang="en-US" dirty="0" smtClean="0"/>
              <a:t>back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US" dirty="0" smtClean="0"/>
              <a:t> </a:t>
            </a:r>
            <a:r>
              <a:rPr lang="en-US" dirty="0"/>
              <a:t>fires an event when </a:t>
            </a:r>
            <a:r>
              <a:rPr lang="en-US" dirty="0" smtClean="0"/>
              <a:t>data arrives</a:t>
            </a:r>
            <a:endParaRPr lang="en-US" dirty="0"/>
          </a:p>
          <a:p>
            <a:pPr lvl="1"/>
            <a:r>
              <a:rPr lang="en-US" dirty="0"/>
              <a:t>this is often called a callback</a:t>
            </a:r>
          </a:p>
          <a:p>
            <a:pPr lvl="1"/>
            <a:r>
              <a:rPr lang="en-US" dirty="0"/>
              <a:t>you can attach a handler function to this </a:t>
            </a:r>
            <a:r>
              <a:rPr lang="en-US" dirty="0" smtClean="0"/>
              <a:t>event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your </a:t>
            </a:r>
            <a:r>
              <a:rPr lang="en-US" dirty="0"/>
              <a:t>callback event handler processes the data and displays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7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Ajax request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1499DF-29E7-4910-92D7-9B5A330D7051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63" y="1676400"/>
            <a:ext cx="8261437" cy="2590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64" y="4267200"/>
            <a:ext cx="8718636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3048</TotalTime>
  <Words>974</Words>
  <Application>Microsoft Office PowerPoint</Application>
  <PresentationFormat>On-screen Show (4:3)</PresentationFormat>
  <Paragraphs>214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Arial Unicode MS</vt:lpstr>
      <vt:lpstr>Calibri</vt:lpstr>
      <vt:lpstr>Consolas</vt:lpstr>
      <vt:lpstr>Courier New</vt:lpstr>
      <vt:lpstr>Tw Cen MT</vt:lpstr>
      <vt:lpstr>Wingdings</vt:lpstr>
      <vt:lpstr>Wingdings 2</vt:lpstr>
      <vt:lpstr>Theme2</vt:lpstr>
      <vt:lpstr>Introduction to Ajax</vt:lpstr>
      <vt:lpstr>Synchronous web communication</vt:lpstr>
      <vt:lpstr>Web applications and Ajax</vt:lpstr>
      <vt:lpstr>Web applications and Ajax</vt:lpstr>
      <vt:lpstr>Asynchronous web communication</vt:lpstr>
      <vt:lpstr>XMLHttpRequest (and why we won't use it)</vt:lpstr>
      <vt:lpstr>XMLHttpRequest (and why we won't use it)</vt:lpstr>
      <vt:lpstr>A typical Ajax request</vt:lpstr>
      <vt:lpstr>A typical Ajax request</vt:lpstr>
      <vt:lpstr>XMLHttpRequest Object Properties </vt:lpstr>
      <vt:lpstr>XMLHttpRequest Object Methods </vt:lpstr>
      <vt:lpstr>Send a Request To a Server </vt:lpstr>
      <vt:lpstr>Example code:</vt:lpstr>
      <vt:lpstr>Prototype's Ajax model</vt:lpstr>
      <vt:lpstr>Prototype Ajax methods and properties</vt:lpstr>
      <vt:lpstr>Prototype Ajax methods and properties</vt:lpstr>
      <vt:lpstr>Basic Prototype Ajax template</vt:lpstr>
      <vt:lpstr>XMLHttpRequest security restrictions</vt:lpstr>
      <vt:lpstr>Handling Ajax errors</vt:lpstr>
      <vt:lpstr>Debugging Ajax code</vt:lpstr>
      <vt:lpstr>Creating a POST request</vt:lpstr>
      <vt:lpstr>Creating a POST request</vt:lpstr>
      <vt:lpstr>Prototype's Ajax Updater</vt:lpstr>
      <vt:lpstr>CODE: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Xenia Mountrouidou</dc:creator>
  <cp:lastModifiedBy>USER</cp:lastModifiedBy>
  <cp:revision>34</cp:revision>
  <dcterms:created xsi:type="dcterms:W3CDTF">2011-10-23T03:09:42Z</dcterms:created>
  <dcterms:modified xsi:type="dcterms:W3CDTF">2021-05-11T07:26:23Z</dcterms:modified>
</cp:coreProperties>
</file>