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4" r:id="rId16"/>
    <p:sldId id="275" r:id="rId17"/>
    <p:sldId id="273" r:id="rId18"/>
    <p:sldId id="276" r:id="rId19"/>
    <p:sldId id="278" r:id="rId20"/>
    <p:sldId id="277"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42A74EC-40D0-44ED-A028-7655920A0610}"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36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A74EC-40D0-44ED-A028-7655920A0610}"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19495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A74EC-40D0-44ED-A028-7655920A0610}"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46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A74EC-40D0-44ED-A028-7655920A0610}"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74645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2A74EC-40D0-44ED-A028-7655920A0610}"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365BA-1360-4A6C-8545-906F64FF0CE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0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2A74EC-40D0-44ED-A028-7655920A0610}"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172918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2A74EC-40D0-44ED-A028-7655920A0610}" type="datetimeFigureOut">
              <a:rPr lang="en-US" smtClean="0"/>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85168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2A74EC-40D0-44ED-A028-7655920A0610}" type="datetimeFigureOut">
              <a:rPr lang="en-US" smtClean="0"/>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293121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A74EC-40D0-44ED-A028-7655920A0610}" type="datetimeFigureOut">
              <a:rPr lang="en-US" smtClean="0"/>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319012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2A74EC-40D0-44ED-A028-7655920A0610}"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spTree>
    <p:extLst>
      <p:ext uri="{BB962C8B-B14F-4D97-AF65-F5344CB8AC3E}">
        <p14:creationId xmlns:p14="http://schemas.microsoft.com/office/powerpoint/2010/main" val="79183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2A74EC-40D0-44ED-A028-7655920A0610}" type="datetimeFigureOut">
              <a:rPr lang="en-US" smtClean="0"/>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365BA-1360-4A6C-8545-906F64FF0CE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75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2A74EC-40D0-44ED-A028-7655920A0610}" type="datetimeFigureOut">
              <a:rPr lang="en-US" smtClean="0"/>
              <a:t>3/6/2024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17365BA-1360-4A6C-8545-906F64FF0CE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5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CSS(cascading style sheet)</a:t>
            </a:r>
          </a:p>
        </p:txBody>
      </p:sp>
      <p:sp>
        <p:nvSpPr>
          <p:cNvPr id="3" name="Subtitle 2"/>
          <p:cNvSpPr>
            <a:spLocks noGrp="1"/>
          </p:cNvSpPr>
          <p:nvPr>
            <p:ph type="subTitle" idx="1"/>
          </p:nvPr>
        </p:nvSpPr>
        <p:spPr/>
        <p:txBody>
          <a:bodyPr/>
          <a:lstStyle/>
          <a:p>
            <a:r>
              <a:rPr lang="en-US" dirty="0"/>
              <a:t>By : Dr.  Parul Madan(CSE)</a:t>
            </a:r>
          </a:p>
          <a:p>
            <a:r>
              <a:rPr lang="en-US" dirty="0"/>
              <a:t>GEU</a:t>
            </a:r>
          </a:p>
          <a:p>
            <a:endParaRPr lang="en-US" dirty="0"/>
          </a:p>
        </p:txBody>
      </p:sp>
    </p:spTree>
    <p:extLst>
      <p:ext uri="{BB962C8B-B14F-4D97-AF65-F5344CB8AC3E}">
        <p14:creationId xmlns:p14="http://schemas.microsoft.com/office/powerpoint/2010/main" val="238619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Properties of CSS</a:t>
            </a:r>
          </a:p>
        </p:txBody>
      </p:sp>
      <p:sp>
        <p:nvSpPr>
          <p:cNvPr id="3" name="Content Placeholder 2"/>
          <p:cNvSpPr>
            <a:spLocks noGrp="1"/>
          </p:cNvSpPr>
          <p:nvPr>
            <p:ph idx="1"/>
          </p:nvPr>
        </p:nvSpPr>
        <p:spPr/>
        <p:txBody>
          <a:bodyPr>
            <a:normAutofit/>
          </a:bodyPr>
          <a:lstStyle/>
          <a:p>
            <a:pPr marL="0" indent="0" fontAlgn="base">
              <a:buNone/>
            </a:pPr>
            <a:r>
              <a:rPr lang="en-US" sz="2200" dirty="0">
                <a:latin typeface="Times New Roman" panose="02020603050405020304" pitchFamily="18" charset="0"/>
                <a:cs typeface="Times New Roman" panose="02020603050405020304" pitchFamily="18" charset="0"/>
              </a:rPr>
              <a:t>Properties of CSS: Inline CSS has the highest priority, then comes Internal/Embedded followed by External CSS which has the least priority. Multiple style sheets can be defined on one page. If for an HTML tag, styles are defined in multiple style sheets then the below order will be followed.</a:t>
            </a:r>
          </a:p>
          <a:p>
            <a:pPr fontAlgn="base"/>
            <a:r>
              <a:rPr lang="en-US" sz="2200" dirty="0">
                <a:latin typeface="Times New Roman" panose="02020603050405020304" pitchFamily="18" charset="0"/>
                <a:cs typeface="Times New Roman" panose="02020603050405020304" pitchFamily="18" charset="0"/>
              </a:rPr>
              <a:t>As Inline has the highest priority, any styles that are defined in the internal and external style sheets are overridden by Inline styles.</a:t>
            </a:r>
          </a:p>
          <a:p>
            <a:pPr fontAlgn="base"/>
            <a:r>
              <a:rPr lang="en-US" sz="2200" dirty="0">
                <a:latin typeface="Times New Roman" panose="02020603050405020304" pitchFamily="18" charset="0"/>
                <a:cs typeface="Times New Roman" panose="02020603050405020304" pitchFamily="18" charset="0"/>
              </a:rPr>
              <a:t>Internal or Embedded stands second in the priority list and overrides the styles in the external style sheet.</a:t>
            </a:r>
          </a:p>
          <a:p>
            <a:pPr fontAlgn="base"/>
            <a:r>
              <a:rPr lang="en-US" sz="2200" dirty="0">
                <a:latin typeface="Times New Roman" panose="02020603050405020304" pitchFamily="18" charset="0"/>
                <a:cs typeface="Times New Roman" panose="02020603050405020304" pitchFamily="18" charset="0"/>
              </a:rPr>
              <a:t>External style sheets have the least priority. If there are no styles defined either in inline or internal style sheet then external style sheet rules are applied for the HTML tags.</a:t>
            </a:r>
          </a:p>
          <a:p>
            <a:endParaRPr lang="en-US" dirty="0"/>
          </a:p>
        </p:txBody>
      </p:sp>
    </p:spTree>
    <p:extLst>
      <p:ext uri="{BB962C8B-B14F-4D97-AF65-F5344CB8AC3E}">
        <p14:creationId xmlns:p14="http://schemas.microsoft.com/office/powerpoint/2010/main" val="208115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br>
              <a:rPr lang="en-US" dirty="0"/>
            </a:br>
            <a:endParaRPr lang="en-US" dirty="0"/>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We can divide CSS selectors into five categories: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Simple selectors (select elements based on name, id, class)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Combinator selectors (select elements based on a specific relationship between them)</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Pseudo-class selectors (select elements based on a certain state)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Pseudo-elements selectors (select and style a part of an element)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Attribute selectors (select elements based on an attribute or attribute value)</a:t>
            </a:r>
          </a:p>
          <a:p>
            <a:endParaRPr lang="en-US" dirty="0"/>
          </a:p>
        </p:txBody>
      </p:sp>
    </p:spTree>
    <p:extLst>
      <p:ext uri="{BB962C8B-B14F-4D97-AF65-F5344CB8AC3E}">
        <p14:creationId xmlns:p14="http://schemas.microsoft.com/office/powerpoint/2010/main" val="36458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Selectors</a:t>
            </a:r>
          </a:p>
        </p:txBody>
      </p:sp>
      <p:sp>
        <p:nvSpPr>
          <p:cNvPr id="3" name="Content Placeholder 2"/>
          <p:cNvSpPr>
            <a:spLocks noGrp="1"/>
          </p:cNvSpPr>
          <p:nvPr>
            <p:ph idx="1"/>
          </p:nvPr>
        </p:nvSpPr>
        <p:spPr/>
        <p:txBody>
          <a:bodyPr/>
          <a:lstStyle/>
          <a:p>
            <a:r>
              <a:rPr lang="en-US" dirty="0"/>
              <a:t>A CSS comprises of style rules that are interpreted by the browser and then applied to the corresponding elements in your document. A style rule is made of three parts −</a:t>
            </a:r>
          </a:p>
          <a:p>
            <a:pPr algn="just">
              <a:buFont typeface="Wingdings" panose="05000000000000000000" pitchFamily="2" charset="2"/>
              <a:buChar char="Ø"/>
            </a:pPr>
            <a:r>
              <a:rPr lang="en-US" b="1" dirty="0"/>
              <a:t>Selector</a:t>
            </a:r>
            <a:r>
              <a:rPr lang="en-US" dirty="0"/>
              <a:t> − A selector is an HTML tag at which a style will be applied. This could be any tag like &lt;h1&gt; or &lt;table&gt; etc.</a:t>
            </a:r>
          </a:p>
          <a:p>
            <a:pPr algn="just">
              <a:buFont typeface="Wingdings" panose="05000000000000000000" pitchFamily="2" charset="2"/>
              <a:buChar char="Ø"/>
            </a:pPr>
            <a:r>
              <a:rPr lang="en-US" b="1" dirty="0"/>
              <a:t>Property</a:t>
            </a:r>
            <a:r>
              <a:rPr lang="en-US" dirty="0"/>
              <a:t> − 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p>
          <a:p>
            <a:pPr algn="just">
              <a:buFont typeface="Wingdings" panose="05000000000000000000" pitchFamily="2" charset="2"/>
              <a:buChar char="Ø"/>
            </a:pPr>
            <a:r>
              <a:rPr lang="en-US" b="1" dirty="0"/>
              <a:t>Value</a:t>
            </a:r>
            <a:r>
              <a:rPr lang="en-US" dirty="0"/>
              <a:t> − 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p>
          <a:p>
            <a:endParaRPr lang="en-US" dirty="0"/>
          </a:p>
        </p:txBody>
      </p:sp>
    </p:spTree>
    <p:extLst>
      <p:ext uri="{BB962C8B-B14F-4D97-AF65-F5344CB8AC3E}">
        <p14:creationId xmlns:p14="http://schemas.microsoft.com/office/powerpoint/2010/main" val="355726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pPr marL="0" lvl="0" indent="0">
              <a:buNone/>
            </a:pPr>
            <a:r>
              <a:rPr lang="en-US" altLang="en-US" dirty="0">
                <a:latin typeface="Courier New" panose="02070309020205020404" pitchFamily="49" charset="0"/>
                <a:cs typeface="Courier New" panose="02070309020205020404" pitchFamily="49" charset="0"/>
              </a:rPr>
              <a:t>selector { property: value }</a:t>
            </a:r>
            <a:r>
              <a:rPr lang="en-US" altLang="en-US" dirty="0"/>
              <a:t> </a:t>
            </a:r>
          </a:p>
          <a:p>
            <a:pPr marL="0" lvl="0" indent="0">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5" name="Picture 4"/>
          <p:cNvPicPr>
            <a:picLocks noChangeAspect="1"/>
          </p:cNvPicPr>
          <p:nvPr/>
        </p:nvPicPr>
        <p:blipFill>
          <a:blip r:embed="rId2"/>
          <a:stretch>
            <a:fillRect/>
          </a:stretch>
        </p:blipFill>
        <p:spPr>
          <a:xfrm>
            <a:off x="838200" y="2375302"/>
            <a:ext cx="9004960" cy="3251983"/>
          </a:xfrm>
          <a:prstGeom prst="rect">
            <a:avLst/>
          </a:prstGeom>
        </p:spPr>
      </p:pic>
      <p:sp>
        <p:nvSpPr>
          <p:cNvPr id="6" name="TextBox 5"/>
          <p:cNvSpPr txBox="1"/>
          <p:nvPr/>
        </p:nvSpPr>
        <p:spPr>
          <a:xfrm>
            <a:off x="950026" y="6092042"/>
            <a:ext cx="6495803" cy="369332"/>
          </a:xfrm>
          <a:prstGeom prst="rect">
            <a:avLst/>
          </a:prstGeom>
          <a:noFill/>
        </p:spPr>
        <p:txBody>
          <a:bodyPr wrap="square" rtlCol="0">
            <a:spAutoFit/>
          </a:bodyPr>
          <a:lstStyle/>
          <a:p>
            <a:r>
              <a:rPr lang="en-US" dirty="0"/>
              <a:t>table{ border :1px solid #C00; }</a:t>
            </a:r>
          </a:p>
        </p:txBody>
      </p:sp>
    </p:spTree>
    <p:extLst>
      <p:ext uri="{BB962C8B-B14F-4D97-AF65-F5344CB8AC3E}">
        <p14:creationId xmlns:p14="http://schemas.microsoft.com/office/powerpoint/2010/main" val="360504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Simple Selectors</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The ID Selectors</a:t>
            </a:r>
          </a:p>
          <a:p>
            <a:pPr algn="just">
              <a:buFont typeface="Wingdings" panose="05000000000000000000" pitchFamily="2" charset="2"/>
              <a:buChar char="Ø"/>
            </a:pPr>
            <a:r>
              <a:rPr lang="en-US" dirty="0"/>
              <a:t>The Class Selectors</a:t>
            </a:r>
          </a:p>
          <a:p>
            <a:pPr algn="just">
              <a:buFont typeface="Wingdings" panose="05000000000000000000" pitchFamily="2" charset="2"/>
              <a:buChar char="Ø"/>
            </a:pPr>
            <a:r>
              <a:rPr lang="en-US" dirty="0"/>
              <a:t>The Descendant Selectors</a:t>
            </a:r>
          </a:p>
          <a:p>
            <a:pPr algn="just">
              <a:buFont typeface="Wingdings" panose="05000000000000000000" pitchFamily="2" charset="2"/>
              <a:buChar char="Ø"/>
            </a:pPr>
            <a:r>
              <a:rPr lang="en-US" dirty="0"/>
              <a:t>The Universal Selectors</a:t>
            </a:r>
          </a:p>
          <a:p>
            <a:pPr algn="just">
              <a:buFont typeface="Wingdings" panose="05000000000000000000" pitchFamily="2" charset="2"/>
              <a:buChar char="Ø"/>
            </a:pPr>
            <a:r>
              <a:rPr lang="en-US" dirty="0"/>
              <a:t>The Child Selectors</a:t>
            </a:r>
          </a:p>
          <a:p>
            <a:pPr algn="just">
              <a:buFont typeface="Wingdings" panose="05000000000000000000" pitchFamily="2" charset="2"/>
              <a:buChar char="Ø"/>
            </a:pPr>
            <a:r>
              <a:rPr lang="en-US" dirty="0"/>
              <a:t>The Attribute Selectors</a:t>
            </a:r>
          </a:p>
          <a:p>
            <a:pPr algn="just">
              <a:buFont typeface="Wingdings" panose="05000000000000000000" pitchFamily="2" charset="2"/>
              <a:buChar char="Ø"/>
            </a:pPr>
            <a:r>
              <a:rPr lang="en-US" dirty="0"/>
              <a:t>Grouping Selectors</a:t>
            </a:r>
          </a:p>
          <a:p>
            <a:pPr marL="0" indent="0">
              <a:buNone/>
            </a:pPr>
            <a:endParaRPr lang="en-US" dirty="0"/>
          </a:p>
        </p:txBody>
      </p:sp>
    </p:spTree>
    <p:extLst>
      <p:ext uri="{BB962C8B-B14F-4D97-AF65-F5344CB8AC3E}">
        <p14:creationId xmlns:p14="http://schemas.microsoft.com/office/powerpoint/2010/main" val="139035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133"/>
            <a:ext cx="10515600" cy="605642"/>
          </a:xfrm>
        </p:spPr>
        <p:txBody>
          <a:bodyPr>
            <a:noAutofit/>
          </a:bodyPr>
          <a:lstStyle/>
          <a:p>
            <a:r>
              <a:rPr lang="en-US" sz="2000" dirty="0"/>
              <a:t>1. </a:t>
            </a:r>
            <a:r>
              <a:rPr lang="en-US" sz="2000" b="1" dirty="0"/>
              <a:t>Id selector</a:t>
            </a:r>
            <a:r>
              <a:rPr lang="en-US" sz="2000" dirty="0"/>
              <a:t>:You can define style rules based on the id attribute of the elements. All the elements having that id will be formatted according to the defined rule.</a:t>
            </a:r>
          </a:p>
        </p:txBody>
      </p:sp>
      <p:sp>
        <p:nvSpPr>
          <p:cNvPr id="3" name="Content Placeholder 2"/>
          <p:cNvSpPr>
            <a:spLocks noGrp="1"/>
          </p:cNvSpPr>
          <p:nvPr>
            <p:ph sz="half" idx="1"/>
          </p:nvPr>
        </p:nvSpPr>
        <p:spPr>
          <a:xfrm>
            <a:off x="838200" y="878774"/>
            <a:ext cx="5181600" cy="5298189"/>
          </a:xfrm>
        </p:spPr>
        <p:txBody>
          <a:bodyPr>
            <a:normAutofit fontScale="62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#intro {</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
        <p:nvSpPr>
          <p:cNvPr id="4" name="Content Placeholder 3"/>
          <p:cNvSpPr>
            <a:spLocks noGrp="1"/>
          </p:cNvSpPr>
          <p:nvPr>
            <p:ph sz="half" idx="2"/>
          </p:nvPr>
        </p:nvSpPr>
        <p:spPr>
          <a:xfrm>
            <a:off x="6172200" y="878774"/>
            <a:ext cx="5181600" cy="5298189"/>
          </a:xfrm>
        </p:spPr>
        <p:txBody>
          <a:bodyPr>
            <a:normAutofit fontScale="62500" lnSpcReduction="20000"/>
          </a:bodyPr>
          <a:lstStyle/>
          <a:p>
            <a:pPr marL="0" indent="0">
              <a:buNone/>
            </a:pPr>
            <a:endParaRPr lang="en-US" dirty="0"/>
          </a:p>
          <a:p>
            <a:r>
              <a:rPr lang="en-US" dirty="0"/>
              <a:t>All the elements having that </a:t>
            </a:r>
            <a:r>
              <a:rPr lang="en-US" i="1" dirty="0"/>
              <a:t>id</a:t>
            </a:r>
            <a:r>
              <a:rPr lang="en-US" dirty="0"/>
              <a:t> will be formatted according to the defined rule.</a:t>
            </a:r>
          </a:p>
          <a:p>
            <a:pPr marL="0" indent="0">
              <a:buNone/>
            </a:pPr>
            <a:r>
              <a:rPr lang="en-US" dirty="0">
                <a:solidFill>
                  <a:srgbClr val="FF0000"/>
                </a:solidFill>
              </a:rPr>
              <a:t>#black {</a:t>
            </a:r>
          </a:p>
          <a:p>
            <a:pPr marL="0" indent="0">
              <a:buNone/>
            </a:pPr>
            <a:r>
              <a:rPr lang="en-US" dirty="0">
                <a:solidFill>
                  <a:srgbClr val="FF0000"/>
                </a:solidFill>
              </a:rPr>
              <a:t>   color: #000000; </a:t>
            </a:r>
          </a:p>
          <a:p>
            <a:pPr marL="0" indent="0">
              <a:buNone/>
            </a:pPr>
            <a:r>
              <a:rPr lang="en-US" dirty="0">
                <a:solidFill>
                  <a:srgbClr val="FF0000"/>
                </a:solidFill>
              </a:rPr>
              <a:t>}</a:t>
            </a:r>
          </a:p>
          <a:p>
            <a:pPr marL="0" indent="0">
              <a:buNone/>
            </a:pPr>
            <a:endParaRPr lang="en-US" dirty="0"/>
          </a:p>
          <a:p>
            <a:r>
              <a:rPr lang="en-US" dirty="0"/>
              <a:t>This rule renders the content in black for only &lt;h1&gt; elements with </a:t>
            </a:r>
            <a:r>
              <a:rPr lang="en-US" i="1" dirty="0"/>
              <a:t>id</a:t>
            </a:r>
            <a:r>
              <a:rPr lang="en-US" dirty="0"/>
              <a:t> attribute set to </a:t>
            </a:r>
            <a:r>
              <a:rPr lang="en-US" i="1" dirty="0"/>
              <a:t>black</a:t>
            </a:r>
            <a:r>
              <a:rPr lang="en-US" dirty="0"/>
              <a:t>.</a:t>
            </a:r>
          </a:p>
          <a:p>
            <a:pPr marL="0" indent="0">
              <a:buNone/>
            </a:pPr>
            <a:endParaRPr lang="en-US" dirty="0"/>
          </a:p>
          <a:p>
            <a:pPr marL="0" indent="0">
              <a:buNone/>
            </a:pPr>
            <a:r>
              <a:rPr lang="en-US" dirty="0">
                <a:solidFill>
                  <a:srgbClr val="FF0000"/>
                </a:solidFill>
              </a:rPr>
              <a:t>h1#black {</a:t>
            </a:r>
          </a:p>
          <a:p>
            <a:pPr marL="0" indent="0">
              <a:buNone/>
            </a:pPr>
            <a:r>
              <a:rPr lang="en-US" dirty="0">
                <a:solidFill>
                  <a:srgbClr val="FF0000"/>
                </a:solidFill>
              </a:rPr>
              <a:t>   color: #000000; </a:t>
            </a:r>
          </a:p>
          <a:p>
            <a:pPr marL="0" indent="0">
              <a:buNone/>
            </a:pPr>
            <a:r>
              <a:rPr lang="en-US" dirty="0">
                <a:solidFill>
                  <a:srgbClr val="FF0000"/>
                </a:solidFill>
              </a:rPr>
              <a:t>}</a:t>
            </a:r>
          </a:p>
          <a:p>
            <a:r>
              <a:rPr lang="en-US" dirty="0"/>
              <a:t>all level 2 headings will be displayed in black color when those headings will lie with in tags having </a:t>
            </a:r>
            <a:r>
              <a:rPr lang="en-US" i="1" dirty="0"/>
              <a:t>id</a:t>
            </a:r>
            <a:r>
              <a:rPr lang="en-US" dirty="0"/>
              <a:t> attribute set to </a:t>
            </a:r>
            <a:r>
              <a:rPr lang="en-US" i="1" dirty="0"/>
              <a:t>black</a:t>
            </a:r>
            <a:r>
              <a:rPr lang="en-US" dirty="0"/>
              <a:t>.</a:t>
            </a:r>
          </a:p>
          <a:p>
            <a:pPr marL="0" indent="0">
              <a:buNone/>
            </a:pPr>
            <a:r>
              <a:rPr lang="en-US" dirty="0">
                <a:solidFill>
                  <a:srgbClr val="FF0000"/>
                </a:solidFill>
              </a:rPr>
              <a:t>#black h2 {</a:t>
            </a:r>
          </a:p>
          <a:p>
            <a:pPr marL="0" indent="0">
              <a:buNone/>
            </a:pPr>
            <a:r>
              <a:rPr lang="en-US" dirty="0">
                <a:solidFill>
                  <a:srgbClr val="FF0000"/>
                </a:solidFill>
              </a:rPr>
              <a:t>   color: #000000; </a:t>
            </a:r>
          </a:p>
          <a:p>
            <a:pPr marL="0" indent="0">
              <a:buNone/>
            </a:pPr>
            <a:r>
              <a:rPr lang="en-US" dirty="0">
                <a:solidFill>
                  <a:srgbClr val="FF0000"/>
                </a:solidFill>
              </a:rPr>
              <a:t>}</a:t>
            </a:r>
          </a:p>
        </p:txBody>
      </p:sp>
    </p:spTree>
    <p:extLst>
      <p:ext uri="{BB962C8B-B14F-4D97-AF65-F5344CB8AC3E}">
        <p14:creationId xmlns:p14="http://schemas.microsoft.com/office/powerpoint/2010/main" val="14819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3"/>
            <a:ext cx="10515600" cy="1190542"/>
          </a:xfrm>
        </p:spPr>
        <p:txBody>
          <a:bodyPr>
            <a:normAutofit fontScale="90000"/>
          </a:bodyPr>
          <a:lstStyle/>
          <a:p>
            <a:r>
              <a:rPr lang="en-US" sz="1600" b="1" dirty="0">
                <a:latin typeface="Times New Roman" panose="02020603050405020304" pitchFamily="18" charset="0"/>
                <a:cs typeface="Times New Roman" panose="02020603050405020304" pitchFamily="18" charset="0"/>
              </a:rPr>
              <a:t>2.Class selector</a:t>
            </a:r>
            <a:r>
              <a:rPr lang="en-US" sz="1600" dirty="0">
                <a:latin typeface="Times New Roman" panose="02020603050405020304" pitchFamily="18" charset="0"/>
                <a:cs typeface="Times New Roman" panose="02020603050405020304" pitchFamily="18" charset="0"/>
              </a:rPr>
              <a:t>: You can define style rules based on the class attribute of the elements. All the elements having that class will be formatted according to the defined rule.</a:t>
            </a:r>
            <a:br>
              <a:rPr lang="en-US" dirty="0"/>
            </a:br>
            <a:endParaRPr lang="en-US" dirty="0"/>
          </a:p>
        </p:txBody>
      </p:sp>
      <p:sp>
        <p:nvSpPr>
          <p:cNvPr id="3" name="Content Placeholder 2"/>
          <p:cNvSpPr>
            <a:spLocks noGrp="1"/>
          </p:cNvSpPr>
          <p:nvPr>
            <p:ph sz="half" idx="1"/>
          </p:nvPr>
        </p:nvSpPr>
        <p:spPr>
          <a:xfrm>
            <a:off x="838200" y="1306285"/>
            <a:ext cx="5181600" cy="4870677"/>
          </a:xfrm>
        </p:spPr>
        <p:txBody>
          <a:bodyPr>
            <a:normAutofit fontScale="25000" lnSpcReduction="20000"/>
          </a:bodyPr>
          <a:lstStyle/>
          <a:p>
            <a:pPr marL="0" indent="0">
              <a:buNone/>
            </a:pPr>
            <a:r>
              <a:rPr lang="en-US" sz="4400" dirty="0"/>
              <a:t>&lt;html&gt;</a:t>
            </a:r>
          </a:p>
          <a:p>
            <a:pPr marL="0" indent="0">
              <a:buNone/>
            </a:pPr>
            <a:r>
              <a:rPr lang="en-US" sz="4400" dirty="0"/>
              <a:t>&lt;head&gt;</a:t>
            </a:r>
          </a:p>
          <a:p>
            <a:pPr marL="0" indent="0">
              <a:buNone/>
            </a:pPr>
            <a:r>
              <a:rPr lang="en-US" sz="4400" dirty="0"/>
              <a:t>&lt;style&gt;</a:t>
            </a:r>
          </a:p>
          <a:p>
            <a:pPr marL="0" indent="0">
              <a:buNone/>
            </a:pPr>
            <a:r>
              <a:rPr lang="en-US" sz="4400" dirty="0">
                <a:solidFill>
                  <a:srgbClr val="FF0000"/>
                </a:solidFill>
              </a:rPr>
              <a:t>.intro {</a:t>
            </a:r>
          </a:p>
          <a:p>
            <a:pPr marL="0" indent="0">
              <a:buNone/>
            </a:pPr>
            <a:r>
              <a:rPr lang="en-US" sz="4400" dirty="0">
                <a:solidFill>
                  <a:srgbClr val="FF0000"/>
                </a:solidFill>
              </a:rPr>
              <a:t>    color: blue;</a:t>
            </a:r>
          </a:p>
          <a:p>
            <a:pPr marL="0" indent="0">
              <a:buNone/>
            </a:pPr>
            <a:r>
              <a:rPr lang="en-US" sz="4400" dirty="0">
                <a:solidFill>
                  <a:srgbClr val="FF0000"/>
                </a:solidFill>
              </a:rPr>
              <a:t>}</a:t>
            </a:r>
          </a:p>
          <a:p>
            <a:pPr marL="0" indent="0">
              <a:buNone/>
            </a:pPr>
            <a:r>
              <a:rPr lang="en-US" sz="4400" dirty="0">
                <a:solidFill>
                  <a:srgbClr val="FF0000"/>
                </a:solidFill>
              </a:rPr>
              <a:t>p.important {</a:t>
            </a:r>
          </a:p>
          <a:p>
            <a:pPr marL="0" indent="0">
              <a:buNone/>
            </a:pPr>
            <a:r>
              <a:rPr lang="en-US" sz="4400" dirty="0">
                <a:solidFill>
                  <a:srgbClr val="FF0000"/>
                </a:solidFill>
              </a:rPr>
              <a:t>    font-style:bold;</a:t>
            </a:r>
          </a:p>
          <a:p>
            <a:pPr marL="0" indent="0">
              <a:buNone/>
            </a:pPr>
            <a:r>
              <a:rPr lang="en-US" sz="4400" dirty="0">
                <a:solidFill>
                  <a:srgbClr val="FF0000"/>
                </a:solidFill>
              </a:rPr>
              <a:t>}</a:t>
            </a:r>
          </a:p>
          <a:p>
            <a:pPr marL="0" indent="0">
              <a:buNone/>
            </a:pPr>
            <a:r>
              <a:rPr lang="en-US" sz="4400" dirty="0"/>
              <a:t>&lt;/style&gt;</a:t>
            </a:r>
          </a:p>
          <a:p>
            <a:pPr marL="0" indent="0">
              <a:buNone/>
            </a:pPr>
            <a:r>
              <a:rPr lang="en-US" sz="4400" dirty="0"/>
              <a:t>&lt;/head&gt;</a:t>
            </a:r>
          </a:p>
          <a:p>
            <a:pPr marL="0" indent="0">
              <a:buNone/>
            </a:pPr>
            <a:r>
              <a:rPr lang="en-US" sz="4400" dirty="0"/>
              <a:t>&lt;body&gt;</a:t>
            </a:r>
          </a:p>
          <a:p>
            <a:pPr marL="0" indent="0">
              <a:buNone/>
            </a:pPr>
            <a:endParaRPr lang="en-US" sz="4400" dirty="0"/>
          </a:p>
          <a:p>
            <a:pPr marL="0" indent="0">
              <a:buNone/>
            </a:pPr>
            <a:r>
              <a:rPr lang="en-US" sz="4400" dirty="0">
                <a:solidFill>
                  <a:srgbClr val="FF0000"/>
                </a:solidFill>
              </a:rPr>
              <a:t>&lt;h1 class="intro"&gt;Header 1&lt;/h1&gt;</a:t>
            </a:r>
          </a:p>
          <a:p>
            <a:pPr marL="0" indent="0">
              <a:buNone/>
            </a:pPr>
            <a:r>
              <a:rPr lang="en-US" sz="4400" dirty="0"/>
              <a:t>&lt;p&gt;A paragraph.&lt;/p&gt;</a:t>
            </a:r>
          </a:p>
          <a:p>
            <a:pPr marL="0" indent="0">
              <a:buNone/>
            </a:pPr>
            <a:r>
              <a:rPr lang="en-US" sz="4400" dirty="0">
                <a:solidFill>
                  <a:srgbClr val="FF0000"/>
                </a:solidFill>
              </a:rPr>
              <a:t>&lt;p class="important"&gt;Note that this is an important paragraph.&lt;/p&gt;</a:t>
            </a:r>
          </a:p>
          <a:p>
            <a:pPr marL="0" indent="0">
              <a:buNone/>
            </a:pPr>
            <a:endParaRPr lang="en-US" sz="4400" dirty="0"/>
          </a:p>
          <a:p>
            <a:pPr marL="0" indent="0">
              <a:buNone/>
            </a:pPr>
            <a:r>
              <a:rPr lang="en-US" sz="4400" dirty="0"/>
              <a:t>&lt;/body&gt;</a:t>
            </a:r>
          </a:p>
          <a:p>
            <a:pPr marL="0" indent="0">
              <a:buNone/>
            </a:pPr>
            <a:r>
              <a:rPr lang="en-US" sz="4400" dirty="0"/>
              <a:t>&lt;/html&gt;</a:t>
            </a:r>
          </a:p>
          <a:p>
            <a:endParaRPr lang="en-US" dirty="0"/>
          </a:p>
        </p:txBody>
      </p:sp>
      <p:sp>
        <p:nvSpPr>
          <p:cNvPr id="4" name="Content Placeholder 3"/>
          <p:cNvSpPr>
            <a:spLocks noGrp="1"/>
          </p:cNvSpPr>
          <p:nvPr>
            <p:ph sz="half" idx="2"/>
          </p:nvPr>
        </p:nvSpPr>
        <p:spPr>
          <a:xfrm>
            <a:off x="6172200" y="1306285"/>
            <a:ext cx="5181600" cy="5131934"/>
          </a:xfrm>
        </p:spPr>
        <p:txBody>
          <a:bodyPr>
            <a:noAutofit/>
          </a:bodyPr>
          <a:lstStyle/>
          <a:p>
            <a:r>
              <a:rPr lang="en-US" sz="2000" dirty="0"/>
              <a:t>This rule renders the content in black for every element with class attribute set to </a:t>
            </a:r>
            <a:r>
              <a:rPr lang="en-US" sz="2000" i="1" dirty="0"/>
              <a:t>black</a:t>
            </a:r>
            <a:r>
              <a:rPr lang="en-US" sz="2000" dirty="0"/>
              <a:t> in our document. You can make it a bit more particular. For example −</a:t>
            </a:r>
          </a:p>
          <a:p>
            <a:pPr marL="0" indent="0">
              <a:buNone/>
            </a:pPr>
            <a:r>
              <a:rPr lang="en-US" sz="2000" dirty="0"/>
              <a:t>.black {</a:t>
            </a:r>
          </a:p>
          <a:p>
            <a:pPr marL="0" indent="0">
              <a:buNone/>
            </a:pPr>
            <a:r>
              <a:rPr lang="en-US" sz="2000" dirty="0"/>
              <a:t>   color: #000000; </a:t>
            </a:r>
          </a:p>
          <a:p>
            <a:pPr marL="0" indent="0">
              <a:buNone/>
            </a:pPr>
            <a:r>
              <a:rPr lang="en-US" sz="2000" dirty="0"/>
              <a:t>}</a:t>
            </a:r>
          </a:p>
          <a:p>
            <a:pPr marL="0" indent="0">
              <a:buNone/>
            </a:pPr>
            <a:endParaRPr lang="en-US" sz="2000" dirty="0"/>
          </a:p>
          <a:p>
            <a:r>
              <a:rPr lang="en-US" sz="2000" dirty="0"/>
              <a:t>This rule renders the content in black for only &lt;h1&gt; elements with class attribute set to </a:t>
            </a:r>
            <a:r>
              <a:rPr lang="en-US" sz="2000" i="1" dirty="0"/>
              <a:t>black</a:t>
            </a:r>
            <a:r>
              <a:rPr lang="en-US" sz="2000" dirty="0"/>
              <a:t>.</a:t>
            </a:r>
          </a:p>
          <a:p>
            <a:pPr marL="0" indent="0">
              <a:buNone/>
            </a:pPr>
            <a:r>
              <a:rPr lang="en-US" sz="2000" dirty="0"/>
              <a:t>h1.black {</a:t>
            </a:r>
          </a:p>
          <a:p>
            <a:pPr marL="0" indent="0">
              <a:buNone/>
            </a:pPr>
            <a:r>
              <a:rPr lang="en-US" sz="2000" dirty="0"/>
              <a:t>   color: #000000; </a:t>
            </a:r>
          </a:p>
          <a:p>
            <a:pPr marL="0" indent="0">
              <a:buNone/>
            </a:pPr>
            <a:r>
              <a:rPr lang="en-US" sz="2000" dirty="0"/>
              <a:t>}</a:t>
            </a:r>
          </a:p>
        </p:txBody>
      </p:sp>
    </p:spTree>
    <p:extLst>
      <p:ext uri="{BB962C8B-B14F-4D97-AF65-F5344CB8AC3E}">
        <p14:creationId xmlns:p14="http://schemas.microsoft.com/office/powerpoint/2010/main" val="167307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3654"/>
          </a:xfrm>
        </p:spPr>
        <p:txBody>
          <a:bodyPr>
            <a:normAutofit fontScale="90000"/>
          </a:bodyPr>
          <a:lstStyle/>
          <a:p>
            <a:r>
              <a:rPr lang="en-US" dirty="0"/>
              <a:t>3. Element Selector</a:t>
            </a:r>
          </a:p>
        </p:txBody>
      </p:sp>
      <p:sp>
        <p:nvSpPr>
          <p:cNvPr id="3" name="Content Placeholder 2"/>
          <p:cNvSpPr>
            <a:spLocks noGrp="1"/>
          </p:cNvSpPr>
          <p:nvPr>
            <p:ph idx="1"/>
          </p:nvPr>
        </p:nvSpPr>
        <p:spPr>
          <a:xfrm>
            <a:off x="838200" y="1294410"/>
            <a:ext cx="10515600" cy="4882553"/>
          </a:xfrm>
        </p:spPr>
        <p:txBody>
          <a:bodyPr>
            <a:normAutofit fontScale="55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p{</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408210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Universal Selectors</a:t>
            </a:r>
            <a:br>
              <a:rPr lang="en-US" dirty="0"/>
            </a:br>
            <a:endParaRPr lang="en-US" dirty="0"/>
          </a:p>
        </p:txBody>
      </p:sp>
      <p:sp>
        <p:nvSpPr>
          <p:cNvPr id="3" name="Content Placeholder 2"/>
          <p:cNvSpPr>
            <a:spLocks noGrp="1"/>
          </p:cNvSpPr>
          <p:nvPr>
            <p:ph idx="1"/>
          </p:nvPr>
        </p:nvSpPr>
        <p:spPr>
          <a:xfrm>
            <a:off x="1024128" y="1350498"/>
            <a:ext cx="9720073" cy="4958862"/>
          </a:xfrm>
        </p:spPr>
        <p:txBody>
          <a:bodyPr>
            <a:normAutofit fontScale="550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solidFill>
                  <a:srgbClr val="FF0000"/>
                </a:solidFill>
              </a:rPr>
              <a:t>*{</a:t>
            </a:r>
          </a:p>
          <a:p>
            <a:pPr marL="0" indent="0">
              <a:buNone/>
            </a:pPr>
            <a:r>
              <a:rPr lang="en-US" dirty="0">
                <a:solidFill>
                  <a:srgbClr val="FF0000"/>
                </a:solidFill>
              </a:rPr>
              <a:t>    color: blue;</a:t>
            </a:r>
          </a:p>
          <a:p>
            <a:pPr marL="0" indent="0">
              <a:buNone/>
            </a:pPr>
            <a:r>
              <a:rPr lang="en-US" dirty="0">
                <a:solidFill>
                  <a:srgbClr val="FF0000"/>
                </a:solidFill>
              </a:rPr>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solidFill>
                  <a:srgbClr val="FF0000"/>
                </a:solidFill>
              </a:rPr>
              <a:t>&lt;h1 id="intro"&gt;Header 1&lt;/h1&gt;</a:t>
            </a:r>
          </a:p>
          <a:p>
            <a:pPr marL="0" indent="0">
              <a:buNone/>
            </a:pPr>
            <a:r>
              <a:rPr lang="en-US" dirty="0"/>
              <a:t>&lt;p&gt;A paragraph.&lt;/p&gt;</a:t>
            </a:r>
          </a:p>
          <a:p>
            <a:pPr marL="0" indent="0">
              <a:buNone/>
            </a:pPr>
            <a:r>
              <a:rPr lang="en-US" dirty="0">
                <a:solidFill>
                  <a:srgbClr val="FF0000"/>
                </a:solidFill>
              </a:rPr>
              <a:t>&lt;p class="important"&gt;Note that this is an important paragraph. &lt;/p&gt;</a:t>
            </a:r>
          </a:p>
          <a:p>
            <a:pPr marL="0" indent="0">
              <a:buNone/>
            </a:pPr>
            <a:endParaRPr lang="en-US" dirty="0"/>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1270206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01"/>
          </a:xfrm>
        </p:spPr>
        <p:txBody>
          <a:bodyPr>
            <a:normAutofit fontScale="90000"/>
          </a:bodyPr>
          <a:lstStyle/>
          <a:p>
            <a:r>
              <a:rPr lang="en-US" dirty="0"/>
              <a:t>5.Group selectors</a:t>
            </a:r>
          </a:p>
        </p:txBody>
      </p:sp>
      <p:sp>
        <p:nvSpPr>
          <p:cNvPr id="3" name="Content Placeholder 2"/>
          <p:cNvSpPr>
            <a:spLocks noGrp="1"/>
          </p:cNvSpPr>
          <p:nvPr>
            <p:ph sz="half" idx="1"/>
          </p:nvPr>
        </p:nvSpPr>
        <p:spPr>
          <a:xfrm>
            <a:off x="838199" y="950026"/>
            <a:ext cx="6139375" cy="5226937"/>
          </a:xfrm>
        </p:spPr>
        <p:txBody>
          <a:bodyPr>
            <a:normAutofit fontScale="25000" lnSpcReduction="20000"/>
          </a:bodyPr>
          <a:lstStyle/>
          <a:p>
            <a:pPr marL="0" indent="0">
              <a:buNone/>
            </a:pPr>
            <a:r>
              <a:rPr lang="en-US" sz="4400" dirty="0"/>
              <a:t>&lt;html&gt;</a:t>
            </a:r>
          </a:p>
          <a:p>
            <a:pPr marL="0" indent="0">
              <a:buNone/>
            </a:pPr>
            <a:r>
              <a:rPr lang="en-US" sz="4400" dirty="0"/>
              <a:t>&lt;head&gt;</a:t>
            </a:r>
          </a:p>
          <a:p>
            <a:pPr marL="0" indent="0">
              <a:buNone/>
            </a:pPr>
            <a:r>
              <a:rPr lang="en-US" sz="4400" dirty="0"/>
              <a:t>&lt;style&gt;</a:t>
            </a:r>
          </a:p>
          <a:p>
            <a:pPr marL="0" indent="0">
              <a:buNone/>
            </a:pPr>
            <a:r>
              <a:rPr lang="en-US" sz="4400" dirty="0"/>
              <a:t>h1, h2, h3 {</a:t>
            </a:r>
          </a:p>
          <a:p>
            <a:pPr marL="0" indent="0">
              <a:buNone/>
            </a:pPr>
            <a:r>
              <a:rPr lang="en-US" sz="4400" dirty="0"/>
              <a:t>   color: #36C;</a:t>
            </a:r>
          </a:p>
          <a:p>
            <a:pPr marL="0" indent="0">
              <a:buNone/>
            </a:pPr>
            <a:r>
              <a:rPr lang="en-US" sz="4400" dirty="0"/>
              <a:t>   font-weight: normal;</a:t>
            </a:r>
          </a:p>
          <a:p>
            <a:pPr marL="0" indent="0">
              <a:buNone/>
            </a:pPr>
            <a:r>
              <a:rPr lang="en-US" sz="4400" dirty="0"/>
              <a:t>   letter-spacing: .4em;</a:t>
            </a:r>
          </a:p>
          <a:p>
            <a:pPr marL="0" indent="0">
              <a:buNone/>
            </a:pPr>
            <a:r>
              <a:rPr lang="en-US" sz="4400" dirty="0"/>
              <a:t>   margin-bottom: 1em;</a:t>
            </a:r>
          </a:p>
          <a:p>
            <a:pPr marL="0" indent="0">
              <a:buNone/>
            </a:pPr>
            <a:r>
              <a:rPr lang="en-US" sz="4400" dirty="0"/>
              <a:t>   text-transform: lowercase;</a:t>
            </a:r>
          </a:p>
          <a:p>
            <a:pPr marL="0" indent="0">
              <a:buNone/>
            </a:pPr>
            <a:r>
              <a:rPr lang="en-US" sz="4400" dirty="0"/>
              <a:t>}</a:t>
            </a:r>
          </a:p>
          <a:p>
            <a:pPr marL="0" indent="0">
              <a:buNone/>
            </a:pPr>
            <a:r>
              <a:rPr lang="en-US" sz="4400" dirty="0"/>
              <a:t>&lt;/style&gt;</a:t>
            </a:r>
          </a:p>
          <a:p>
            <a:pPr marL="0" indent="0">
              <a:buNone/>
            </a:pPr>
            <a:r>
              <a:rPr lang="en-US" sz="4400" dirty="0"/>
              <a:t>&lt;/head&gt;</a:t>
            </a:r>
          </a:p>
          <a:p>
            <a:pPr marL="0" indent="0">
              <a:buNone/>
            </a:pPr>
            <a:r>
              <a:rPr lang="en-US" sz="4400" dirty="0"/>
              <a:t>&lt;body&gt;</a:t>
            </a:r>
          </a:p>
          <a:p>
            <a:pPr marL="0" indent="0">
              <a:buNone/>
            </a:pPr>
            <a:r>
              <a:rPr lang="en-US" sz="4400" dirty="0">
                <a:solidFill>
                  <a:srgbClr val="FF0000"/>
                </a:solidFill>
              </a:rPr>
              <a:t>&lt;h1 id="intro"&gt;Header 1&lt;/h1&gt;</a:t>
            </a:r>
          </a:p>
          <a:p>
            <a:pPr marL="0" indent="0">
              <a:buNone/>
            </a:pPr>
            <a:r>
              <a:rPr lang="en-US" sz="4400" dirty="0">
                <a:solidFill>
                  <a:srgbClr val="FF0000"/>
                </a:solidFill>
              </a:rPr>
              <a:t>&lt;h2 id="intro"&gt;Header 1&lt;/h2&gt;</a:t>
            </a:r>
          </a:p>
          <a:p>
            <a:pPr marL="0" indent="0">
              <a:buNone/>
            </a:pPr>
            <a:r>
              <a:rPr lang="en-US" sz="4400" dirty="0">
                <a:solidFill>
                  <a:srgbClr val="FF0000"/>
                </a:solidFill>
              </a:rPr>
              <a:t>&lt;h3 id="intro"&gt;Header 1&lt;/h3&gt;</a:t>
            </a:r>
          </a:p>
          <a:p>
            <a:pPr marL="0" indent="0">
              <a:buNone/>
            </a:pPr>
            <a:endParaRPr lang="en-US" sz="4400" dirty="0">
              <a:solidFill>
                <a:srgbClr val="FF0000"/>
              </a:solidFill>
            </a:endParaRPr>
          </a:p>
          <a:p>
            <a:pPr marL="0" indent="0">
              <a:buNone/>
            </a:pPr>
            <a:r>
              <a:rPr lang="en-US" sz="4400" dirty="0"/>
              <a:t>&lt;p&gt;A paragraph.&lt;/p&gt;</a:t>
            </a:r>
          </a:p>
          <a:p>
            <a:pPr marL="0" indent="0">
              <a:buNone/>
            </a:pPr>
            <a:endParaRPr lang="en-US" sz="4400" dirty="0"/>
          </a:p>
          <a:p>
            <a:pPr marL="0" indent="0">
              <a:buNone/>
            </a:pPr>
            <a:r>
              <a:rPr lang="en-US" sz="4400" dirty="0"/>
              <a:t>&lt;/body&gt;</a:t>
            </a:r>
          </a:p>
          <a:p>
            <a:pPr marL="0" indent="0">
              <a:buNone/>
            </a:pPr>
            <a:r>
              <a:rPr lang="en-US" sz="4400" dirty="0"/>
              <a:t>&lt;/html&gt;</a:t>
            </a:r>
          </a:p>
          <a:p>
            <a:endParaRPr lang="en-US" dirty="0"/>
          </a:p>
        </p:txBody>
      </p:sp>
      <p:sp>
        <p:nvSpPr>
          <p:cNvPr id="4" name="Content Placeholder 3"/>
          <p:cNvSpPr>
            <a:spLocks noGrp="1"/>
          </p:cNvSpPr>
          <p:nvPr>
            <p:ph sz="half" idx="2"/>
          </p:nvPr>
        </p:nvSpPr>
        <p:spPr>
          <a:xfrm>
            <a:off x="7638756" y="950026"/>
            <a:ext cx="3715043" cy="5226937"/>
          </a:xfrm>
        </p:spPr>
        <p:txBody>
          <a:bodyPr>
            <a:noAutofit/>
          </a:bodyPr>
          <a:lstStyle/>
          <a:p>
            <a:pPr marL="0" indent="0">
              <a:buNone/>
            </a:pPr>
            <a:r>
              <a:rPr lang="en-US" sz="3200" dirty="0"/>
              <a:t>h1, h2, h3 {</a:t>
            </a:r>
          </a:p>
          <a:p>
            <a:pPr marL="0" indent="0">
              <a:buNone/>
            </a:pPr>
            <a:r>
              <a:rPr lang="en-US" sz="3200" dirty="0"/>
              <a:t>   color: #36C;</a:t>
            </a:r>
          </a:p>
          <a:p>
            <a:pPr marL="0" indent="0">
              <a:buNone/>
            </a:pPr>
            <a:r>
              <a:rPr lang="en-US" sz="3200" dirty="0"/>
              <a:t>   font-weight: normal;</a:t>
            </a:r>
          </a:p>
          <a:p>
            <a:pPr marL="0" indent="0">
              <a:buNone/>
            </a:pPr>
            <a:r>
              <a:rPr lang="en-US" sz="3200" dirty="0"/>
              <a:t>   letter-spacing: .4em;</a:t>
            </a:r>
          </a:p>
          <a:p>
            <a:pPr marL="0" indent="0">
              <a:buNone/>
            </a:pPr>
            <a:r>
              <a:rPr lang="en-US" sz="3200" dirty="0"/>
              <a:t>   margin-bottom: 1em;</a:t>
            </a:r>
          </a:p>
          <a:p>
            <a:pPr marL="0" indent="0">
              <a:buNone/>
            </a:pPr>
            <a:r>
              <a:rPr lang="en-US" sz="3200" dirty="0"/>
              <a:t>   text-transform: lowercase;</a:t>
            </a:r>
          </a:p>
          <a:p>
            <a:pPr marL="0" indent="0">
              <a:buNone/>
            </a:pPr>
            <a:r>
              <a:rPr lang="en-US" sz="3200" dirty="0"/>
              <a:t>}</a:t>
            </a:r>
          </a:p>
        </p:txBody>
      </p:sp>
    </p:spTree>
    <p:extLst>
      <p:ext uri="{BB962C8B-B14F-4D97-AF65-F5344CB8AC3E}">
        <p14:creationId xmlns:p14="http://schemas.microsoft.com/office/powerpoint/2010/main" val="16268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What is CSS?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CSS stands for Cascading Style Sheets</a:t>
            </a:r>
          </a:p>
          <a:p>
            <a:r>
              <a:rPr lang="en-US" sz="2400" dirty="0">
                <a:latin typeface="Times New Roman" panose="02020603050405020304" pitchFamily="18" charset="0"/>
                <a:cs typeface="Times New Roman" panose="02020603050405020304" pitchFamily="18" charset="0"/>
              </a:rPr>
              <a:t>CSS describes how HTML elements are to be displayed on screen, paper, or in other media</a:t>
            </a:r>
          </a:p>
          <a:p>
            <a:r>
              <a:rPr lang="en-US" sz="2400" dirty="0">
                <a:latin typeface="Times New Roman" panose="02020603050405020304" pitchFamily="18" charset="0"/>
                <a:cs typeface="Times New Roman" panose="02020603050405020304" pitchFamily="18" charset="0"/>
              </a:rPr>
              <a:t>CSS saves a lot of work. It can control the layout of multiple web pages all at once</a:t>
            </a:r>
          </a:p>
          <a:p>
            <a:r>
              <a:rPr lang="en-US" sz="2400" dirty="0">
                <a:latin typeface="Times New Roman" panose="02020603050405020304" pitchFamily="18" charset="0"/>
                <a:cs typeface="Times New Roman" panose="02020603050405020304" pitchFamily="18" charset="0"/>
              </a:rPr>
              <a:t>External stylesheets are stored in CSS files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76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1161"/>
          </a:xfrm>
        </p:spPr>
        <p:txBody>
          <a:bodyPr>
            <a:normAutofit/>
          </a:bodyPr>
          <a:lstStyle/>
          <a:p>
            <a:r>
              <a:rPr lang="en-US" sz="3600" dirty="0">
                <a:latin typeface="Times New Roman" panose="02020603050405020304" pitchFamily="18" charset="0"/>
                <a:cs typeface="Times New Roman" panose="02020603050405020304" pitchFamily="18" charset="0"/>
              </a:rPr>
              <a:t>6.The Attribute Selectors</a:t>
            </a:r>
          </a:p>
        </p:txBody>
      </p:sp>
      <p:sp>
        <p:nvSpPr>
          <p:cNvPr id="3" name="Content Placeholder 2"/>
          <p:cNvSpPr>
            <a:spLocks noGrp="1"/>
          </p:cNvSpPr>
          <p:nvPr>
            <p:ph idx="1"/>
          </p:nvPr>
        </p:nvSpPr>
        <p:spPr>
          <a:xfrm>
            <a:off x="838200" y="1508166"/>
            <a:ext cx="10515600" cy="4668797"/>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You can also apply styles to HTML elements with particular attributes. The style rule below will match all the input elements having a type attribute with a value of text −</a:t>
            </a:r>
          </a:p>
          <a:p>
            <a:pPr marL="0" indent="0">
              <a:buNone/>
            </a:pPr>
            <a:r>
              <a:rPr lang="en-US" dirty="0">
                <a:latin typeface="Times New Roman" panose="02020603050405020304" pitchFamily="18" charset="0"/>
                <a:cs typeface="Times New Roman" panose="02020603050405020304" pitchFamily="18" charset="0"/>
              </a:rPr>
              <a:t>input[type = "text"] {</a:t>
            </a:r>
          </a:p>
          <a:p>
            <a:pPr marL="0" indent="0">
              <a:buNone/>
            </a:pPr>
            <a:r>
              <a:rPr lang="en-US" dirty="0">
                <a:latin typeface="Times New Roman" panose="02020603050405020304" pitchFamily="18" charset="0"/>
                <a:cs typeface="Times New Roman" panose="02020603050405020304" pitchFamily="18" charset="0"/>
              </a:rPr>
              <a:t>   color: #000000;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advantage to this method is that the &lt;input type = "submit" /&gt; element is unaffected, and the color applied only to the desired text fields.</a:t>
            </a:r>
          </a:p>
          <a:p>
            <a:pPr marL="0" indent="0">
              <a:buNone/>
            </a:pPr>
            <a:r>
              <a:rPr lang="en-US" dirty="0">
                <a:latin typeface="Times New Roman" panose="02020603050405020304" pitchFamily="18" charset="0"/>
                <a:cs typeface="Times New Roman" panose="02020603050405020304" pitchFamily="18" charset="0"/>
              </a:rPr>
              <a:t>There are following rules applied to attribute selector.</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p[lang]</a:t>
            </a:r>
            <a:r>
              <a:rPr lang="en-US" dirty="0">
                <a:latin typeface="Times New Roman" panose="02020603050405020304" pitchFamily="18" charset="0"/>
                <a:cs typeface="Times New Roman" panose="02020603050405020304" pitchFamily="18" charset="0"/>
              </a:rPr>
              <a:t> − Selects all paragraph elements with a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p[lang="fr"]</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has a value of exactly "fr".</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p[lang~="fr"]</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contains the word "fr".</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p[lang|="en"]</a:t>
            </a:r>
            <a:r>
              <a:rPr lang="en-US" dirty="0">
                <a:latin typeface="Times New Roman" panose="02020603050405020304" pitchFamily="18" charset="0"/>
                <a:cs typeface="Times New Roman" panose="02020603050405020304" pitchFamily="18" charset="0"/>
              </a:rPr>
              <a:t> − Selects all paragraph elements whose </a:t>
            </a:r>
            <a:r>
              <a:rPr lang="en-US" i="1" dirty="0">
                <a:latin typeface="Times New Roman" panose="02020603050405020304" pitchFamily="18" charset="0"/>
                <a:cs typeface="Times New Roman" panose="02020603050405020304" pitchFamily="18" charset="0"/>
              </a:rPr>
              <a:t>lang</a:t>
            </a:r>
            <a:r>
              <a:rPr lang="en-US" dirty="0">
                <a:latin typeface="Times New Roman" panose="02020603050405020304" pitchFamily="18" charset="0"/>
                <a:cs typeface="Times New Roman" panose="02020603050405020304" pitchFamily="18" charset="0"/>
              </a:rPr>
              <a:t> attribute contains values that are exactly "en", or begin with "en-".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83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960" y="1135281"/>
            <a:ext cx="10515600" cy="1045029"/>
          </a:xfrm>
        </p:spPr>
        <p:txBody>
          <a:bodyPr>
            <a:normAutofit fontScale="90000"/>
          </a:bodyPr>
          <a:lstStyle/>
          <a:p>
            <a:r>
              <a:rPr lang="en-US" sz="4000" dirty="0">
                <a:latin typeface="Times New Roman" panose="02020603050405020304" pitchFamily="18" charset="0"/>
                <a:cs typeface="Times New Roman" panose="02020603050405020304" pitchFamily="18" charset="0"/>
              </a:rPr>
              <a:t>7. Descendant Selectors</a:t>
            </a:r>
            <a:br>
              <a:rPr lang="en-US" dirty="0"/>
            </a:br>
            <a:br>
              <a:rPr lang="en-US" dirty="0"/>
            </a:br>
            <a:endParaRPr lang="en-US" dirty="0"/>
          </a:p>
        </p:txBody>
      </p:sp>
      <p:sp>
        <p:nvSpPr>
          <p:cNvPr id="3" name="Content Placeholder 2"/>
          <p:cNvSpPr>
            <a:spLocks noGrp="1"/>
          </p:cNvSpPr>
          <p:nvPr>
            <p:ph idx="1"/>
          </p:nvPr>
        </p:nvSpPr>
        <p:spPr>
          <a:xfrm>
            <a:off x="925654" y="1657795"/>
            <a:ext cx="9720073" cy="402336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Suppose you want to apply a style rule to a particular element only when it lies inside a particular element. As given in the following example, style rule will apply to &lt;</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&gt; element only when it lies inside &lt;</a:t>
            </a:r>
            <a:r>
              <a:rPr lang="en-US" sz="2400" dirty="0" err="1">
                <a:latin typeface="Times New Roman" panose="02020603050405020304" pitchFamily="18" charset="0"/>
                <a:cs typeface="Times New Roman" panose="02020603050405020304" pitchFamily="18" charset="0"/>
              </a:rPr>
              <a:t>ul</a:t>
            </a:r>
            <a:r>
              <a:rPr lang="en-US" sz="2400" dirty="0">
                <a:latin typeface="Times New Roman" panose="02020603050405020304" pitchFamily="18" charset="0"/>
                <a:cs typeface="Times New Roman" panose="02020603050405020304" pitchFamily="18" charset="0"/>
              </a:rPr>
              <a:t>&gt; tag.</a:t>
            </a:r>
          </a:p>
          <a:p>
            <a:pPr marL="0" indent="0">
              <a:buNone/>
            </a:pPr>
            <a:r>
              <a:rPr lang="en-US" sz="2400" dirty="0" err="1">
                <a:latin typeface="Times New Roman" panose="02020603050405020304" pitchFamily="18" charset="0"/>
                <a:cs typeface="Times New Roman" panose="02020603050405020304" pitchFamily="18" charset="0"/>
              </a:rPr>
              <a:t>ul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color: #000000; </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4048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8. Child Selectors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You have seen the descendant selectors. There is one more type of selector, which is very similar to descendants but have different functionality. Consider the following example −</a:t>
            </a:r>
          </a:p>
          <a:p>
            <a:pPr marL="0" indent="0">
              <a:buNone/>
            </a:pPr>
            <a:r>
              <a:rPr lang="en-US" sz="2400" dirty="0">
                <a:latin typeface="Times New Roman" panose="02020603050405020304" pitchFamily="18" charset="0"/>
                <a:cs typeface="Times New Roman" panose="02020603050405020304" pitchFamily="18" charset="0"/>
              </a:rPr>
              <a:t>body &gt; p {</a:t>
            </a:r>
          </a:p>
          <a:p>
            <a:pPr marL="0" indent="0">
              <a:buNone/>
            </a:pPr>
            <a:r>
              <a:rPr lang="en-US" sz="2400" dirty="0">
                <a:latin typeface="Times New Roman" panose="02020603050405020304" pitchFamily="18" charset="0"/>
                <a:cs typeface="Times New Roman" panose="02020603050405020304" pitchFamily="18" charset="0"/>
              </a:rPr>
              <a:t>   color: #000000; </a:t>
            </a:r>
          </a:p>
          <a:p>
            <a:pPr marL="0" indent="0">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4026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CSS Text Color</a:t>
            </a:r>
            <a:br>
              <a:rPr lang="en-US" dirty="0"/>
            </a:br>
            <a:br>
              <a:rPr lang="en-US" dirty="0"/>
            </a:br>
            <a:endParaRPr lang="en-US" dirty="0"/>
          </a:p>
        </p:txBody>
      </p:sp>
      <p:sp>
        <p:nvSpPr>
          <p:cNvPr id="3" name="Content Placeholder 2"/>
          <p:cNvSpPr>
            <a:spLocks noGrp="1"/>
          </p:cNvSpPr>
          <p:nvPr>
            <p:ph idx="1"/>
          </p:nvPr>
        </p:nvSpPr>
        <p:spPr>
          <a:xfrm>
            <a:off x="838200" y="997527"/>
            <a:ext cx="10515600" cy="5179436"/>
          </a:xfrm>
        </p:spPr>
        <p:txBody>
          <a:bodyPr>
            <a:normAutofit lnSpcReduction="10000"/>
          </a:bodyPr>
          <a:lstStyle/>
          <a:p>
            <a:pPr marL="0" indent="0">
              <a:buNone/>
            </a:pPr>
            <a:r>
              <a:rPr lang="en-US" dirty="0"/>
              <a:t>&lt;h1 style="color:Tomato;"&gt;Hello World&lt;/h1&gt;</a:t>
            </a:r>
            <a:br>
              <a:rPr lang="en-US" dirty="0"/>
            </a:br>
            <a:r>
              <a:rPr lang="en-US" dirty="0"/>
              <a:t>&lt;p style="color:DodgerBlue;"&gt;Lorem ipsum...&lt;/p&gt;</a:t>
            </a:r>
            <a:br>
              <a:rPr lang="en-US" dirty="0"/>
            </a:br>
            <a:r>
              <a:rPr lang="en-US" dirty="0"/>
              <a:t>&lt;p style="color:MediumSeaGreen;"&gt;Ut wisi enim...&lt;/p&gt;</a:t>
            </a:r>
          </a:p>
          <a:p>
            <a:r>
              <a:rPr lang="en-US" dirty="0"/>
              <a:t>CSS Border Color</a:t>
            </a:r>
          </a:p>
          <a:p>
            <a:pPr marL="0" indent="0">
              <a:buNone/>
            </a:pPr>
            <a:r>
              <a:rPr lang="en-US" dirty="0"/>
              <a:t>&lt;h1 style="border:2px solid Tomato;"&gt;Hello World&lt;/h1&gt;</a:t>
            </a:r>
            <a:br>
              <a:rPr lang="en-US" dirty="0"/>
            </a:br>
            <a:r>
              <a:rPr lang="en-US" dirty="0"/>
              <a:t>&lt;h1 style="border:2px solid DodgerBlue;"&gt;Hello World&lt;/h1&gt;</a:t>
            </a:r>
            <a:br>
              <a:rPr lang="en-US" dirty="0"/>
            </a:br>
            <a:r>
              <a:rPr lang="en-US" dirty="0"/>
              <a:t>&lt;h1 style="border:2px solid Violet;"&gt;Hello World&lt;/h1&gt;</a:t>
            </a:r>
          </a:p>
          <a:p>
            <a:r>
              <a:rPr lang="en-US" dirty="0"/>
              <a:t>CSS Color Values</a:t>
            </a:r>
          </a:p>
          <a:p>
            <a:pPr marL="0" indent="0">
              <a:buNone/>
            </a:pPr>
            <a:r>
              <a:rPr lang="en-US" b="1" dirty="0"/>
              <a:t>rgb(255, 99, 71)</a:t>
            </a:r>
          </a:p>
          <a:p>
            <a:pPr marL="0" indent="0">
              <a:buNone/>
            </a:pPr>
            <a:r>
              <a:rPr lang="en-US" b="1" dirty="0"/>
              <a:t>#ff6347</a:t>
            </a:r>
          </a:p>
          <a:p>
            <a:pPr marL="0" indent="0">
              <a:buNone/>
            </a:pPr>
            <a:r>
              <a:rPr lang="en-US" b="1" dirty="0"/>
              <a:t>hsl(9, 100%, 64%)</a:t>
            </a:r>
          </a:p>
          <a:p>
            <a:pPr marL="0" indent="0">
              <a:buNone/>
            </a:pPr>
            <a:r>
              <a:rPr lang="en-US" b="1" dirty="0"/>
              <a:t>rgba(255, 99, 71, 0.5)</a:t>
            </a:r>
          </a:p>
          <a:p>
            <a:pPr marL="0" indent="0">
              <a:buNone/>
            </a:pPr>
            <a:r>
              <a:rPr lang="en-US" b="1" dirty="0"/>
              <a:t>hsla(9, 100%, 64%, 0.5)</a:t>
            </a:r>
          </a:p>
          <a:p>
            <a:pPr marL="0" indent="0">
              <a:buNone/>
            </a:pPr>
            <a:endParaRPr lang="en-US" b="1" dirty="0"/>
          </a:p>
          <a:p>
            <a:endParaRPr lang="en-US" dirty="0"/>
          </a:p>
        </p:txBody>
      </p:sp>
      <p:pic>
        <p:nvPicPr>
          <p:cNvPr id="4" name="Picture 3"/>
          <p:cNvPicPr>
            <a:picLocks noChangeAspect="1"/>
          </p:cNvPicPr>
          <p:nvPr/>
        </p:nvPicPr>
        <p:blipFill>
          <a:blip r:embed="rId2"/>
          <a:stretch>
            <a:fillRect/>
          </a:stretch>
        </p:blipFill>
        <p:spPr>
          <a:xfrm>
            <a:off x="4223575" y="4595241"/>
            <a:ext cx="6712649" cy="1276350"/>
          </a:xfrm>
          <a:prstGeom prst="rect">
            <a:avLst/>
          </a:prstGeom>
        </p:spPr>
      </p:pic>
      <p:pic>
        <p:nvPicPr>
          <p:cNvPr id="5" name="Picture 4"/>
          <p:cNvPicPr>
            <a:picLocks noChangeAspect="1"/>
          </p:cNvPicPr>
          <p:nvPr/>
        </p:nvPicPr>
        <p:blipFill>
          <a:blip r:embed="rId3"/>
          <a:stretch>
            <a:fillRect/>
          </a:stretch>
        </p:blipFill>
        <p:spPr>
          <a:xfrm>
            <a:off x="4223575" y="3267456"/>
            <a:ext cx="6712649" cy="1327785"/>
          </a:xfrm>
          <a:prstGeom prst="rect">
            <a:avLst/>
          </a:prstGeom>
        </p:spPr>
      </p:pic>
    </p:spTree>
    <p:extLst>
      <p:ext uri="{BB962C8B-B14F-4D97-AF65-F5344CB8AC3E}">
        <p14:creationId xmlns:p14="http://schemas.microsoft.com/office/powerpoint/2010/main" val="3866003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CSS background properties are used to define the background effects for elements.</a:t>
            </a:r>
          </a:p>
          <a:p>
            <a:pPr>
              <a:buFont typeface="Wingdings" panose="05000000000000000000" pitchFamily="2" charset="2"/>
              <a:buChar char="Ø"/>
            </a:pPr>
            <a:r>
              <a:rPr lang="en-US" dirty="0"/>
              <a:t>background-color</a:t>
            </a:r>
          </a:p>
          <a:p>
            <a:pPr>
              <a:buFont typeface="Wingdings" panose="05000000000000000000" pitchFamily="2" charset="2"/>
              <a:buChar char="Ø"/>
            </a:pPr>
            <a:r>
              <a:rPr lang="en-US" dirty="0"/>
              <a:t>background-image</a:t>
            </a:r>
          </a:p>
          <a:p>
            <a:pPr>
              <a:buFont typeface="Wingdings" panose="05000000000000000000" pitchFamily="2" charset="2"/>
              <a:buChar char="Ø"/>
            </a:pPr>
            <a:r>
              <a:rPr lang="en-US" dirty="0"/>
              <a:t>background-repeat</a:t>
            </a:r>
          </a:p>
          <a:p>
            <a:pPr>
              <a:buFont typeface="Wingdings" panose="05000000000000000000" pitchFamily="2" charset="2"/>
              <a:buChar char="Ø"/>
            </a:pPr>
            <a:r>
              <a:rPr lang="en-US" dirty="0"/>
              <a:t>background-attachment</a:t>
            </a:r>
          </a:p>
          <a:p>
            <a:pPr>
              <a:buFont typeface="Wingdings" panose="05000000000000000000" pitchFamily="2" charset="2"/>
              <a:buChar char="Ø"/>
            </a:pPr>
            <a:r>
              <a:rPr lang="en-US" dirty="0"/>
              <a:t>background-position</a:t>
            </a:r>
          </a:p>
          <a:p>
            <a:pPr marL="0" indent="0">
              <a:buNone/>
            </a:pPr>
            <a:endParaRPr lang="en-US" dirty="0"/>
          </a:p>
        </p:txBody>
      </p:sp>
    </p:spTree>
    <p:extLst>
      <p:ext uri="{BB962C8B-B14F-4D97-AF65-F5344CB8AC3E}">
        <p14:creationId xmlns:p14="http://schemas.microsoft.com/office/powerpoint/2010/main" val="195949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p>
        </p:txBody>
      </p:sp>
      <p:sp>
        <p:nvSpPr>
          <p:cNvPr id="3" name="Content Placeholder 2"/>
          <p:cNvSpPr>
            <a:spLocks noGrp="1"/>
          </p:cNvSpPr>
          <p:nvPr>
            <p:ph idx="1"/>
          </p:nvPr>
        </p:nvSpPr>
        <p:spPr>
          <a:xfrm>
            <a:off x="838200" y="1825624"/>
            <a:ext cx="10515600" cy="5032375"/>
          </a:xfrm>
        </p:spPr>
        <p:txBody>
          <a:bodyPr>
            <a:normAutofit lnSpcReduction="10000"/>
          </a:bodyPr>
          <a:lstStyle/>
          <a:p>
            <a:r>
              <a:rPr lang="en-US" dirty="0"/>
              <a:t>h1 {</a:t>
            </a:r>
            <a:br>
              <a:rPr lang="en-US" dirty="0"/>
            </a:br>
            <a:r>
              <a:rPr lang="en-US" dirty="0"/>
              <a:t>  background-color: green;</a:t>
            </a:r>
            <a:br>
              <a:rPr lang="en-US" dirty="0"/>
            </a:br>
            <a:r>
              <a:rPr lang="en-US" dirty="0"/>
              <a:t>}</a:t>
            </a:r>
            <a:br>
              <a:rPr lang="en-US" dirty="0"/>
            </a:br>
            <a:br>
              <a:rPr lang="en-US" dirty="0"/>
            </a:br>
            <a:r>
              <a:rPr lang="en-US" dirty="0"/>
              <a:t>div {</a:t>
            </a:r>
            <a:br>
              <a:rPr lang="en-US" dirty="0"/>
            </a:br>
            <a:r>
              <a:rPr lang="en-US" dirty="0"/>
              <a:t>  background-color: lightblue;</a:t>
            </a:r>
            <a:br>
              <a:rPr lang="en-US" dirty="0"/>
            </a:br>
            <a:r>
              <a:rPr lang="en-US" dirty="0"/>
              <a:t>}</a:t>
            </a:r>
            <a:br>
              <a:rPr lang="en-US" dirty="0"/>
            </a:br>
            <a:br>
              <a:rPr lang="en-US" dirty="0"/>
            </a:br>
            <a:r>
              <a:rPr lang="en-US" dirty="0"/>
              <a:t>p {</a:t>
            </a:r>
            <a:br>
              <a:rPr lang="en-US" dirty="0"/>
            </a:br>
            <a:r>
              <a:rPr lang="en-US" dirty="0"/>
              <a:t>  background-color: yellow;</a:t>
            </a:r>
            <a:br>
              <a:rPr lang="en-US" dirty="0"/>
            </a:br>
            <a:r>
              <a:rPr lang="en-US" dirty="0"/>
              <a:t>}</a:t>
            </a:r>
          </a:p>
          <a:p>
            <a:pPr marL="0" indent="0">
              <a:buNone/>
            </a:pPr>
            <a:r>
              <a:rPr lang="en-US" dirty="0"/>
              <a:t>Opacity / Transparency: It can take a value from 0.0 - 1.0</a:t>
            </a:r>
          </a:p>
          <a:p>
            <a:pPr marL="0" indent="0">
              <a:buNone/>
            </a:pPr>
            <a:r>
              <a:rPr lang="en-US" dirty="0"/>
              <a:t>div {</a:t>
            </a:r>
            <a:br>
              <a:rPr lang="en-US" dirty="0"/>
            </a:br>
            <a:r>
              <a:rPr lang="en-US" dirty="0"/>
              <a:t>  background-color: green;</a:t>
            </a:r>
            <a:br>
              <a:rPr lang="en-US" dirty="0"/>
            </a:br>
            <a:r>
              <a:rPr lang="en-US" dirty="0"/>
              <a:t>  opacity: 0.3;</a:t>
            </a:r>
            <a:br>
              <a:rPr lang="en-US" dirty="0"/>
            </a:br>
            <a:r>
              <a:rPr lang="en-US" dirty="0"/>
              <a:t>}</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4686237" y="5305425"/>
            <a:ext cx="7127811" cy="1552575"/>
          </a:xfrm>
          <a:prstGeom prst="rect">
            <a:avLst/>
          </a:prstGeom>
        </p:spPr>
      </p:pic>
    </p:spTree>
    <p:extLst>
      <p:ext uri="{BB962C8B-B14F-4D97-AF65-F5344CB8AC3E}">
        <p14:creationId xmlns:p14="http://schemas.microsoft.com/office/powerpoint/2010/main" val="79064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6153"/>
          </a:xfrm>
        </p:spPr>
        <p:txBody>
          <a:bodyPr>
            <a:normAutofit fontScale="90000"/>
          </a:bodyPr>
          <a:lstStyle/>
          <a:p>
            <a:r>
              <a:rPr lang="en-US" dirty="0"/>
              <a:t>Background image</a:t>
            </a:r>
          </a:p>
        </p:txBody>
      </p:sp>
      <p:sp>
        <p:nvSpPr>
          <p:cNvPr id="3" name="Content Placeholder 2"/>
          <p:cNvSpPr>
            <a:spLocks noGrp="1"/>
          </p:cNvSpPr>
          <p:nvPr>
            <p:ph idx="1"/>
          </p:nvPr>
        </p:nvSpPr>
        <p:spPr>
          <a:xfrm>
            <a:off x="838200" y="785842"/>
            <a:ext cx="10515600" cy="6072157"/>
          </a:xfrm>
        </p:spPr>
        <p:txBody>
          <a:bodyPr>
            <a:normAutofit fontScale="47500" lnSpcReduction="20000"/>
          </a:bodyPr>
          <a:lstStyle/>
          <a:p>
            <a:pPr marL="0" indent="0">
              <a:buNone/>
            </a:pPr>
            <a:r>
              <a:rPr lang="en-US" sz="3000" dirty="0"/>
              <a:t>The background-image property specifies an image to use as the background of an element.</a:t>
            </a:r>
          </a:p>
          <a:p>
            <a:pPr marL="0" indent="0">
              <a:buNone/>
            </a:pPr>
            <a:r>
              <a:rPr lang="en-US" sz="3000" dirty="0"/>
              <a:t>&lt;!DOCTYPE html&gt;</a:t>
            </a:r>
          </a:p>
          <a:p>
            <a:pPr marL="0" indent="0">
              <a:buNone/>
            </a:pPr>
            <a:r>
              <a:rPr lang="en-US" sz="3000" dirty="0"/>
              <a:t>&lt;html&gt;</a:t>
            </a:r>
          </a:p>
          <a:p>
            <a:pPr marL="0" indent="0">
              <a:buNone/>
            </a:pPr>
            <a:r>
              <a:rPr lang="en-US" sz="3000" dirty="0"/>
              <a:t>&lt;head&gt;</a:t>
            </a:r>
          </a:p>
          <a:p>
            <a:pPr marL="0" indent="0">
              <a:buNone/>
            </a:pPr>
            <a:r>
              <a:rPr lang="en-US" sz="3000" dirty="0"/>
              <a:t>&lt;style&gt;</a:t>
            </a:r>
          </a:p>
          <a:p>
            <a:pPr marL="0" indent="0">
              <a:buNone/>
            </a:pPr>
            <a:r>
              <a:rPr lang="en-US" sz="3000" dirty="0"/>
              <a:t>body {</a:t>
            </a:r>
          </a:p>
          <a:p>
            <a:pPr marL="0" indent="0">
              <a:buNone/>
            </a:pPr>
            <a:r>
              <a:rPr lang="en-US" sz="3000" dirty="0"/>
              <a:t>  background-image: url("paper.gif");</a:t>
            </a:r>
          </a:p>
          <a:p>
            <a:pPr marL="0" indent="0">
              <a:buNone/>
            </a:pPr>
            <a:r>
              <a:rPr lang="en-US" sz="3000" dirty="0"/>
              <a:t>}</a:t>
            </a:r>
          </a:p>
          <a:p>
            <a:pPr marL="0" indent="0">
              <a:buNone/>
            </a:pPr>
            <a:r>
              <a:rPr lang="en-US" sz="3000" dirty="0"/>
              <a:t>&lt;/style&gt;</a:t>
            </a:r>
          </a:p>
          <a:p>
            <a:pPr marL="0" indent="0">
              <a:buNone/>
            </a:pPr>
            <a:r>
              <a:rPr lang="en-US" sz="3000" dirty="0"/>
              <a:t>&lt;/head&gt;</a:t>
            </a:r>
          </a:p>
          <a:p>
            <a:pPr marL="0" indent="0">
              <a:buNone/>
            </a:pPr>
            <a:r>
              <a:rPr lang="en-US" sz="3000" dirty="0"/>
              <a:t>&lt;body&gt;</a:t>
            </a:r>
          </a:p>
          <a:p>
            <a:pPr marL="0" indent="0">
              <a:buNone/>
            </a:pPr>
            <a:endParaRPr lang="en-US" sz="3000" dirty="0"/>
          </a:p>
          <a:p>
            <a:pPr marL="0" indent="0">
              <a:buNone/>
            </a:pPr>
            <a:r>
              <a:rPr lang="en-US" sz="3000" dirty="0"/>
              <a:t>&lt;h1&gt;Hello World!&lt;/h1&gt;</a:t>
            </a:r>
          </a:p>
          <a:p>
            <a:pPr marL="0" indent="0">
              <a:buNone/>
            </a:pPr>
            <a:endParaRPr lang="en-US" sz="3000" dirty="0"/>
          </a:p>
          <a:p>
            <a:pPr marL="0" indent="0">
              <a:buNone/>
            </a:pPr>
            <a:r>
              <a:rPr lang="en-US" sz="3000" dirty="0"/>
              <a:t>&lt;p&gt;This page has an image as the background!&lt;/p&gt;</a:t>
            </a:r>
          </a:p>
          <a:p>
            <a:pPr marL="0" indent="0">
              <a:buNone/>
            </a:pPr>
            <a:endParaRPr lang="en-US" sz="3000" dirty="0"/>
          </a:p>
          <a:p>
            <a:pPr marL="0" indent="0">
              <a:buNone/>
            </a:pPr>
            <a:r>
              <a:rPr lang="en-US" sz="3000" dirty="0"/>
              <a:t>&lt;/body&gt;</a:t>
            </a:r>
          </a:p>
          <a:p>
            <a:pPr marL="0" indent="0">
              <a:buNone/>
            </a:pPr>
            <a:r>
              <a:rPr lang="en-US" sz="3000" dirty="0"/>
              <a:t>&lt;/html&gt;</a:t>
            </a:r>
          </a:p>
          <a:p>
            <a:pPr marL="0" indent="0">
              <a:buNone/>
            </a:pPr>
            <a:endParaRPr lang="en-US" dirty="0"/>
          </a:p>
        </p:txBody>
      </p:sp>
    </p:spTree>
    <p:extLst>
      <p:ext uri="{BB962C8B-B14F-4D97-AF65-F5344CB8AC3E}">
        <p14:creationId xmlns:p14="http://schemas.microsoft.com/office/powerpoint/2010/main" val="1024594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background-repeat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By default, the background-image property repeats an image both horizontally and vertically.</a:t>
            </a:r>
          </a:p>
          <a:p>
            <a:pPr marL="0" indent="0">
              <a:buNone/>
            </a:pPr>
            <a:r>
              <a:rPr lang="en-US" dirty="0"/>
              <a:t>body {</a:t>
            </a:r>
            <a:br>
              <a:rPr lang="en-US" dirty="0"/>
            </a:br>
            <a:r>
              <a:rPr lang="en-US" dirty="0"/>
              <a:t>  background-image: url("gradient_bg.png");</a:t>
            </a:r>
            <a:br>
              <a:rPr lang="en-US" dirty="0"/>
            </a:br>
            <a:r>
              <a:rPr lang="en-US" dirty="0"/>
              <a:t>  background-repeat: </a:t>
            </a:r>
            <a:r>
              <a:rPr lang="en-US" dirty="0">
                <a:solidFill>
                  <a:srgbClr val="FF0000"/>
                </a:solidFill>
              </a:rPr>
              <a:t>repeat-x;</a:t>
            </a:r>
            <a:br>
              <a:rPr lang="en-US" dirty="0"/>
            </a:br>
            <a:r>
              <a:rPr lang="en-US" dirty="0"/>
              <a:t>}</a:t>
            </a:r>
          </a:p>
          <a:p>
            <a:pPr marL="0" indent="0">
              <a:buNone/>
            </a:pPr>
            <a:r>
              <a:rPr lang="en-US" dirty="0">
                <a:solidFill>
                  <a:srgbClr val="FF0000"/>
                </a:solidFill>
              </a:rPr>
              <a:t>repeat-y;</a:t>
            </a:r>
          </a:p>
          <a:p>
            <a:pPr marL="0" indent="0">
              <a:buNone/>
            </a:pPr>
            <a:r>
              <a:rPr lang="en-US" dirty="0">
                <a:solidFill>
                  <a:srgbClr val="FF0000"/>
                </a:solidFill>
              </a:rPr>
              <a:t>repeat;</a:t>
            </a:r>
          </a:p>
          <a:p>
            <a:pPr marL="0" indent="0">
              <a:buNone/>
            </a:pPr>
            <a:r>
              <a:rPr lang="en-US" dirty="0">
                <a:solidFill>
                  <a:srgbClr val="FF0000"/>
                </a:solidFill>
              </a:rPr>
              <a:t>no-repeat;</a:t>
            </a:r>
          </a:p>
          <a:p>
            <a:pPr marL="0" indent="0">
              <a:buNone/>
            </a:pPr>
            <a:endParaRPr lang="en-US" dirty="0"/>
          </a:p>
        </p:txBody>
      </p:sp>
    </p:spTree>
    <p:extLst>
      <p:ext uri="{BB962C8B-B14F-4D97-AF65-F5344CB8AC3E}">
        <p14:creationId xmlns:p14="http://schemas.microsoft.com/office/powerpoint/2010/main" val="235569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background-position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background-position property is used to specify the position of the background image.</a:t>
            </a:r>
          </a:p>
          <a:p>
            <a:pPr marL="0" indent="0">
              <a:buNone/>
            </a:pPr>
            <a:r>
              <a:rPr lang="en-US" dirty="0">
                <a:solidFill>
                  <a:srgbClr val="FF0000"/>
                </a:solidFill>
              </a:rPr>
              <a:t>body {</a:t>
            </a:r>
            <a:br>
              <a:rPr lang="en-US" dirty="0">
                <a:solidFill>
                  <a:srgbClr val="FF0000"/>
                </a:solidFill>
              </a:rPr>
            </a:br>
            <a:r>
              <a:rPr lang="en-US" dirty="0">
                <a:solidFill>
                  <a:srgbClr val="FF0000"/>
                </a:solidFill>
              </a:rPr>
              <a:t>  background-image: url("img_tree.png");</a:t>
            </a:r>
            <a:br>
              <a:rPr lang="en-US" dirty="0">
                <a:solidFill>
                  <a:srgbClr val="FF0000"/>
                </a:solidFill>
              </a:rPr>
            </a:br>
            <a:r>
              <a:rPr lang="en-US" dirty="0">
                <a:solidFill>
                  <a:srgbClr val="FF0000"/>
                </a:solidFill>
              </a:rPr>
              <a:t>  background-repeat: no-repeat;</a:t>
            </a:r>
            <a:br>
              <a:rPr lang="en-US" dirty="0">
                <a:solidFill>
                  <a:srgbClr val="FF0000"/>
                </a:solidFill>
              </a:rPr>
            </a:br>
            <a:r>
              <a:rPr lang="en-US" dirty="0">
                <a:solidFill>
                  <a:srgbClr val="FF0000"/>
                </a:solidFill>
              </a:rPr>
              <a:t>  background-position: right top;</a:t>
            </a:r>
            <a:br>
              <a:rPr lang="en-US" dirty="0">
                <a:solidFill>
                  <a:srgbClr val="FF0000"/>
                </a:solidFill>
              </a:rPr>
            </a:br>
            <a:r>
              <a:rPr lang="en-US" dirty="0">
                <a:solidFill>
                  <a:srgbClr val="FF0000"/>
                </a:solidFill>
              </a:rPr>
              <a:t>}</a:t>
            </a:r>
          </a:p>
        </p:txBody>
      </p:sp>
    </p:spTree>
    <p:extLst>
      <p:ext uri="{BB962C8B-B14F-4D97-AF65-F5344CB8AC3E}">
        <p14:creationId xmlns:p14="http://schemas.microsoft.com/office/powerpoint/2010/main" val="389216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background-attachment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background-attachment property specifies whether the background image should scroll or be fixed (will not scroll with the rest of the page):</a:t>
            </a:r>
          </a:p>
          <a:p>
            <a:pPr marL="0" indent="0">
              <a:buNone/>
            </a:pPr>
            <a:r>
              <a:rPr lang="en-US" dirty="0">
                <a:solidFill>
                  <a:srgbClr val="FF0000"/>
                </a:solidFill>
              </a:rPr>
              <a:t>body {</a:t>
            </a:r>
            <a:br>
              <a:rPr lang="en-US" dirty="0">
                <a:solidFill>
                  <a:srgbClr val="FF0000"/>
                </a:solidFill>
              </a:rPr>
            </a:br>
            <a:r>
              <a:rPr lang="en-US" dirty="0">
                <a:solidFill>
                  <a:srgbClr val="FF0000"/>
                </a:solidFill>
              </a:rPr>
              <a:t>  background-image: url("img_tree.png");</a:t>
            </a:r>
            <a:br>
              <a:rPr lang="en-US" dirty="0">
                <a:solidFill>
                  <a:srgbClr val="FF0000"/>
                </a:solidFill>
              </a:rPr>
            </a:br>
            <a:r>
              <a:rPr lang="en-US" dirty="0">
                <a:solidFill>
                  <a:srgbClr val="FF0000"/>
                </a:solidFill>
              </a:rPr>
              <a:t>  background-repeat: no-repeat;</a:t>
            </a:r>
            <a:br>
              <a:rPr lang="en-US" dirty="0">
                <a:solidFill>
                  <a:srgbClr val="FF0000"/>
                </a:solidFill>
              </a:rPr>
            </a:br>
            <a:r>
              <a:rPr lang="en-US" dirty="0">
                <a:solidFill>
                  <a:srgbClr val="FF0000"/>
                </a:solidFill>
              </a:rPr>
              <a:t>  background-position: right top;</a:t>
            </a:r>
            <a:br>
              <a:rPr lang="en-US" dirty="0">
                <a:solidFill>
                  <a:srgbClr val="FF0000"/>
                </a:solidFill>
              </a:rPr>
            </a:br>
            <a:r>
              <a:rPr lang="en-US" dirty="0">
                <a:solidFill>
                  <a:srgbClr val="FF0000"/>
                </a:solidFill>
              </a:rPr>
              <a:t>  background-attachment: fixed;</a:t>
            </a:r>
            <a:br>
              <a:rPr lang="en-US" dirty="0">
                <a:solidFill>
                  <a:srgbClr val="FF0000"/>
                </a:solidFill>
              </a:rPr>
            </a:br>
            <a:r>
              <a:rPr lang="en-US" dirty="0">
                <a:solidFill>
                  <a:srgbClr val="FF0000"/>
                </a:solidFill>
              </a:rPr>
              <a:t>}</a:t>
            </a:r>
          </a:p>
          <a:p>
            <a:pPr marL="0" indent="0">
              <a:buNone/>
            </a:pPr>
            <a:r>
              <a:rPr lang="en-US" dirty="0">
                <a:solidFill>
                  <a:srgbClr val="FF0000"/>
                </a:solidFill>
              </a:rPr>
              <a:t>Or </a:t>
            </a:r>
            <a:r>
              <a:rPr lang="en-US" dirty="0"/>
              <a:t>background-attachment: scroll;</a:t>
            </a:r>
            <a:endParaRPr lang="en-US" dirty="0">
              <a:solidFill>
                <a:srgbClr val="FF0000"/>
              </a:solidFill>
            </a:endParaRPr>
          </a:p>
        </p:txBody>
      </p:sp>
    </p:spTree>
    <p:extLst>
      <p:ext uri="{BB962C8B-B14F-4D97-AF65-F5344CB8AC3E}">
        <p14:creationId xmlns:p14="http://schemas.microsoft.com/office/powerpoint/2010/main" val="144942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Why to Learn CSS?</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Cascading Style Sheets</a:t>
            </a:r>
            <a:r>
              <a:rPr lang="en-US" sz="2000" dirty="0">
                <a:latin typeface="Times New Roman" panose="02020603050405020304" pitchFamily="18" charset="0"/>
                <a:cs typeface="Times New Roman" panose="02020603050405020304" pitchFamily="18" charset="0"/>
              </a:rPr>
              <a:t>, fondly referred to as </a:t>
            </a:r>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is a simple design language intended to simplify the process of making web pages presentable.</a:t>
            </a:r>
          </a:p>
          <a:p>
            <a:pPr marL="0" indent="0">
              <a:buNone/>
            </a:pPr>
            <a:r>
              <a:rPr lang="en-US" sz="2000" dirty="0">
                <a:latin typeface="Times New Roman" panose="02020603050405020304" pitchFamily="18" charset="0"/>
                <a:cs typeface="Times New Roman" panose="02020603050405020304" pitchFamily="18" charset="0"/>
              </a:rPr>
              <a:t>some of the key advantages of learning CSS:</a:t>
            </a:r>
          </a:p>
          <a:p>
            <a:r>
              <a:rPr lang="en-US" sz="2000" b="1" dirty="0">
                <a:latin typeface="Times New Roman" panose="02020603050405020304" pitchFamily="18" charset="0"/>
                <a:cs typeface="Times New Roman" panose="02020603050405020304" pitchFamily="18" charset="0"/>
              </a:rPr>
              <a:t>Create Stunning Web site</a:t>
            </a:r>
            <a:r>
              <a:rPr lang="en-US" sz="2000" dirty="0">
                <a:latin typeface="Times New Roman" panose="02020603050405020304" pitchFamily="18" charset="0"/>
                <a:cs typeface="Times New Roman" panose="02020603050405020304" pitchFamily="18" charset="0"/>
              </a:rPr>
              <a:t> - CSS handles the look and feel part of a web page. Using CSS, you can control the color of the text, the style of fonts, the spacing between paragraphs, how columns are sized and laid out, what background images or colors are used, layout designs,variations in display for different devices and screen sizes as well as a variety of other effects.</a:t>
            </a:r>
          </a:p>
          <a:p>
            <a:r>
              <a:rPr lang="en-US" sz="2000" b="1" dirty="0">
                <a:latin typeface="Times New Roman" panose="02020603050405020304" pitchFamily="18" charset="0"/>
                <a:cs typeface="Times New Roman" panose="02020603050405020304" pitchFamily="18" charset="0"/>
              </a:rPr>
              <a:t>Become a web designer</a:t>
            </a:r>
            <a:r>
              <a:rPr lang="en-US" sz="2000" dirty="0">
                <a:latin typeface="Times New Roman" panose="02020603050405020304" pitchFamily="18" charset="0"/>
                <a:cs typeface="Times New Roman" panose="02020603050405020304" pitchFamily="18" charset="0"/>
              </a:rPr>
              <a:t> - If you want to start a </a:t>
            </a:r>
            <a:r>
              <a:rPr lang="en-US" sz="2000" dirty="0" err="1">
                <a:latin typeface="Times New Roman" panose="02020603050405020304" pitchFamily="18" charset="0"/>
                <a:cs typeface="Times New Roman" panose="02020603050405020304" pitchFamily="18" charset="0"/>
              </a:rPr>
              <a:t>carrer</a:t>
            </a:r>
            <a:r>
              <a:rPr lang="en-US" sz="2000" dirty="0">
                <a:latin typeface="Times New Roman" panose="02020603050405020304" pitchFamily="18" charset="0"/>
                <a:cs typeface="Times New Roman" panose="02020603050405020304" pitchFamily="18" charset="0"/>
              </a:rPr>
              <a:t> as a professional web designer, HTML and CSS designing is a must skill.</a:t>
            </a:r>
          </a:p>
          <a:p>
            <a:r>
              <a:rPr lang="en-US" sz="2000" b="1" dirty="0">
                <a:latin typeface="Times New Roman" panose="02020603050405020304" pitchFamily="18" charset="0"/>
                <a:cs typeface="Times New Roman" panose="02020603050405020304" pitchFamily="18" charset="0"/>
              </a:rPr>
              <a:t>Control web</a:t>
            </a:r>
            <a:r>
              <a:rPr lang="en-US" sz="2000" dirty="0">
                <a:latin typeface="Times New Roman" panose="02020603050405020304" pitchFamily="18" charset="0"/>
                <a:cs typeface="Times New Roman" panose="02020603050405020304" pitchFamily="18" charset="0"/>
              </a:rPr>
              <a:t> - CSS is easy to learn and understand but it provides powerful control over the presentation of an HTML document. Most commonly, CSS is combined with the markup languages HTML or XHTML.</a:t>
            </a:r>
          </a:p>
          <a:p>
            <a:r>
              <a:rPr lang="en-US" sz="2000" b="1" dirty="0">
                <a:latin typeface="Times New Roman" panose="02020603050405020304" pitchFamily="18" charset="0"/>
                <a:cs typeface="Times New Roman" panose="02020603050405020304" pitchFamily="18" charset="0"/>
              </a:rPr>
              <a:t>Learn other languages</a:t>
            </a:r>
            <a:r>
              <a:rPr lang="en-US" sz="2000" dirty="0">
                <a:latin typeface="Times New Roman" panose="02020603050405020304" pitchFamily="18" charset="0"/>
                <a:cs typeface="Times New Roman" panose="02020603050405020304" pitchFamily="18" charset="0"/>
              </a:rPr>
              <a:t> - Once you understands the basic of HTML and CSS then other related technologies like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or angular are become easier to understand.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555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dirty="0"/>
              <a:t>CSS background - Shorthand property</a:t>
            </a:r>
            <a:br>
              <a:rPr lang="en-US" dirty="0"/>
            </a:br>
            <a:endParaRPr lang="en-US" dirty="0"/>
          </a:p>
        </p:txBody>
      </p:sp>
      <p:sp>
        <p:nvSpPr>
          <p:cNvPr id="3" name="Content Placeholder 2"/>
          <p:cNvSpPr>
            <a:spLocks noGrp="1"/>
          </p:cNvSpPr>
          <p:nvPr>
            <p:ph idx="1"/>
          </p:nvPr>
        </p:nvSpPr>
        <p:spPr>
          <a:xfrm>
            <a:off x="838200" y="1223158"/>
            <a:ext cx="10515600" cy="4953805"/>
          </a:xfrm>
        </p:spPr>
        <p:txBody>
          <a:bodyPr>
            <a:normAutofit/>
          </a:bodyPr>
          <a:lstStyle/>
          <a:p>
            <a:pPr marL="0" indent="0">
              <a:buNone/>
            </a:pPr>
            <a:r>
              <a:rPr lang="en-US" dirty="0"/>
              <a:t>Use the shorthand property to set the background properties in one declaration:</a:t>
            </a:r>
          </a:p>
          <a:p>
            <a:pPr marL="0" indent="0">
              <a:buNone/>
            </a:pPr>
            <a:r>
              <a:rPr lang="en-US" dirty="0"/>
              <a:t>body {</a:t>
            </a:r>
            <a:br>
              <a:rPr lang="en-US" dirty="0"/>
            </a:br>
            <a:r>
              <a:rPr lang="en-US" dirty="0"/>
              <a:t>  background: #ffffff url("img_tree.png") no-repeat right top;</a:t>
            </a:r>
            <a:br>
              <a:rPr lang="en-US" dirty="0"/>
            </a:br>
            <a:r>
              <a:rPr lang="en-US" dirty="0"/>
              <a:t>}</a:t>
            </a:r>
          </a:p>
          <a:p>
            <a:pPr marL="0" indent="0">
              <a:buNone/>
            </a:pPr>
            <a:r>
              <a:rPr lang="en-US" dirty="0"/>
              <a:t>When using the shorthand property the order of the property values is:</a:t>
            </a:r>
          </a:p>
          <a:p>
            <a:pPr marL="0" lvl="0" indent="0" eaLnBrk="0" fontAlgn="base" hangingPunct="0">
              <a:lnSpc>
                <a:spcPct val="100000"/>
              </a:lnSpc>
              <a:spcBef>
                <a:spcPct val="0"/>
              </a:spcBef>
              <a:spcAft>
                <a:spcPct val="0"/>
              </a:spcAft>
              <a:buNone/>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background-color</a:t>
            </a:r>
            <a:endParaRPr lang="en-US" altLang="en-US" dirty="0">
              <a:solidFill>
                <a:srgbClr val="000000"/>
              </a:solidFill>
              <a:latin typeface="Verdana" panose="020B060403050404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background-image</a:t>
            </a:r>
            <a:endParaRPr lang="en-US" altLang="en-US" dirty="0">
              <a:solidFill>
                <a:srgbClr val="000000"/>
              </a:solidFill>
              <a:latin typeface="Verdana" panose="020B060403050404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background-repeat</a:t>
            </a:r>
            <a:endParaRPr lang="en-US" altLang="en-US" dirty="0">
              <a:solidFill>
                <a:srgbClr val="000000"/>
              </a:solidFill>
              <a:latin typeface="Verdana" panose="020B060403050404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background-attachment</a:t>
            </a:r>
            <a:endParaRPr lang="en-US" altLang="en-US" dirty="0">
              <a:solidFill>
                <a:srgbClr val="000000"/>
              </a:solidFill>
              <a:latin typeface="Verdana" panose="020B060403050404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background-position</a:t>
            </a:r>
            <a:endParaRPr lang="en-US" altLang="en-US" dirty="0">
              <a:solidFill>
                <a:srgbClr val="000000"/>
              </a:solidFill>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127051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5530"/>
          </a:xfrm>
        </p:spPr>
        <p:txBody>
          <a:bodyPr>
            <a:normAutofit fontScale="90000"/>
          </a:bodyPr>
          <a:lstStyle/>
          <a:p>
            <a:r>
              <a:rPr lang="en-US" dirty="0"/>
              <a:t>CSS Border Properties</a:t>
            </a:r>
            <a:br>
              <a:rPr lang="en-US" dirty="0"/>
            </a:br>
            <a:endParaRPr lang="en-US" dirty="0"/>
          </a:p>
        </p:txBody>
      </p:sp>
      <p:sp>
        <p:nvSpPr>
          <p:cNvPr id="3" name="Content Placeholder 2"/>
          <p:cNvSpPr>
            <a:spLocks noGrp="1"/>
          </p:cNvSpPr>
          <p:nvPr>
            <p:ph idx="1"/>
          </p:nvPr>
        </p:nvSpPr>
        <p:spPr>
          <a:xfrm>
            <a:off x="511465" y="1267484"/>
            <a:ext cx="11169069" cy="4351338"/>
          </a:xfrm>
        </p:spPr>
        <p:txBody>
          <a:bodyPr>
            <a:normAutofit fontScale="92500" lnSpcReduction="10000"/>
          </a:bodyPr>
          <a:lstStyle/>
          <a:p>
            <a:pPr marL="0" indent="0">
              <a:buNone/>
            </a:pPr>
            <a:r>
              <a:rPr lang="en-US" dirty="0"/>
              <a:t>The CSS border properties allow you to specify the style, width, and color of an element's border.</a:t>
            </a:r>
          </a:p>
          <a:p>
            <a:pPr marL="0" indent="0">
              <a:buNone/>
            </a:pPr>
            <a:r>
              <a:rPr lang="en-US" dirty="0">
                <a:solidFill>
                  <a:srgbClr val="FF0000"/>
                </a:solidFill>
              </a:rPr>
              <a:t>CSS Border Style:</a:t>
            </a:r>
          </a:p>
          <a:p>
            <a:pPr lvl="0" eaLnBrk="0" fontAlgn="base" hangingPunct="0">
              <a:lnSpc>
                <a:spcPct val="100000"/>
              </a:lnSpc>
              <a:spcBef>
                <a:spcPct val="0"/>
              </a:spcBef>
              <a:spcAft>
                <a:spcPct val="0"/>
              </a:spcAft>
              <a:buFont typeface="Wingdings" panose="05000000000000000000" pitchFamily="2" charset="2"/>
              <a:buChar char="Ø"/>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dotted</a:t>
            </a:r>
            <a:r>
              <a:rPr lang="en-US" altLang="en-US" dirty="0">
                <a:solidFill>
                  <a:srgbClr val="000000"/>
                </a:solidFill>
                <a:latin typeface="Verdana" panose="020B0604030504040204" pitchFamily="34" charset="0"/>
              </a:rPr>
              <a:t> - Defines a dotted border</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dashed</a:t>
            </a:r>
            <a:r>
              <a:rPr lang="en-US" altLang="en-US" dirty="0">
                <a:solidFill>
                  <a:srgbClr val="000000"/>
                </a:solidFill>
                <a:latin typeface="Verdana" panose="020B0604030504040204" pitchFamily="34" charset="0"/>
              </a:rPr>
              <a:t> - Defines a dashed border</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solid</a:t>
            </a:r>
            <a:r>
              <a:rPr lang="en-US" altLang="en-US" dirty="0">
                <a:solidFill>
                  <a:srgbClr val="000000"/>
                </a:solidFill>
                <a:latin typeface="Verdana" panose="020B0604030504040204" pitchFamily="34" charset="0"/>
              </a:rPr>
              <a:t> - Defines a solid border</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double</a:t>
            </a:r>
            <a:r>
              <a:rPr lang="en-US" altLang="en-US" dirty="0">
                <a:solidFill>
                  <a:srgbClr val="000000"/>
                </a:solidFill>
                <a:latin typeface="Verdana" panose="020B0604030504040204" pitchFamily="34" charset="0"/>
              </a:rPr>
              <a:t> - Defines a double border</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groove</a:t>
            </a:r>
            <a:r>
              <a:rPr lang="en-US" altLang="en-US" dirty="0">
                <a:solidFill>
                  <a:srgbClr val="000000"/>
                </a:solidFill>
                <a:latin typeface="Verdana" panose="020B0604030504040204" pitchFamily="34" charset="0"/>
              </a:rPr>
              <a:t> - Defines a 3D grooved border. The effect depends on the border-color value</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ridge</a:t>
            </a:r>
            <a:r>
              <a:rPr lang="en-US" altLang="en-US" dirty="0">
                <a:solidFill>
                  <a:srgbClr val="000000"/>
                </a:solidFill>
                <a:latin typeface="Verdana" panose="020B0604030504040204" pitchFamily="34" charset="0"/>
              </a:rPr>
              <a:t> - Defines a 3D ridged border. The effect depends on the border-color value</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inset</a:t>
            </a:r>
            <a:r>
              <a:rPr lang="en-US" altLang="en-US" dirty="0">
                <a:solidFill>
                  <a:srgbClr val="000000"/>
                </a:solidFill>
                <a:latin typeface="Verdana" panose="020B0604030504040204" pitchFamily="34" charset="0"/>
              </a:rPr>
              <a:t> - Defines a 3D inset border. The effect depends on the border-color value</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outset</a:t>
            </a:r>
            <a:r>
              <a:rPr lang="en-US" altLang="en-US" dirty="0">
                <a:solidFill>
                  <a:srgbClr val="000000"/>
                </a:solidFill>
                <a:latin typeface="Verdana" panose="020B0604030504040204" pitchFamily="34" charset="0"/>
              </a:rPr>
              <a:t> - Defines a 3D outset border. The effect depends on the border-color value</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none</a:t>
            </a:r>
            <a:r>
              <a:rPr lang="en-US" altLang="en-US" dirty="0">
                <a:solidFill>
                  <a:srgbClr val="000000"/>
                </a:solidFill>
                <a:latin typeface="Verdana" panose="020B0604030504040204" pitchFamily="34" charset="0"/>
              </a:rPr>
              <a:t> - Defines no border</a:t>
            </a:r>
          </a:p>
          <a:p>
            <a:pPr lvl="0" eaLnBrk="0" fontAlgn="base" hangingPunct="0">
              <a:lnSpc>
                <a:spcPct val="100000"/>
              </a:lnSpc>
              <a:spcBef>
                <a:spcPct val="0"/>
              </a:spcBef>
              <a:spcAft>
                <a:spcPct val="0"/>
              </a:spcAft>
              <a:buFont typeface="Wingdings" panose="05000000000000000000" pitchFamily="2" charset="2"/>
              <a:buChar char="Ø"/>
            </a:pPr>
            <a:r>
              <a:rPr lang="en-US" altLang="en-US" dirty="0">
                <a:solidFill>
                  <a:srgbClr val="DC143C"/>
                </a:solidFill>
                <a:latin typeface="Consolas" panose="020B0609020204030204" pitchFamily="49" charset="0"/>
              </a:rPr>
              <a:t>hidden</a:t>
            </a:r>
            <a:r>
              <a:rPr lang="en-US" altLang="en-US" dirty="0">
                <a:solidFill>
                  <a:srgbClr val="000000"/>
                </a:solidFill>
                <a:latin typeface="Verdana" panose="020B0604030504040204" pitchFamily="34" charset="0"/>
              </a:rPr>
              <a:t> - Defines a hidden border</a:t>
            </a:r>
          </a:p>
          <a:p>
            <a:pPr marL="0" indent="0">
              <a:buNone/>
            </a:pPr>
            <a:endParaRPr lang="en-US" dirty="0"/>
          </a:p>
          <a:p>
            <a:pPr marL="0" indent="0">
              <a:buNone/>
            </a:pPr>
            <a:endParaRPr lang="en-US" dirty="0"/>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22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52391"/>
          </a:xfrm>
        </p:spPr>
        <p:txBody>
          <a:bodyPr>
            <a:normAutofit fontScale="90000"/>
          </a:bodyPr>
          <a:lstStyle/>
          <a:p>
            <a:r>
              <a:rPr lang="en-US" dirty="0"/>
              <a:t>Ex.</a:t>
            </a:r>
          </a:p>
        </p:txBody>
      </p:sp>
      <p:sp>
        <p:nvSpPr>
          <p:cNvPr id="3" name="Content Placeholder 2"/>
          <p:cNvSpPr>
            <a:spLocks noGrp="1"/>
          </p:cNvSpPr>
          <p:nvPr>
            <p:ph idx="1"/>
          </p:nvPr>
        </p:nvSpPr>
        <p:spPr>
          <a:xfrm>
            <a:off x="838199" y="1045029"/>
            <a:ext cx="11144003" cy="5131934"/>
          </a:xfrm>
        </p:spPr>
        <p:txBody>
          <a:bodyPr/>
          <a:lstStyle/>
          <a:p>
            <a:pPr marL="0" indent="0">
              <a:buNone/>
            </a:pPr>
            <a:r>
              <a:rPr lang="en-US" dirty="0" err="1"/>
              <a:t>p.dotted</a:t>
            </a:r>
            <a:r>
              <a:rPr lang="en-US" dirty="0"/>
              <a:t> {border-style: dotted;}</a:t>
            </a:r>
            <a:br>
              <a:rPr lang="en-US" dirty="0"/>
            </a:br>
            <a:r>
              <a:rPr lang="en-US" dirty="0" err="1"/>
              <a:t>p.dashed</a:t>
            </a:r>
            <a:r>
              <a:rPr lang="en-US" dirty="0"/>
              <a:t> {border-style: dashed;}</a:t>
            </a:r>
            <a:br>
              <a:rPr lang="en-US" dirty="0"/>
            </a:br>
            <a:r>
              <a:rPr lang="en-US" dirty="0" err="1"/>
              <a:t>p.solid</a:t>
            </a:r>
            <a:r>
              <a:rPr lang="en-US" dirty="0"/>
              <a:t> {border-style: solid;}</a:t>
            </a:r>
            <a:br>
              <a:rPr lang="en-US" dirty="0"/>
            </a:br>
            <a:r>
              <a:rPr lang="en-US" dirty="0" err="1"/>
              <a:t>p.double</a:t>
            </a:r>
            <a:r>
              <a:rPr lang="en-US" dirty="0"/>
              <a:t> {border-style: double;}</a:t>
            </a:r>
            <a:br>
              <a:rPr lang="en-US" dirty="0"/>
            </a:br>
            <a:r>
              <a:rPr lang="en-US" dirty="0" err="1"/>
              <a:t>p.groove</a:t>
            </a:r>
            <a:r>
              <a:rPr lang="en-US" dirty="0"/>
              <a:t> {border-style: groove;}</a:t>
            </a:r>
            <a:br>
              <a:rPr lang="en-US" dirty="0"/>
            </a:br>
            <a:r>
              <a:rPr lang="en-US" dirty="0" err="1"/>
              <a:t>p.ridge</a:t>
            </a:r>
            <a:r>
              <a:rPr lang="en-US" dirty="0"/>
              <a:t> {border-style: ridge;}</a:t>
            </a:r>
            <a:br>
              <a:rPr lang="en-US" dirty="0"/>
            </a:br>
            <a:r>
              <a:rPr lang="en-US" dirty="0" err="1"/>
              <a:t>p.inset</a:t>
            </a:r>
            <a:r>
              <a:rPr lang="en-US" dirty="0"/>
              <a:t> {border-style: inset;}</a:t>
            </a:r>
            <a:br>
              <a:rPr lang="en-US" dirty="0"/>
            </a:br>
            <a:r>
              <a:rPr lang="en-US" dirty="0" err="1"/>
              <a:t>p.outset</a:t>
            </a:r>
            <a:r>
              <a:rPr lang="en-US" dirty="0"/>
              <a:t> {border-style: outset;}</a:t>
            </a:r>
            <a:br>
              <a:rPr lang="en-US" dirty="0"/>
            </a:br>
            <a:r>
              <a:rPr lang="en-US" dirty="0" err="1"/>
              <a:t>p.none</a:t>
            </a:r>
            <a:r>
              <a:rPr lang="en-US" dirty="0"/>
              <a:t> {border-style: none;}</a:t>
            </a:r>
            <a:br>
              <a:rPr lang="en-US" dirty="0"/>
            </a:br>
            <a:r>
              <a:rPr lang="en-US" dirty="0" err="1"/>
              <a:t>p.hidden</a:t>
            </a:r>
            <a:r>
              <a:rPr lang="en-US" dirty="0"/>
              <a:t> {border-style: hidden;}</a:t>
            </a:r>
            <a:br>
              <a:rPr lang="en-US" dirty="0"/>
            </a:br>
            <a:r>
              <a:rPr lang="en-US" dirty="0" err="1"/>
              <a:t>p.mix</a:t>
            </a:r>
            <a:r>
              <a:rPr lang="en-US" dirty="0"/>
              <a:t> {border-style: dotted dashed solid double;}</a:t>
            </a:r>
          </a:p>
        </p:txBody>
      </p:sp>
      <p:pic>
        <p:nvPicPr>
          <p:cNvPr id="4" name="Picture 3"/>
          <p:cNvPicPr>
            <a:picLocks noChangeAspect="1"/>
          </p:cNvPicPr>
          <p:nvPr/>
        </p:nvPicPr>
        <p:blipFill>
          <a:blip r:embed="rId2"/>
          <a:stretch>
            <a:fillRect/>
          </a:stretch>
        </p:blipFill>
        <p:spPr>
          <a:xfrm>
            <a:off x="6541477" y="1199408"/>
            <a:ext cx="5281892" cy="3782395"/>
          </a:xfrm>
          <a:prstGeom prst="rect">
            <a:avLst/>
          </a:prstGeom>
        </p:spPr>
      </p:pic>
    </p:spTree>
    <p:extLst>
      <p:ext uri="{BB962C8B-B14F-4D97-AF65-F5344CB8AC3E}">
        <p14:creationId xmlns:p14="http://schemas.microsoft.com/office/powerpoint/2010/main" val="294507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652"/>
          </a:xfrm>
        </p:spPr>
        <p:txBody>
          <a:bodyPr>
            <a:normAutofit fontScale="90000"/>
          </a:bodyPr>
          <a:lstStyle/>
          <a:p>
            <a:r>
              <a:rPr lang="en-US" dirty="0"/>
              <a:t>CSS Border Width</a:t>
            </a:r>
            <a:br>
              <a:rPr lang="en-US" dirty="0"/>
            </a:br>
            <a:endParaRPr lang="en-US" dirty="0"/>
          </a:p>
        </p:txBody>
      </p:sp>
      <p:sp>
        <p:nvSpPr>
          <p:cNvPr id="3" name="Content Placeholder 2"/>
          <p:cNvSpPr>
            <a:spLocks noGrp="1"/>
          </p:cNvSpPr>
          <p:nvPr>
            <p:ph idx="1"/>
          </p:nvPr>
        </p:nvSpPr>
        <p:spPr>
          <a:xfrm>
            <a:off x="838200" y="676894"/>
            <a:ext cx="10515600" cy="5500069"/>
          </a:xfrm>
        </p:spPr>
        <p:txBody>
          <a:bodyPr>
            <a:normAutofit fontScale="85000" lnSpcReduction="20000"/>
          </a:bodyPr>
          <a:lstStyle/>
          <a:p>
            <a:r>
              <a:rPr lang="en-US" dirty="0"/>
              <a:t>The border-width property specifies the width of the four borders.</a:t>
            </a:r>
          </a:p>
          <a:p>
            <a:r>
              <a:rPr lang="en-US" dirty="0"/>
              <a:t>The width can be set as a specific size (in </a:t>
            </a:r>
            <a:r>
              <a:rPr lang="en-US" dirty="0" err="1"/>
              <a:t>px</a:t>
            </a:r>
            <a:r>
              <a:rPr lang="en-US" dirty="0"/>
              <a:t>, </a:t>
            </a:r>
            <a:r>
              <a:rPr lang="en-US" dirty="0" err="1"/>
              <a:t>pt</a:t>
            </a:r>
            <a:r>
              <a:rPr lang="en-US" dirty="0"/>
              <a:t>, cm, </a:t>
            </a:r>
            <a:r>
              <a:rPr lang="en-US" dirty="0" err="1"/>
              <a:t>em</a:t>
            </a:r>
            <a:r>
              <a:rPr lang="en-US" dirty="0"/>
              <a:t>, </a:t>
            </a:r>
            <a:r>
              <a:rPr lang="en-US" dirty="0" err="1"/>
              <a:t>etc</a:t>
            </a:r>
            <a:r>
              <a:rPr lang="en-US" dirty="0"/>
              <a:t>) or by using one of the three pre-defined values: thin, medium, or thick : e.g.</a:t>
            </a:r>
          </a:p>
          <a:p>
            <a:pPr marL="0" indent="0">
              <a:buNone/>
            </a:pPr>
            <a:r>
              <a:rPr lang="en-US" dirty="0"/>
              <a:t>p.one {</a:t>
            </a:r>
            <a:br>
              <a:rPr lang="en-US" dirty="0"/>
            </a:br>
            <a:r>
              <a:rPr lang="en-US" dirty="0"/>
              <a:t>  border-style: solid;</a:t>
            </a:r>
            <a:br>
              <a:rPr lang="en-US" dirty="0"/>
            </a:br>
            <a:r>
              <a:rPr lang="en-US" dirty="0"/>
              <a:t>  border-width: 5px;</a:t>
            </a:r>
            <a:br>
              <a:rPr lang="en-US" dirty="0"/>
            </a:br>
            <a:r>
              <a:rPr lang="en-US" dirty="0"/>
              <a:t>}</a:t>
            </a:r>
            <a:br>
              <a:rPr lang="en-US" dirty="0"/>
            </a:br>
            <a:br>
              <a:rPr lang="en-US" dirty="0"/>
            </a:br>
            <a:r>
              <a:rPr lang="en-US" dirty="0"/>
              <a:t>p.two {</a:t>
            </a:r>
            <a:br>
              <a:rPr lang="en-US" dirty="0"/>
            </a:br>
            <a:r>
              <a:rPr lang="en-US" dirty="0"/>
              <a:t>  border-style: solid;</a:t>
            </a:r>
            <a:br>
              <a:rPr lang="en-US" dirty="0"/>
            </a:br>
            <a:r>
              <a:rPr lang="en-US" dirty="0"/>
              <a:t>  border-width: medium;</a:t>
            </a:r>
            <a:br>
              <a:rPr lang="en-US" dirty="0"/>
            </a:br>
            <a:r>
              <a:rPr lang="en-US" dirty="0"/>
              <a:t>}</a:t>
            </a:r>
            <a:br>
              <a:rPr lang="en-US" dirty="0"/>
            </a:br>
            <a:br>
              <a:rPr lang="en-US" dirty="0"/>
            </a:br>
            <a:r>
              <a:rPr lang="en-US" dirty="0"/>
              <a:t>p.three {</a:t>
            </a:r>
            <a:br>
              <a:rPr lang="en-US" dirty="0"/>
            </a:br>
            <a:r>
              <a:rPr lang="en-US" dirty="0"/>
              <a:t>  border-style: dotted;</a:t>
            </a:r>
            <a:br>
              <a:rPr lang="en-US" dirty="0"/>
            </a:br>
            <a:r>
              <a:rPr lang="en-US" dirty="0"/>
              <a:t>  border-width: 2px;</a:t>
            </a:r>
            <a:br>
              <a:rPr lang="en-US" dirty="0"/>
            </a:br>
            <a:r>
              <a:rPr lang="en-US" dirty="0"/>
              <a:t>}</a:t>
            </a:r>
            <a:br>
              <a:rPr lang="en-US" dirty="0"/>
            </a:br>
            <a:br>
              <a:rPr lang="en-US" dirty="0"/>
            </a:br>
            <a:r>
              <a:rPr lang="en-US" dirty="0"/>
              <a:t>p.four {</a:t>
            </a:r>
            <a:br>
              <a:rPr lang="en-US" dirty="0"/>
            </a:br>
            <a:r>
              <a:rPr lang="en-US" dirty="0"/>
              <a:t>  border-style: dotted;</a:t>
            </a:r>
            <a:br>
              <a:rPr lang="en-US" dirty="0"/>
            </a:br>
            <a:r>
              <a:rPr lang="en-US" dirty="0"/>
              <a:t>  border-width: thick;</a:t>
            </a:r>
            <a:br>
              <a:rPr lang="en-US" dirty="0"/>
            </a:br>
            <a:r>
              <a:rPr lang="en-US" dirty="0"/>
              <a:t>}</a:t>
            </a:r>
          </a:p>
        </p:txBody>
      </p:sp>
    </p:spTree>
    <p:extLst>
      <p:ext uri="{BB962C8B-B14F-4D97-AF65-F5344CB8AC3E}">
        <p14:creationId xmlns:p14="http://schemas.microsoft.com/office/powerpoint/2010/main" val="2008055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5221"/>
            <a:ext cx="9720072" cy="1499616"/>
          </a:xfrm>
        </p:spPr>
        <p:txBody>
          <a:bodyPr/>
          <a:lstStyle/>
          <a:p>
            <a:r>
              <a:rPr lang="en-US" dirty="0"/>
              <a:t>CSS Border Color</a:t>
            </a:r>
            <a:br>
              <a:rPr lang="en-US" dirty="0"/>
            </a:br>
            <a:endParaRPr lang="en-US" dirty="0"/>
          </a:p>
        </p:txBody>
      </p:sp>
      <p:sp>
        <p:nvSpPr>
          <p:cNvPr id="3" name="Content Placeholder 2"/>
          <p:cNvSpPr>
            <a:spLocks noGrp="1"/>
          </p:cNvSpPr>
          <p:nvPr>
            <p:ph idx="1"/>
          </p:nvPr>
        </p:nvSpPr>
        <p:spPr>
          <a:xfrm>
            <a:off x="838200" y="1045029"/>
            <a:ext cx="10515600" cy="5131934"/>
          </a:xfrm>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The border-color property is used to set the color of the four borders.</a:t>
            </a:r>
          </a:p>
          <a:p>
            <a:pPr marL="0" indent="0">
              <a:buNone/>
            </a:pPr>
            <a:r>
              <a:rPr lang="en-US" sz="2000" dirty="0">
                <a:latin typeface="Times New Roman" panose="02020603050405020304" pitchFamily="18" charset="0"/>
                <a:cs typeface="Times New Roman" panose="02020603050405020304" pitchFamily="18" charset="0"/>
              </a:rPr>
              <a:t>The color can be set by: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name - specify a color name, like "red"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HEX - specify a HEX value, like "#ff0000"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RGB - specify a RGB value, like "rgb(255,0,0)"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HSL - specify a HSL value, like "hsl(0, 100%, 50%)"</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Transparent</a:t>
            </a:r>
          </a:p>
          <a:p>
            <a:pPr marL="0" indent="0">
              <a:buNone/>
            </a:pPr>
            <a:r>
              <a:rPr lang="en-US" sz="2000" dirty="0">
                <a:latin typeface="Times New Roman" panose="02020603050405020304" pitchFamily="18" charset="0"/>
                <a:cs typeface="Times New Roman" panose="02020603050405020304" pitchFamily="18" charset="0"/>
              </a:rPr>
              <a:t>&lt;style&gt;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p.one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border-style: solid;</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border-color: red green blue yellow; /* red top, green right, blue bottom and yellow left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&lt;/style&gt;</a:t>
            </a:r>
          </a:p>
        </p:txBody>
      </p:sp>
    </p:spTree>
    <p:extLst>
      <p:ext uri="{BB962C8B-B14F-4D97-AF65-F5344CB8AC3E}">
        <p14:creationId xmlns:p14="http://schemas.microsoft.com/office/powerpoint/2010/main" val="39990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Border - Shorthand Property</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border property is a shorthand property for the following individual border properties:</a:t>
            </a:r>
          </a:p>
          <a:p>
            <a:r>
              <a:rPr lang="en-US" dirty="0"/>
              <a:t>border-width</a:t>
            </a:r>
          </a:p>
          <a:p>
            <a:r>
              <a:rPr lang="en-US" dirty="0"/>
              <a:t>border-style (required)</a:t>
            </a:r>
          </a:p>
          <a:p>
            <a:r>
              <a:rPr lang="en-US" dirty="0"/>
              <a:t>border-color</a:t>
            </a:r>
          </a:p>
          <a:p>
            <a:pPr marL="0" indent="0">
              <a:buNone/>
            </a:pPr>
            <a:r>
              <a:rPr lang="en-US" dirty="0"/>
              <a:t>e.g.</a:t>
            </a:r>
          </a:p>
          <a:p>
            <a:pPr marL="0" indent="0">
              <a:buNone/>
            </a:pPr>
            <a:r>
              <a:rPr lang="en-US" dirty="0">
                <a:solidFill>
                  <a:srgbClr val="FF0000"/>
                </a:solidFill>
              </a:rPr>
              <a:t>p {</a:t>
            </a:r>
            <a:br>
              <a:rPr lang="en-US" dirty="0">
                <a:solidFill>
                  <a:srgbClr val="FF0000"/>
                </a:solidFill>
              </a:rPr>
            </a:br>
            <a:r>
              <a:rPr lang="en-US" dirty="0">
                <a:solidFill>
                  <a:srgbClr val="FF0000"/>
                </a:solidFill>
              </a:rPr>
              <a:t>  border: 5px solid red;</a:t>
            </a:r>
            <a:br>
              <a:rPr lang="en-US" dirty="0">
                <a:solidFill>
                  <a:srgbClr val="FF0000"/>
                </a:solidFill>
              </a:rPr>
            </a:br>
            <a:r>
              <a:rPr lang="en-US" dirty="0">
                <a:solidFill>
                  <a:srgbClr val="FF0000"/>
                </a:solidFill>
              </a:rPr>
              <a:t>}</a:t>
            </a:r>
          </a:p>
        </p:txBody>
      </p:sp>
    </p:spTree>
    <p:extLst>
      <p:ext uri="{BB962C8B-B14F-4D97-AF65-F5344CB8AC3E}">
        <p14:creationId xmlns:p14="http://schemas.microsoft.com/office/powerpoint/2010/main" val="2037002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CSS margin properties are used to create space around elements, outside of any defined borders.</a:t>
            </a:r>
          </a:p>
          <a:p>
            <a:pPr marL="0" indent="0">
              <a:buNone/>
            </a:pPr>
            <a:r>
              <a:rPr lang="en-US" dirty="0"/>
              <a:t>CSS has properties for specifying the margin for each side of an element:</a:t>
            </a:r>
          </a:p>
          <a:p>
            <a:r>
              <a:rPr lang="en-US" dirty="0">
                <a:solidFill>
                  <a:srgbClr val="FF0000"/>
                </a:solidFill>
              </a:rPr>
              <a:t>margin-top</a:t>
            </a:r>
          </a:p>
          <a:p>
            <a:r>
              <a:rPr lang="en-US" dirty="0">
                <a:solidFill>
                  <a:srgbClr val="FF0000"/>
                </a:solidFill>
              </a:rPr>
              <a:t>margin-right</a:t>
            </a:r>
          </a:p>
          <a:p>
            <a:r>
              <a:rPr lang="en-US" dirty="0">
                <a:solidFill>
                  <a:srgbClr val="FF0000"/>
                </a:solidFill>
              </a:rPr>
              <a:t>margin-bottom</a:t>
            </a:r>
          </a:p>
          <a:p>
            <a:r>
              <a:rPr lang="en-US" dirty="0">
                <a:solidFill>
                  <a:srgbClr val="FF0000"/>
                </a:solidFill>
              </a:rPr>
              <a:t>margin-left</a:t>
            </a:r>
          </a:p>
          <a:p>
            <a:pPr marL="0" indent="0">
              <a:buNone/>
            </a:pP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761200" y="3455720"/>
            <a:ext cx="3399621" cy="2208810"/>
          </a:xfrm>
          <a:prstGeom prst="rect">
            <a:avLst/>
          </a:prstGeom>
        </p:spPr>
      </p:pic>
    </p:spTree>
    <p:extLst>
      <p:ext uri="{BB962C8B-B14F-4D97-AF65-F5344CB8AC3E}">
        <p14:creationId xmlns:p14="http://schemas.microsoft.com/office/powerpoint/2010/main" val="375629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rmAutofit fontScale="90000"/>
          </a:bodyPr>
          <a:lstStyle/>
          <a:p>
            <a:r>
              <a:rPr lang="en-US" dirty="0"/>
              <a:t>Margin - Shorthand Property</a:t>
            </a:r>
          </a:p>
        </p:txBody>
      </p:sp>
      <p:sp>
        <p:nvSpPr>
          <p:cNvPr id="3" name="Content Placeholder 2"/>
          <p:cNvSpPr>
            <a:spLocks noGrp="1"/>
          </p:cNvSpPr>
          <p:nvPr>
            <p:ph idx="1"/>
          </p:nvPr>
        </p:nvSpPr>
        <p:spPr>
          <a:xfrm>
            <a:off x="838200" y="1080655"/>
            <a:ext cx="10515600" cy="5096308"/>
          </a:xfrm>
        </p:spPr>
        <p:txBody>
          <a:bodyPr>
            <a:normAutofit fontScale="77500" lnSpcReduction="20000"/>
          </a:bodyPr>
          <a:lstStyle/>
          <a:p>
            <a:pPr marL="0" indent="0">
              <a:buNone/>
            </a:pPr>
            <a:r>
              <a:rPr lang="en-US" dirty="0"/>
              <a:t>The margin property is a shorthand property for the following individual margin properties:</a:t>
            </a:r>
          </a:p>
          <a:p>
            <a:pPr marL="0" indent="0">
              <a:buNone/>
            </a:pPr>
            <a:r>
              <a:rPr lang="en-US" b="1" dirty="0"/>
              <a:t>margin: 25px 50px 75px 100px;</a:t>
            </a:r>
          </a:p>
          <a:p>
            <a:r>
              <a:rPr lang="en-US" dirty="0">
                <a:solidFill>
                  <a:srgbClr val="FF0000"/>
                </a:solidFill>
              </a:rPr>
              <a:t>Top margin is 25px</a:t>
            </a:r>
          </a:p>
          <a:p>
            <a:r>
              <a:rPr lang="en-US" dirty="0">
                <a:solidFill>
                  <a:srgbClr val="FF0000"/>
                </a:solidFill>
              </a:rPr>
              <a:t>right margin is 50px</a:t>
            </a:r>
          </a:p>
          <a:p>
            <a:r>
              <a:rPr lang="en-US" dirty="0">
                <a:solidFill>
                  <a:srgbClr val="FF0000"/>
                </a:solidFill>
              </a:rPr>
              <a:t>bottom margin is 75px</a:t>
            </a:r>
          </a:p>
          <a:p>
            <a:r>
              <a:rPr lang="en-US" dirty="0">
                <a:solidFill>
                  <a:srgbClr val="FF0000"/>
                </a:solidFill>
              </a:rPr>
              <a:t>left margin is 100px</a:t>
            </a:r>
          </a:p>
          <a:p>
            <a:pPr marL="0" indent="0">
              <a:buNone/>
            </a:pPr>
            <a:r>
              <a:rPr lang="en-US" b="1" dirty="0"/>
              <a:t>margin: 25px 50px 75px;</a:t>
            </a:r>
          </a:p>
          <a:p>
            <a:r>
              <a:rPr lang="en-US" dirty="0">
                <a:solidFill>
                  <a:srgbClr val="FF0000"/>
                </a:solidFill>
              </a:rPr>
              <a:t>top margin is 25px</a:t>
            </a:r>
          </a:p>
          <a:p>
            <a:r>
              <a:rPr lang="en-US" dirty="0">
                <a:solidFill>
                  <a:srgbClr val="FF0000"/>
                </a:solidFill>
              </a:rPr>
              <a:t>right and left margins are 50px</a:t>
            </a:r>
          </a:p>
          <a:p>
            <a:r>
              <a:rPr lang="en-US" dirty="0">
                <a:solidFill>
                  <a:srgbClr val="FF0000"/>
                </a:solidFill>
              </a:rPr>
              <a:t>bottom margin is 75px</a:t>
            </a:r>
          </a:p>
          <a:p>
            <a:pPr marL="0" indent="0">
              <a:buNone/>
            </a:pPr>
            <a:r>
              <a:rPr lang="en-US" b="1" dirty="0"/>
              <a:t>margin: 25px 50px;</a:t>
            </a:r>
            <a:r>
              <a:rPr lang="en-US" dirty="0"/>
              <a:t>top and bottom margins are 25px</a:t>
            </a:r>
          </a:p>
          <a:p>
            <a:r>
              <a:rPr lang="en-US" dirty="0">
                <a:solidFill>
                  <a:srgbClr val="FF0000"/>
                </a:solidFill>
              </a:rPr>
              <a:t>right and left margins are 50px</a:t>
            </a:r>
          </a:p>
          <a:p>
            <a:pPr marL="0" indent="0">
              <a:buNone/>
            </a:pPr>
            <a:r>
              <a:rPr lang="en-US" b="1" dirty="0"/>
              <a:t>margin: 25px;</a:t>
            </a:r>
          </a:p>
          <a:p>
            <a:r>
              <a:rPr lang="en-US" dirty="0">
                <a:solidFill>
                  <a:srgbClr val="FF0000"/>
                </a:solidFill>
              </a:rPr>
              <a:t>all four margins are 25px</a:t>
            </a:r>
          </a:p>
          <a:p>
            <a:pPr marL="0" indent="0">
              <a:buNone/>
            </a:pPr>
            <a:endParaRPr lang="en-US" dirty="0">
              <a:solidFill>
                <a:srgbClr val="FF0000"/>
              </a:solidFill>
            </a:endParaRPr>
          </a:p>
          <a:p>
            <a:pPr marL="0" indent="0">
              <a:buNone/>
            </a:pPr>
            <a:endParaRPr lang="en-US" dirty="0"/>
          </a:p>
        </p:txBody>
      </p:sp>
      <p:pic>
        <p:nvPicPr>
          <p:cNvPr id="5" name="Picture 4"/>
          <p:cNvPicPr>
            <a:picLocks noChangeAspect="1"/>
          </p:cNvPicPr>
          <p:nvPr/>
        </p:nvPicPr>
        <p:blipFill>
          <a:blip r:embed="rId2"/>
          <a:stretch>
            <a:fillRect/>
          </a:stretch>
        </p:blipFill>
        <p:spPr>
          <a:xfrm>
            <a:off x="4806909" y="1496291"/>
            <a:ext cx="5953125" cy="2965429"/>
          </a:xfrm>
          <a:prstGeom prst="rect">
            <a:avLst/>
          </a:prstGeom>
        </p:spPr>
      </p:pic>
      <p:pic>
        <p:nvPicPr>
          <p:cNvPr id="6" name="Picture 5"/>
          <p:cNvPicPr>
            <a:picLocks noChangeAspect="1"/>
          </p:cNvPicPr>
          <p:nvPr/>
        </p:nvPicPr>
        <p:blipFill>
          <a:blip r:embed="rId3"/>
          <a:stretch>
            <a:fillRect/>
          </a:stretch>
        </p:blipFill>
        <p:spPr>
          <a:xfrm>
            <a:off x="7172696" y="4651058"/>
            <a:ext cx="2600696" cy="1525906"/>
          </a:xfrm>
          <a:prstGeom prst="rect">
            <a:avLst/>
          </a:prstGeom>
        </p:spPr>
      </p:pic>
    </p:spTree>
    <p:extLst>
      <p:ext uri="{BB962C8B-B14F-4D97-AF65-F5344CB8AC3E}">
        <p14:creationId xmlns:p14="http://schemas.microsoft.com/office/powerpoint/2010/main" val="1125803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Margin Collapse</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Top and bottom margins of elements are sometimes collapsed into a single margin that is equal to the largest of the two margins.</a:t>
            </a:r>
          </a:p>
          <a:p>
            <a:r>
              <a:rPr lang="en-US" dirty="0"/>
              <a:t>This does not happen on left and right margins. Only top and bottom margins.</a:t>
            </a:r>
          </a:p>
          <a:p>
            <a:pPr marL="0" indent="0">
              <a:buNone/>
            </a:pPr>
            <a:r>
              <a:rPr lang="pt-BR" dirty="0"/>
              <a:t>h1 {</a:t>
            </a:r>
            <a:br>
              <a:rPr lang="pt-BR" dirty="0"/>
            </a:br>
            <a:r>
              <a:rPr lang="pt-BR" dirty="0"/>
              <a:t>  margin: 0 0 50px 0;</a:t>
            </a:r>
            <a:br>
              <a:rPr lang="pt-BR" dirty="0"/>
            </a:br>
            <a:r>
              <a:rPr lang="pt-BR" dirty="0"/>
              <a:t>}</a:t>
            </a:r>
            <a:br>
              <a:rPr lang="pt-BR" dirty="0"/>
            </a:br>
            <a:br>
              <a:rPr lang="pt-BR" dirty="0"/>
            </a:br>
            <a:r>
              <a:rPr lang="pt-BR" dirty="0"/>
              <a:t>h2 {</a:t>
            </a:r>
            <a:br>
              <a:rPr lang="pt-BR" dirty="0"/>
            </a:br>
            <a:r>
              <a:rPr lang="pt-BR" dirty="0"/>
              <a:t>  margin: 20px 0 0 0;</a:t>
            </a:r>
            <a:br>
              <a:rPr lang="pt-BR" dirty="0"/>
            </a:br>
            <a:r>
              <a:rPr lang="pt-BR" dirty="0"/>
              <a:t>}</a:t>
            </a:r>
          </a:p>
          <a:p>
            <a:pPr marL="0" indent="0">
              <a:buNone/>
            </a:pPr>
            <a:r>
              <a:rPr lang="en-US" dirty="0"/>
              <a:t>common sense would seem to suggest that the vertical margin between the &lt;h1&gt; and the &lt;h2&gt; would be a total of 70px (50px + 20px). But due to margin collapse, the actual margin ends up being 50px.</a:t>
            </a:r>
          </a:p>
          <a:p>
            <a:endParaRPr lang="en-US" dirty="0"/>
          </a:p>
        </p:txBody>
      </p:sp>
    </p:spTree>
    <p:extLst>
      <p:ext uri="{BB962C8B-B14F-4D97-AF65-F5344CB8AC3E}">
        <p14:creationId xmlns:p14="http://schemas.microsoft.com/office/powerpoint/2010/main" val="1238187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Padding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CSS padding properties are used to generate space around an element's content, inside of any defined borders.</a:t>
            </a:r>
          </a:p>
          <a:p>
            <a:pPr marL="0" indent="0">
              <a:buNone/>
            </a:pPr>
            <a:r>
              <a:rPr lang="en-US" dirty="0"/>
              <a:t>CSS has properties for specifying the padding for each side of an element:</a:t>
            </a:r>
          </a:p>
          <a:p>
            <a:r>
              <a:rPr lang="en-US" dirty="0">
                <a:solidFill>
                  <a:srgbClr val="FF0000"/>
                </a:solidFill>
              </a:rPr>
              <a:t>padding-top</a:t>
            </a:r>
          </a:p>
          <a:p>
            <a:r>
              <a:rPr lang="en-US" dirty="0">
                <a:solidFill>
                  <a:srgbClr val="FF0000"/>
                </a:solidFill>
              </a:rPr>
              <a:t>padding-right</a:t>
            </a:r>
          </a:p>
          <a:p>
            <a:r>
              <a:rPr lang="en-US" dirty="0">
                <a:solidFill>
                  <a:srgbClr val="FF0000"/>
                </a:solidFill>
              </a:rPr>
              <a:t>padding-bottom</a:t>
            </a:r>
          </a:p>
          <a:p>
            <a:r>
              <a:rPr lang="en-US" dirty="0">
                <a:solidFill>
                  <a:srgbClr val="FF0000"/>
                </a:solidFill>
              </a:rPr>
              <a:t>padding-left</a:t>
            </a:r>
          </a:p>
          <a:p>
            <a:pPr marL="0" indent="0">
              <a:buNone/>
            </a:pPr>
            <a:r>
              <a:rPr lang="en-US" dirty="0">
                <a:solidFill>
                  <a:srgbClr val="FF0000"/>
                </a:solidFill>
              </a:rPr>
              <a:t>e.g.</a:t>
            </a:r>
          </a:p>
          <a:p>
            <a:pPr marL="0" indent="0">
              <a:buNone/>
            </a:pPr>
            <a:r>
              <a:rPr lang="en-US" dirty="0">
                <a:solidFill>
                  <a:srgbClr val="FF0000"/>
                </a:solidFill>
              </a:rPr>
              <a:t>div {</a:t>
            </a:r>
            <a:br>
              <a:rPr lang="en-US" dirty="0">
                <a:solidFill>
                  <a:srgbClr val="FF0000"/>
                </a:solidFill>
              </a:rPr>
            </a:br>
            <a:r>
              <a:rPr lang="en-US" dirty="0">
                <a:solidFill>
                  <a:srgbClr val="FF0000"/>
                </a:solidFill>
              </a:rPr>
              <a:t>  padding-top: 50px;</a:t>
            </a:r>
            <a:br>
              <a:rPr lang="en-US" dirty="0">
                <a:solidFill>
                  <a:srgbClr val="FF0000"/>
                </a:solidFill>
              </a:rPr>
            </a:br>
            <a:r>
              <a:rPr lang="en-US" dirty="0">
                <a:solidFill>
                  <a:srgbClr val="FF0000"/>
                </a:solidFill>
              </a:rPr>
              <a:t>  padding-right: 30px;</a:t>
            </a:r>
            <a:br>
              <a:rPr lang="en-US" dirty="0">
                <a:solidFill>
                  <a:srgbClr val="FF0000"/>
                </a:solidFill>
              </a:rPr>
            </a:br>
            <a:r>
              <a:rPr lang="en-US" dirty="0">
                <a:solidFill>
                  <a:srgbClr val="FF0000"/>
                </a:solidFill>
              </a:rPr>
              <a:t>  padding-bottom: 50px;</a:t>
            </a:r>
            <a:br>
              <a:rPr lang="en-US" dirty="0">
                <a:solidFill>
                  <a:srgbClr val="FF0000"/>
                </a:solidFill>
              </a:rPr>
            </a:br>
            <a:r>
              <a:rPr lang="en-US" dirty="0">
                <a:solidFill>
                  <a:srgbClr val="FF0000"/>
                </a:solidFill>
              </a:rPr>
              <a:t>  padding-left: 80px;</a:t>
            </a:r>
            <a:br>
              <a:rPr lang="en-US" dirty="0">
                <a:solidFill>
                  <a:srgbClr val="FF0000"/>
                </a:solidFill>
              </a:rPr>
            </a:br>
            <a:r>
              <a:rPr lang="en-US" dirty="0">
                <a:solidFill>
                  <a:srgbClr val="FF0000"/>
                </a:solidFill>
              </a:rPr>
              <a:t>}</a:t>
            </a:r>
          </a:p>
        </p:txBody>
      </p:sp>
      <p:pic>
        <p:nvPicPr>
          <p:cNvPr id="6" name="Picture 5"/>
          <p:cNvPicPr>
            <a:picLocks noChangeAspect="1"/>
          </p:cNvPicPr>
          <p:nvPr/>
        </p:nvPicPr>
        <p:blipFill>
          <a:blip r:embed="rId2"/>
          <a:stretch>
            <a:fillRect/>
          </a:stretch>
        </p:blipFill>
        <p:spPr>
          <a:xfrm>
            <a:off x="3997840" y="4650426"/>
            <a:ext cx="6238875" cy="1333500"/>
          </a:xfrm>
          <a:prstGeom prst="rect">
            <a:avLst/>
          </a:prstGeom>
        </p:spPr>
      </p:pic>
    </p:spTree>
    <p:extLst>
      <p:ext uri="{BB962C8B-B14F-4D97-AF65-F5344CB8AC3E}">
        <p14:creationId xmlns:p14="http://schemas.microsoft.com/office/powerpoint/2010/main" val="86090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21553"/>
          </a:xfrm>
        </p:spPr>
        <p:txBody>
          <a:bodyPr>
            <a:normAutofit fontScale="90000"/>
          </a:bodyPr>
          <a:lstStyle/>
          <a:p>
            <a:r>
              <a:rPr lang="en-US" sz="3600" dirty="0">
                <a:latin typeface="Times New Roman" panose="02020603050405020304" pitchFamily="18" charset="0"/>
                <a:cs typeface="Times New Roman" panose="02020603050405020304" pitchFamily="18" charset="0"/>
              </a:rPr>
              <a:t>Applications of CSS</a:t>
            </a:r>
            <a:br>
              <a:rPr lang="en-US" sz="3600" dirty="0">
                <a:latin typeface="Times New Roman" panose="02020603050405020304" pitchFamily="18" charset="0"/>
                <a:cs typeface="Times New Roman" panose="02020603050405020304" pitchFamily="18" charset="0"/>
              </a:rPr>
            </a:br>
            <a:br>
              <a:rPr lang="en-US" dirty="0"/>
            </a:br>
            <a:endParaRPr lang="en-US" dirty="0"/>
          </a:p>
        </p:txBody>
      </p:sp>
      <p:sp>
        <p:nvSpPr>
          <p:cNvPr id="3" name="Content Placeholder 2"/>
          <p:cNvSpPr>
            <a:spLocks noGrp="1"/>
          </p:cNvSpPr>
          <p:nvPr>
            <p:ph idx="1"/>
          </p:nvPr>
        </p:nvSpPr>
        <p:spPr>
          <a:xfrm>
            <a:off x="652272" y="1406769"/>
            <a:ext cx="10515600" cy="4866015"/>
          </a:xfrm>
        </p:spPr>
        <p:txBody>
          <a:bodyPr>
            <a:normAutofit fontScale="92500" lnSpcReduction="10000"/>
          </a:bodyPr>
          <a:lstStyle/>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CSS saves time</a:t>
            </a:r>
            <a:r>
              <a:rPr lang="en-US" dirty="0">
                <a:latin typeface="Times New Roman" panose="02020603050405020304" pitchFamily="18" charset="0"/>
                <a:cs typeface="Times New Roman" panose="02020603050405020304" pitchFamily="18" charset="0"/>
              </a:rPr>
              <a:t> - You can write CSS once and then reuse same sheet in multiple HTML pages. You can define a style for each HTML element and apply it to as many Web pages as you want.</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Pages load faster</a:t>
            </a:r>
            <a:r>
              <a:rPr lang="en-US" dirty="0">
                <a:latin typeface="Times New Roman" panose="02020603050405020304" pitchFamily="18" charset="0"/>
                <a:cs typeface="Times New Roman" panose="02020603050405020304" pitchFamily="18" charset="0"/>
              </a:rPr>
              <a:t> - If you are using CSS, you do not need to write HTML tag attributes every time. Just write one CSS rule of a tag and apply it to all the occurrences of that tag. So less code means faster download times.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Easy maintenance</a:t>
            </a:r>
            <a:r>
              <a:rPr lang="en-US" dirty="0">
                <a:latin typeface="Times New Roman" panose="02020603050405020304" pitchFamily="18" charset="0"/>
                <a:cs typeface="Times New Roman" panose="02020603050405020304" pitchFamily="18" charset="0"/>
              </a:rPr>
              <a:t> - To make a global change, simply change the style, and all elements in all the web pages will be updated automatically.</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Superior styles to HTML</a:t>
            </a:r>
            <a:r>
              <a:rPr lang="en-US" dirty="0">
                <a:latin typeface="Times New Roman" panose="02020603050405020304" pitchFamily="18" charset="0"/>
                <a:cs typeface="Times New Roman" panose="02020603050405020304" pitchFamily="18" charset="0"/>
              </a:rPr>
              <a:t> - CSS has a much wider array of attributes than HTML, so you can give a far better look to your HTML page in comparison to HTML attributes.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Multiple Device Compatibility</a:t>
            </a:r>
            <a:r>
              <a:rPr lang="en-US" dirty="0">
                <a:latin typeface="Times New Roman" panose="02020603050405020304" pitchFamily="18" charset="0"/>
                <a:cs typeface="Times New Roman" panose="02020603050405020304" pitchFamily="18" charset="0"/>
              </a:rPr>
              <a:t> - Style sheets allow content to be optimized for more than one type of device. By using the same HTML document, different versions of a website can be presented for handheld devices such as PDAs and cell phones or for printing.</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Global web standards </a:t>
            </a:r>
            <a:r>
              <a:rPr lang="en-US" dirty="0">
                <a:latin typeface="Times New Roman" panose="02020603050405020304" pitchFamily="18" charset="0"/>
                <a:cs typeface="Times New Roman" panose="02020603050405020304" pitchFamily="18" charset="0"/>
              </a:rPr>
              <a:t>- Now HTML attributes are being deprecated and it is being recommended to use CSS. So, its a good idea to start using CSS in all the HTML pages to make them compatible to future browsers.</a:t>
            </a:r>
          </a:p>
          <a:p>
            <a:pPr marL="0" indent="0">
              <a:buNone/>
            </a:pPr>
            <a:endParaRPr lang="en-US" dirty="0"/>
          </a:p>
        </p:txBody>
      </p:sp>
    </p:spTree>
    <p:extLst>
      <p:ext uri="{BB962C8B-B14F-4D97-AF65-F5344CB8AC3E}">
        <p14:creationId xmlns:p14="http://schemas.microsoft.com/office/powerpoint/2010/main" val="114036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height and width Values</a:t>
            </a:r>
            <a:br>
              <a:rPr lang="en-US" dirty="0"/>
            </a:br>
            <a:endParaRPr lang="en-US" dirty="0"/>
          </a:p>
        </p:txBody>
      </p:sp>
      <p:sp>
        <p:nvSpPr>
          <p:cNvPr id="3" name="Content Placeholder 2"/>
          <p:cNvSpPr>
            <a:spLocks noGrp="1"/>
          </p:cNvSpPr>
          <p:nvPr>
            <p:ph idx="1"/>
          </p:nvPr>
        </p:nvSpPr>
        <p:spPr>
          <a:xfrm>
            <a:off x="838200" y="1243584"/>
            <a:ext cx="10515600" cy="4933379"/>
          </a:xfrm>
        </p:spPr>
        <p:txBody>
          <a:bodyPr>
            <a:normAutofit fontScale="92500" lnSpcReduction="20000"/>
          </a:bodyPr>
          <a:lstStyle/>
          <a:p>
            <a:pPr marL="0" indent="0">
              <a:buNone/>
            </a:pPr>
            <a:r>
              <a:rPr lang="en-US" sz="2400" dirty="0">
                <a:latin typeface="Times New Roman" panose="02020603050405020304" pitchFamily="18" charset="0"/>
                <a:cs typeface="Times New Roman" panose="02020603050405020304" pitchFamily="18" charset="0"/>
              </a:rPr>
              <a:t>The height and width properties are used to set the height and width of an element.</a:t>
            </a:r>
          </a:p>
          <a:p>
            <a:pPr marL="0" indent="0">
              <a:buNone/>
            </a:pPr>
            <a:r>
              <a:rPr lang="en-US" sz="2400" dirty="0">
                <a:latin typeface="Times New Roman" panose="02020603050405020304" pitchFamily="18" charset="0"/>
                <a:cs typeface="Times New Roman" panose="02020603050405020304" pitchFamily="18" charset="0"/>
              </a:rPr>
              <a:t>The height and width properties do not include padding, borders, or margins. It sets the height/width of the area inside the padding, border, and margin of the element.</a:t>
            </a:r>
          </a:p>
          <a:p>
            <a:pPr marL="0" indent="0">
              <a:buNone/>
            </a:pPr>
            <a:r>
              <a:rPr lang="en-US" sz="2400" dirty="0">
                <a:latin typeface="Times New Roman" panose="02020603050405020304" pitchFamily="18" charset="0"/>
                <a:cs typeface="Times New Roman" panose="02020603050405020304" pitchFamily="18" charset="0"/>
              </a:rPr>
              <a:t>The height and width properties may have the following values:</a:t>
            </a:r>
          </a:p>
          <a:p>
            <a:r>
              <a:rPr lang="en-US" sz="2400" dirty="0">
                <a:solidFill>
                  <a:srgbClr val="FF0000"/>
                </a:solidFill>
                <a:latin typeface="Times New Roman" panose="02020603050405020304" pitchFamily="18" charset="0"/>
                <a:cs typeface="Times New Roman" panose="02020603050405020304" pitchFamily="18" charset="0"/>
              </a:rPr>
              <a:t>auto - This is default. The browser calculates the height and width</a:t>
            </a:r>
          </a:p>
          <a:p>
            <a:r>
              <a:rPr lang="en-US" sz="2400" dirty="0">
                <a:solidFill>
                  <a:srgbClr val="FF0000"/>
                </a:solidFill>
                <a:latin typeface="Times New Roman" panose="02020603050405020304" pitchFamily="18" charset="0"/>
                <a:cs typeface="Times New Roman" panose="02020603050405020304" pitchFamily="18" charset="0"/>
              </a:rPr>
              <a:t>length - Defines the height/width in </a:t>
            </a:r>
            <a:r>
              <a:rPr lang="en-US" sz="2400" dirty="0" err="1">
                <a:solidFill>
                  <a:srgbClr val="FF0000"/>
                </a:solidFill>
                <a:latin typeface="Times New Roman" panose="02020603050405020304" pitchFamily="18" charset="0"/>
                <a:cs typeface="Times New Roman" panose="02020603050405020304" pitchFamily="18" charset="0"/>
              </a:rPr>
              <a:t>px</a:t>
            </a:r>
            <a:r>
              <a:rPr lang="en-US" sz="2400" dirty="0">
                <a:solidFill>
                  <a:srgbClr val="FF0000"/>
                </a:solidFill>
                <a:latin typeface="Times New Roman" panose="02020603050405020304" pitchFamily="18" charset="0"/>
                <a:cs typeface="Times New Roman" panose="02020603050405020304" pitchFamily="18" charset="0"/>
              </a:rPr>
              <a:t>, cm etc.</a:t>
            </a:r>
          </a:p>
          <a:p>
            <a:r>
              <a:rPr lang="en-US" sz="2400" dirty="0">
                <a:solidFill>
                  <a:srgbClr val="FF0000"/>
                </a:solidFill>
                <a:latin typeface="Times New Roman" panose="02020603050405020304" pitchFamily="18" charset="0"/>
                <a:cs typeface="Times New Roman" panose="02020603050405020304" pitchFamily="18" charset="0"/>
              </a:rPr>
              <a:t>% - Defines the height/width in percent of the containing block</a:t>
            </a:r>
          </a:p>
          <a:p>
            <a:r>
              <a:rPr lang="en-US" sz="2400" dirty="0">
                <a:solidFill>
                  <a:srgbClr val="FF0000"/>
                </a:solidFill>
                <a:latin typeface="Times New Roman" panose="02020603050405020304" pitchFamily="18" charset="0"/>
                <a:cs typeface="Times New Roman" panose="02020603050405020304" pitchFamily="18" charset="0"/>
              </a:rPr>
              <a:t>initial - Sets the height/width to its default value</a:t>
            </a:r>
          </a:p>
          <a:p>
            <a:r>
              <a:rPr lang="en-US" sz="2400" dirty="0">
                <a:solidFill>
                  <a:srgbClr val="FF0000"/>
                </a:solidFill>
                <a:latin typeface="Times New Roman" panose="02020603050405020304" pitchFamily="18" charset="0"/>
                <a:cs typeface="Times New Roman" panose="02020603050405020304" pitchFamily="18" charset="0"/>
              </a:rPr>
              <a:t>inherit - The height/width will be inherited from its parent value</a:t>
            </a:r>
          </a:p>
          <a:p>
            <a:pPr marL="0" indent="0">
              <a:buNone/>
            </a:pPr>
            <a:r>
              <a:rPr lang="en-US" dirty="0"/>
              <a:t>div {</a:t>
            </a:r>
            <a:br>
              <a:rPr lang="en-US" dirty="0"/>
            </a:br>
            <a:r>
              <a:rPr lang="en-US" dirty="0"/>
              <a:t>  height: 200px;</a:t>
            </a:r>
            <a:br>
              <a:rPr lang="en-US" dirty="0"/>
            </a:br>
            <a:r>
              <a:rPr lang="en-US" dirty="0"/>
              <a:t>  width: 50%;</a:t>
            </a:r>
            <a:br>
              <a:rPr lang="en-US" dirty="0"/>
            </a:br>
            <a:r>
              <a:rPr lang="en-US" dirty="0"/>
              <a:t>  background-color: powderblue;</a:t>
            </a:r>
            <a:br>
              <a:rPr lang="en-US" dirty="0"/>
            </a:br>
            <a:r>
              <a:rPr lang="en-US" dirty="0"/>
              <a:t>}</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364224" y="4352926"/>
            <a:ext cx="4127754" cy="2401768"/>
          </a:xfrm>
          <a:prstGeom prst="rect">
            <a:avLst/>
          </a:prstGeom>
        </p:spPr>
      </p:pic>
    </p:spTree>
    <p:extLst>
      <p:ext uri="{BB962C8B-B14F-4D97-AF65-F5344CB8AC3E}">
        <p14:creationId xmlns:p14="http://schemas.microsoft.com/office/powerpoint/2010/main" val="165548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CSS Box Model</a:t>
            </a:r>
            <a:br>
              <a:rPr lang="en-US" dirty="0"/>
            </a:br>
            <a:endParaRPr lang="en-US" dirty="0"/>
          </a:p>
        </p:txBody>
      </p:sp>
      <p:sp>
        <p:nvSpPr>
          <p:cNvPr id="3" name="Content Placeholder 2"/>
          <p:cNvSpPr>
            <a:spLocks noGrp="1"/>
          </p:cNvSpPr>
          <p:nvPr>
            <p:ph idx="1"/>
          </p:nvPr>
        </p:nvSpPr>
        <p:spPr>
          <a:xfrm>
            <a:off x="838200" y="1825625"/>
            <a:ext cx="11353800" cy="4351338"/>
          </a:xfrm>
        </p:spPr>
        <p:txBody>
          <a:bodyPr/>
          <a:lstStyle/>
          <a:p>
            <a:pPr marL="0" indent="0">
              <a:buNone/>
            </a:pPr>
            <a:r>
              <a:rPr lang="en-US" sz="2000" dirty="0">
                <a:latin typeface="Times New Roman" panose="02020603050405020304" pitchFamily="18" charset="0"/>
                <a:cs typeface="Times New Roman" panose="02020603050405020304" pitchFamily="18" charset="0"/>
              </a:rPr>
              <a:t>All HTML elements can be considered as boxes. In CSS, the term "box model" is used when talking about design and layout. The CSS box model is essentially a box that wraps around every HTML element. It consists of: margins, borders, padding, and the actual content. The image below illustrates the box model:</a:t>
            </a:r>
          </a:p>
          <a:p>
            <a:r>
              <a:rPr lang="en-US" sz="2000" dirty="0">
                <a:latin typeface="Times New Roman" panose="02020603050405020304" pitchFamily="18" charset="0"/>
                <a:cs typeface="Times New Roman" panose="02020603050405020304" pitchFamily="18" charset="0"/>
              </a:rPr>
              <a:t>Explanation of the different parts: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Content</a:t>
            </a:r>
            <a:r>
              <a:rPr lang="en-US" sz="2000" dirty="0">
                <a:latin typeface="Times New Roman" panose="02020603050405020304" pitchFamily="18" charset="0"/>
                <a:cs typeface="Times New Roman" panose="02020603050405020304" pitchFamily="18" charset="0"/>
              </a:rPr>
              <a:t> - The content of the box, where text and images appear</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Padding</a:t>
            </a:r>
            <a:r>
              <a:rPr lang="en-US" sz="2000" dirty="0">
                <a:latin typeface="Times New Roman" panose="02020603050405020304" pitchFamily="18" charset="0"/>
                <a:cs typeface="Times New Roman" panose="02020603050405020304" pitchFamily="18" charset="0"/>
              </a:rPr>
              <a:t> - Clears an area around the content. The padding is transparent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Border</a:t>
            </a:r>
            <a:r>
              <a:rPr lang="en-US" sz="2000" dirty="0">
                <a:latin typeface="Times New Roman" panose="02020603050405020304" pitchFamily="18" charset="0"/>
                <a:cs typeface="Times New Roman" panose="02020603050405020304" pitchFamily="18" charset="0"/>
              </a:rPr>
              <a:t> - A border that goes around the padding and content</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Margin</a:t>
            </a:r>
            <a:r>
              <a:rPr lang="en-US" sz="2000" dirty="0">
                <a:latin typeface="Times New Roman" panose="02020603050405020304" pitchFamily="18" charset="0"/>
                <a:cs typeface="Times New Roman" panose="02020603050405020304" pitchFamily="18" charset="0"/>
              </a:rPr>
              <a:t> - Clears an area outside the border. The margin is transparent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stretch>
            <a:fillRect/>
          </a:stretch>
        </p:blipFill>
        <p:spPr>
          <a:xfrm>
            <a:off x="8534401" y="2726247"/>
            <a:ext cx="3499103" cy="2747962"/>
          </a:xfrm>
          <a:prstGeom prst="rect">
            <a:avLst/>
          </a:prstGeom>
        </p:spPr>
      </p:pic>
    </p:spTree>
    <p:extLst>
      <p:ext uri="{BB962C8B-B14F-4D97-AF65-F5344CB8AC3E}">
        <p14:creationId xmlns:p14="http://schemas.microsoft.com/office/powerpoint/2010/main" val="2129905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a:t>
            </a:r>
            <a:br>
              <a:rPr lang="en-US" dirty="0"/>
            </a:br>
            <a:endParaRPr lang="en-US" dirty="0"/>
          </a:p>
        </p:txBody>
      </p:sp>
      <p:sp>
        <p:nvSpPr>
          <p:cNvPr id="3" name="Content Placeholder 2"/>
          <p:cNvSpPr>
            <a:spLocks noGrp="1"/>
          </p:cNvSpPr>
          <p:nvPr>
            <p:ph idx="1"/>
          </p:nvPr>
        </p:nvSpPr>
        <p:spPr>
          <a:xfrm>
            <a:off x="838200" y="1199408"/>
            <a:ext cx="10515600" cy="4977555"/>
          </a:xfrm>
        </p:spPr>
        <p:txBody>
          <a:bodyPr/>
          <a:lstStyle/>
          <a:p>
            <a:pPr marL="0" indent="0">
              <a:buNone/>
            </a:pPr>
            <a:r>
              <a:rPr lang="en-US" dirty="0"/>
              <a:t>An outline is a line that is drawn around elements, OUTSIDE the borders, to make the element "stand out".</a:t>
            </a:r>
          </a:p>
          <a:p>
            <a:pPr marL="0" indent="0">
              <a:buNone/>
            </a:pPr>
            <a:r>
              <a:rPr lang="en-US" dirty="0"/>
              <a:t>CSS has the following outline properties:</a:t>
            </a:r>
          </a:p>
          <a:p>
            <a:pPr>
              <a:buFont typeface="Wingdings" panose="05000000000000000000" pitchFamily="2" charset="2"/>
              <a:buChar char="Ø"/>
            </a:pPr>
            <a:r>
              <a:rPr lang="en-US" dirty="0">
                <a:solidFill>
                  <a:srgbClr val="FF0000"/>
                </a:solidFill>
              </a:rPr>
              <a:t>outline-style</a:t>
            </a:r>
          </a:p>
          <a:p>
            <a:pPr>
              <a:buFont typeface="Wingdings" panose="05000000000000000000" pitchFamily="2" charset="2"/>
              <a:buChar char="Ø"/>
            </a:pPr>
            <a:r>
              <a:rPr lang="en-US" dirty="0">
                <a:solidFill>
                  <a:srgbClr val="FF0000"/>
                </a:solidFill>
              </a:rPr>
              <a:t>outline-color</a:t>
            </a:r>
          </a:p>
          <a:p>
            <a:pPr>
              <a:buFont typeface="Wingdings" panose="05000000000000000000" pitchFamily="2" charset="2"/>
              <a:buChar char="Ø"/>
            </a:pPr>
            <a:r>
              <a:rPr lang="en-US" dirty="0">
                <a:solidFill>
                  <a:srgbClr val="FF0000"/>
                </a:solidFill>
              </a:rPr>
              <a:t>outline-width</a:t>
            </a:r>
          </a:p>
          <a:p>
            <a:pPr>
              <a:buFont typeface="Wingdings" panose="05000000000000000000" pitchFamily="2" charset="2"/>
              <a:buChar char="Ø"/>
            </a:pPr>
            <a:r>
              <a:rPr lang="en-US" dirty="0">
                <a:solidFill>
                  <a:srgbClr val="FF0000"/>
                </a:solidFill>
              </a:rPr>
              <a:t>outline-offset</a:t>
            </a:r>
          </a:p>
          <a:p>
            <a:pPr>
              <a:buFont typeface="Wingdings" panose="05000000000000000000" pitchFamily="2" charset="2"/>
              <a:buChar char="Ø"/>
            </a:pPr>
            <a:r>
              <a:rPr lang="en-US" dirty="0">
                <a:solidFill>
                  <a:srgbClr val="FF0000"/>
                </a:solidFill>
              </a:rPr>
              <a:t>outline</a:t>
            </a:r>
          </a:p>
        </p:txBody>
      </p:sp>
      <p:pic>
        <p:nvPicPr>
          <p:cNvPr id="5" name="Picture 4"/>
          <p:cNvPicPr>
            <a:picLocks noChangeAspect="1"/>
          </p:cNvPicPr>
          <p:nvPr/>
        </p:nvPicPr>
        <p:blipFill>
          <a:blip r:embed="rId2"/>
          <a:stretch>
            <a:fillRect/>
          </a:stretch>
        </p:blipFill>
        <p:spPr>
          <a:xfrm>
            <a:off x="3498644" y="2678566"/>
            <a:ext cx="2914650" cy="1762125"/>
          </a:xfrm>
          <a:prstGeom prst="rect">
            <a:avLst/>
          </a:prstGeom>
        </p:spPr>
      </p:pic>
      <p:pic>
        <p:nvPicPr>
          <p:cNvPr id="6" name="Picture 5"/>
          <p:cNvPicPr>
            <a:picLocks noChangeAspect="1"/>
          </p:cNvPicPr>
          <p:nvPr/>
        </p:nvPicPr>
        <p:blipFill>
          <a:blip r:embed="rId3"/>
          <a:stretch>
            <a:fillRect/>
          </a:stretch>
        </p:blipFill>
        <p:spPr>
          <a:xfrm>
            <a:off x="6657481" y="2524971"/>
            <a:ext cx="5395974" cy="3409950"/>
          </a:xfrm>
          <a:prstGeom prst="rect">
            <a:avLst/>
          </a:prstGeom>
        </p:spPr>
      </p:pic>
    </p:spTree>
    <p:extLst>
      <p:ext uri="{BB962C8B-B14F-4D97-AF65-F5344CB8AC3E}">
        <p14:creationId xmlns:p14="http://schemas.microsoft.com/office/powerpoint/2010/main" val="150693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 Shorthand</a:t>
            </a:r>
            <a:br>
              <a:rPr lang="en-US" dirty="0"/>
            </a:br>
            <a:endParaRPr lang="en-US" dirty="0"/>
          </a:p>
        </p:txBody>
      </p:sp>
      <p:sp>
        <p:nvSpPr>
          <p:cNvPr id="3" name="Content Placeholder 2"/>
          <p:cNvSpPr>
            <a:spLocks noGrp="1"/>
          </p:cNvSpPr>
          <p:nvPr>
            <p:ph idx="1"/>
          </p:nvPr>
        </p:nvSpPr>
        <p:spPr>
          <a:xfrm>
            <a:off x="838200" y="1187532"/>
            <a:ext cx="10515600" cy="498943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outline property is a shorthand property for setting the following individual outline properties:</a:t>
            </a:r>
          </a:p>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outline-width</a:t>
            </a:r>
          </a:p>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outline-style (required)</a:t>
            </a:r>
          </a:p>
          <a:p>
            <a:pPr>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outline-color</a:t>
            </a:r>
          </a:p>
        </p:txBody>
      </p:sp>
      <p:pic>
        <p:nvPicPr>
          <p:cNvPr id="5" name="Picture 4"/>
          <p:cNvPicPr>
            <a:picLocks noChangeAspect="1"/>
          </p:cNvPicPr>
          <p:nvPr/>
        </p:nvPicPr>
        <p:blipFill>
          <a:blip r:embed="rId2"/>
          <a:stretch>
            <a:fillRect/>
          </a:stretch>
        </p:blipFill>
        <p:spPr>
          <a:xfrm>
            <a:off x="4260706" y="1709965"/>
            <a:ext cx="4253902" cy="1627868"/>
          </a:xfrm>
          <a:prstGeom prst="rect">
            <a:avLst/>
          </a:prstGeom>
        </p:spPr>
      </p:pic>
    </p:spTree>
    <p:extLst>
      <p:ext uri="{BB962C8B-B14F-4D97-AF65-F5344CB8AC3E}">
        <p14:creationId xmlns:p14="http://schemas.microsoft.com/office/powerpoint/2010/main" val="815127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Outline Offset</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outline-offset property adds space between an outline and the edge/border of an element. The space between an element and its outline is transparent.</a:t>
            </a:r>
          </a:p>
          <a:p>
            <a:pPr marL="457200" lvl="1" indent="0">
              <a:buNone/>
            </a:pPr>
            <a:r>
              <a:rPr lang="en-US" dirty="0"/>
              <a:t>p {</a:t>
            </a:r>
            <a:br>
              <a:rPr lang="en-US" dirty="0"/>
            </a:br>
            <a:r>
              <a:rPr lang="en-US" dirty="0"/>
              <a:t>  margin: 30px;</a:t>
            </a:r>
            <a:br>
              <a:rPr lang="en-US" dirty="0"/>
            </a:br>
            <a:r>
              <a:rPr lang="en-US" dirty="0"/>
              <a:t>  border: 1px solid black;</a:t>
            </a:r>
            <a:br>
              <a:rPr lang="en-US" dirty="0"/>
            </a:br>
            <a:r>
              <a:rPr lang="en-US" dirty="0"/>
              <a:t>  outline: 1px solid red;</a:t>
            </a:r>
            <a:br>
              <a:rPr lang="en-US" dirty="0"/>
            </a:br>
            <a:r>
              <a:rPr lang="en-US" dirty="0"/>
              <a:t>  </a:t>
            </a:r>
            <a:r>
              <a:rPr lang="en-US" dirty="0">
                <a:solidFill>
                  <a:srgbClr val="FF0000"/>
                </a:solidFill>
              </a:rPr>
              <a:t>outline-offset: 15px;</a:t>
            </a:r>
            <a:br>
              <a:rPr lang="en-US" dirty="0">
                <a:solidFill>
                  <a:srgbClr val="FF0000"/>
                </a:solidFill>
              </a:rPr>
            </a:br>
            <a:r>
              <a:rPr lang="en-US" dirty="0"/>
              <a:t>}</a:t>
            </a:r>
          </a:p>
        </p:txBody>
      </p:sp>
      <p:pic>
        <p:nvPicPr>
          <p:cNvPr id="5" name="Picture 4"/>
          <p:cNvPicPr>
            <a:picLocks noChangeAspect="1"/>
          </p:cNvPicPr>
          <p:nvPr/>
        </p:nvPicPr>
        <p:blipFill>
          <a:blip r:embed="rId2"/>
          <a:stretch>
            <a:fillRect/>
          </a:stretch>
        </p:blipFill>
        <p:spPr>
          <a:xfrm>
            <a:off x="1069212" y="5287859"/>
            <a:ext cx="8201025" cy="628650"/>
          </a:xfrm>
          <a:prstGeom prst="rect">
            <a:avLst/>
          </a:prstGeom>
        </p:spPr>
      </p:pic>
    </p:spTree>
    <p:extLst>
      <p:ext uri="{BB962C8B-B14F-4D97-AF65-F5344CB8AC3E}">
        <p14:creationId xmlns:p14="http://schemas.microsoft.com/office/powerpoint/2010/main" val="2328273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float and clear</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The CSS float property specifies how an element should float.</a:t>
            </a:r>
          </a:p>
          <a:p>
            <a:pPr marL="0" indent="0">
              <a:buNone/>
            </a:pPr>
            <a:r>
              <a:rPr lang="en-US" sz="2000" dirty="0">
                <a:latin typeface="Times New Roman" panose="02020603050405020304" pitchFamily="18" charset="0"/>
                <a:cs typeface="Times New Roman" panose="02020603050405020304" pitchFamily="18" charset="0"/>
              </a:rPr>
              <a:t>The CSS clear property specifies what elements can float beside the cleared element and on which side.</a:t>
            </a:r>
          </a:p>
          <a:p>
            <a:pPr marL="0" indent="0">
              <a:buNone/>
            </a:pPr>
            <a:r>
              <a:rPr lang="en-US" sz="2000" dirty="0">
                <a:latin typeface="Times New Roman" panose="02020603050405020304" pitchFamily="18" charset="0"/>
                <a:cs typeface="Times New Roman" panose="02020603050405020304" pitchFamily="18" charset="0"/>
              </a:rPr>
              <a:t>The float property can have one of the following values:</a:t>
            </a:r>
          </a:p>
          <a:p>
            <a:r>
              <a:rPr lang="en-US" sz="2000" dirty="0">
                <a:solidFill>
                  <a:srgbClr val="FF0000"/>
                </a:solidFill>
                <a:latin typeface="Times New Roman" panose="02020603050405020304" pitchFamily="18" charset="0"/>
                <a:cs typeface="Times New Roman" panose="02020603050405020304" pitchFamily="18" charset="0"/>
              </a:rPr>
              <a:t>left - The element floats to the left of its container</a:t>
            </a:r>
          </a:p>
          <a:p>
            <a:r>
              <a:rPr lang="en-US" sz="2000" dirty="0">
                <a:solidFill>
                  <a:srgbClr val="FF0000"/>
                </a:solidFill>
                <a:latin typeface="Times New Roman" panose="02020603050405020304" pitchFamily="18" charset="0"/>
                <a:cs typeface="Times New Roman" panose="02020603050405020304" pitchFamily="18" charset="0"/>
              </a:rPr>
              <a:t>right - The element floats to the right of its container</a:t>
            </a:r>
          </a:p>
          <a:p>
            <a:r>
              <a:rPr lang="en-US" sz="2000" dirty="0">
                <a:solidFill>
                  <a:srgbClr val="FF0000"/>
                </a:solidFill>
                <a:latin typeface="Times New Roman" panose="02020603050405020304" pitchFamily="18" charset="0"/>
                <a:cs typeface="Times New Roman" panose="02020603050405020304" pitchFamily="18" charset="0"/>
              </a:rPr>
              <a:t>none - The element does not float (will be displayed just where it occurs in the text). This is default</a:t>
            </a:r>
          </a:p>
          <a:p>
            <a:r>
              <a:rPr lang="en-US" sz="2000" dirty="0">
                <a:solidFill>
                  <a:srgbClr val="FF0000"/>
                </a:solidFill>
                <a:latin typeface="Times New Roman" panose="02020603050405020304" pitchFamily="18" charset="0"/>
                <a:cs typeface="Times New Roman" panose="02020603050405020304" pitchFamily="18" charset="0"/>
              </a:rPr>
              <a:t>inherit - The element inherits the float value of its parent</a:t>
            </a:r>
          </a:p>
          <a:p>
            <a:pPr marL="0" indent="0">
              <a:buNone/>
            </a:pPr>
            <a:r>
              <a:rPr lang="en-US" dirty="0" err="1"/>
              <a:t>img</a:t>
            </a:r>
            <a:r>
              <a:rPr lang="en-US" dirty="0"/>
              <a:t> {</a:t>
            </a:r>
            <a:br>
              <a:rPr lang="en-US" dirty="0"/>
            </a:br>
            <a:r>
              <a:rPr lang="en-US" dirty="0"/>
              <a:t>  float: right;</a:t>
            </a:r>
            <a:br>
              <a:rPr lang="en-US" dirty="0"/>
            </a:br>
            <a:r>
              <a:rPr lang="en-US" dirty="0"/>
              <a:t>}</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422871" y="5243412"/>
            <a:ext cx="7745001" cy="1389506"/>
          </a:xfrm>
          <a:prstGeom prst="rect">
            <a:avLst/>
          </a:prstGeom>
        </p:spPr>
      </p:pic>
    </p:spTree>
    <p:extLst>
      <p:ext uri="{BB962C8B-B14F-4D97-AF65-F5344CB8AC3E}">
        <p14:creationId xmlns:p14="http://schemas.microsoft.com/office/powerpoint/2010/main" val="3100076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Layout - Overflow</a:t>
            </a:r>
            <a:br>
              <a:rPr lang="en-US" dirty="0"/>
            </a:br>
            <a:endParaRPr lang="en-US" dirty="0"/>
          </a:p>
        </p:txBody>
      </p:sp>
      <p:sp>
        <p:nvSpPr>
          <p:cNvPr id="3" name="Content Placeholder 2"/>
          <p:cNvSpPr>
            <a:spLocks noGrp="1"/>
          </p:cNvSpPr>
          <p:nvPr>
            <p:ph idx="1"/>
          </p:nvPr>
        </p:nvSpPr>
        <p:spPr>
          <a:xfrm>
            <a:off x="838200" y="1825625"/>
            <a:ext cx="10515600" cy="4000500"/>
          </a:xfrm>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The overflow property specifies whether to clip the content or to add scrollbars when the content of an element is too big to fit in the specified area.</a:t>
            </a:r>
          </a:p>
          <a:p>
            <a:pPr marL="0" indent="0">
              <a:buNone/>
            </a:pPr>
            <a:r>
              <a:rPr lang="en-US" sz="2000" dirty="0">
                <a:latin typeface="Times New Roman" panose="02020603050405020304" pitchFamily="18" charset="0"/>
                <a:cs typeface="Times New Roman" panose="02020603050405020304" pitchFamily="18" charset="0"/>
              </a:rPr>
              <a:t>The overflow property has the following values:</a:t>
            </a:r>
          </a:p>
          <a:p>
            <a:r>
              <a:rPr lang="en-US" sz="2000" dirty="0">
                <a:solidFill>
                  <a:srgbClr val="FF0000"/>
                </a:solidFill>
                <a:latin typeface="Times New Roman" panose="02020603050405020304" pitchFamily="18" charset="0"/>
                <a:cs typeface="Times New Roman" panose="02020603050405020304" pitchFamily="18" charset="0"/>
              </a:rPr>
              <a:t>visible - Default. The overflow is not clipped. The content renders outside the element's box</a:t>
            </a:r>
          </a:p>
          <a:p>
            <a:r>
              <a:rPr lang="en-US" sz="2000" dirty="0">
                <a:solidFill>
                  <a:srgbClr val="FF0000"/>
                </a:solidFill>
                <a:latin typeface="Times New Roman" panose="02020603050405020304" pitchFamily="18" charset="0"/>
                <a:cs typeface="Times New Roman" panose="02020603050405020304" pitchFamily="18" charset="0"/>
              </a:rPr>
              <a:t>hidden - The overflow is clipped, and the rest of the content will be invisible</a:t>
            </a:r>
          </a:p>
          <a:p>
            <a:r>
              <a:rPr lang="en-US" sz="2000" dirty="0">
                <a:solidFill>
                  <a:srgbClr val="FF0000"/>
                </a:solidFill>
                <a:latin typeface="Times New Roman" panose="02020603050405020304" pitchFamily="18" charset="0"/>
                <a:cs typeface="Times New Roman" panose="02020603050405020304" pitchFamily="18" charset="0"/>
              </a:rPr>
              <a:t>scroll - The overflow is clipped, and a scrollbar is added to see the rest of the content</a:t>
            </a:r>
          </a:p>
          <a:p>
            <a:r>
              <a:rPr lang="en-US" sz="2000" dirty="0">
                <a:solidFill>
                  <a:srgbClr val="FF0000"/>
                </a:solidFill>
                <a:latin typeface="Times New Roman" panose="02020603050405020304" pitchFamily="18" charset="0"/>
                <a:cs typeface="Times New Roman" panose="02020603050405020304" pitchFamily="18" charset="0"/>
              </a:rPr>
              <a:t>auto - Similar to scroll, but it adds scrollbars only when necessary</a:t>
            </a:r>
          </a:p>
          <a:p>
            <a:pPr marL="0" indent="0">
              <a:buNone/>
            </a:pPr>
            <a:r>
              <a:rPr lang="en-US" dirty="0"/>
              <a:t>div {</a:t>
            </a:r>
            <a:br>
              <a:rPr lang="en-US" dirty="0"/>
            </a:br>
            <a:r>
              <a:rPr lang="en-US" dirty="0"/>
              <a:t>  width: 200px;</a:t>
            </a:r>
            <a:br>
              <a:rPr lang="en-US" dirty="0"/>
            </a:br>
            <a:r>
              <a:rPr lang="en-US" dirty="0"/>
              <a:t>  height: 50px;</a:t>
            </a:r>
            <a:br>
              <a:rPr lang="en-US" dirty="0"/>
            </a:br>
            <a:r>
              <a:rPr lang="en-US" dirty="0"/>
              <a:t>  background-color: #</a:t>
            </a:r>
            <a:r>
              <a:rPr lang="en-US" dirty="0" err="1"/>
              <a:t>eee</a:t>
            </a:r>
            <a:r>
              <a:rPr lang="en-US" dirty="0"/>
              <a:t>;</a:t>
            </a:r>
            <a:br>
              <a:rPr lang="en-US" dirty="0"/>
            </a:br>
            <a:r>
              <a:rPr lang="en-US" dirty="0"/>
              <a:t>  </a:t>
            </a:r>
            <a:r>
              <a:rPr lang="en-US" dirty="0">
                <a:solidFill>
                  <a:srgbClr val="FF0000"/>
                </a:solidFill>
              </a:rPr>
              <a:t>overflow: visible;//default is visible.</a:t>
            </a:r>
            <a:br>
              <a:rPr lang="en-US" dirty="0">
                <a:solidFill>
                  <a:srgbClr val="FF0000"/>
                </a:solidFill>
              </a:rPr>
            </a:br>
            <a:r>
              <a:rPr lang="en-US" dirty="0"/>
              <a:t>}</a:t>
            </a:r>
            <a:endParaRPr lang="en-US" sz="2000" dirty="0">
              <a:solidFill>
                <a:srgbClr val="FF000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38200" y="5787009"/>
            <a:ext cx="10645239" cy="971550"/>
          </a:xfrm>
          <a:prstGeom prst="rect">
            <a:avLst/>
          </a:prstGeom>
        </p:spPr>
      </p:pic>
      <p:pic>
        <p:nvPicPr>
          <p:cNvPr id="7" name="Picture 6"/>
          <p:cNvPicPr>
            <a:picLocks noChangeAspect="1"/>
          </p:cNvPicPr>
          <p:nvPr/>
        </p:nvPicPr>
        <p:blipFill>
          <a:blip r:embed="rId3"/>
          <a:stretch>
            <a:fillRect/>
          </a:stretch>
        </p:blipFill>
        <p:spPr>
          <a:xfrm>
            <a:off x="6321136" y="3997325"/>
            <a:ext cx="2110345" cy="1746492"/>
          </a:xfrm>
          <a:prstGeom prst="rect">
            <a:avLst/>
          </a:prstGeom>
        </p:spPr>
      </p:pic>
    </p:spTree>
    <p:extLst>
      <p:ext uri="{BB962C8B-B14F-4D97-AF65-F5344CB8AC3E}">
        <p14:creationId xmlns:p14="http://schemas.microsoft.com/office/powerpoint/2010/main" val="9174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Prerequisites</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Basic word processing using any text editor.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to create directories and files.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to navigate through different directories.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Internet browsing using popular browsers like Internet Explorer or Firefox.</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Developing simple Web Pages using HTML or XHTML.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9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Types of CSS (Cascading Style Sheet)</a:t>
            </a:r>
          </a:p>
        </p:txBody>
      </p:sp>
      <p:sp>
        <p:nvSpPr>
          <p:cNvPr id="3" name="Content Placeholder 2"/>
          <p:cNvSpPr>
            <a:spLocks noGrp="1"/>
          </p:cNvSpPr>
          <p:nvPr>
            <p:ph idx="1"/>
          </p:nvPr>
        </p:nvSpPr>
        <p:spPr/>
        <p:txBody>
          <a:bodyPr>
            <a:normAutofit/>
          </a:bodyPr>
          <a:lstStyle/>
          <a:p>
            <a:pPr marL="0" indent="0" fontAlgn="base">
              <a:buNone/>
            </a:pPr>
            <a:r>
              <a:rPr lang="en-US" sz="2400" dirty="0">
                <a:latin typeface="Times New Roman" panose="02020603050405020304" pitchFamily="18" charset="0"/>
                <a:cs typeface="Times New Roman" panose="02020603050405020304" pitchFamily="18" charset="0"/>
              </a:rPr>
              <a:t>Cascading Style Sheet(CSS) is used to set the style in web pages that contain HTML elements. It sets the background color, font-size, font-family, color etc., property of elements on a web page.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There are three types of CSS which are given below:</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Inline CSS</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Internal or Embedded CSS</a:t>
            </a:r>
          </a:p>
          <a:p>
            <a:pPr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External CSS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95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877"/>
            <a:ext cx="10515600" cy="1496291"/>
          </a:xfrm>
        </p:spPr>
        <p:txBody>
          <a:bodyPr>
            <a:normAutofit/>
          </a:bodyPr>
          <a:lstStyle/>
          <a:p>
            <a:r>
              <a:rPr lang="en-US" sz="2000" b="1" dirty="0"/>
              <a:t>Inline CSS:</a:t>
            </a:r>
            <a:r>
              <a:rPr lang="en-US" sz="2000" dirty="0"/>
              <a:t> Inline CSS contains the CSS property in the body section attached with element is known as inline CSS. This kind of style is specified within an HTML tag using the style attribute.</a:t>
            </a:r>
            <a:br>
              <a:rPr lang="en-US" dirty="0"/>
            </a:br>
            <a:endParaRPr lang="en-US" dirty="0"/>
          </a:p>
        </p:txBody>
      </p:sp>
      <p:sp>
        <p:nvSpPr>
          <p:cNvPr id="3" name="Content Placeholder 2"/>
          <p:cNvSpPr>
            <a:spLocks noGrp="1"/>
          </p:cNvSpPr>
          <p:nvPr>
            <p:ph idx="1"/>
          </p:nvPr>
        </p:nvSpPr>
        <p:spPr>
          <a:xfrm>
            <a:off x="838200" y="1603169"/>
            <a:ext cx="10515600" cy="4573794"/>
          </a:xfrm>
        </p:spPr>
        <p:txBody>
          <a:bodyPr>
            <a:normAutofit fontScale="70000" lnSpcReduction="20000"/>
          </a:bodyPr>
          <a:lstStyle/>
          <a:p>
            <a:pPr marL="0" indent="0">
              <a:buNone/>
            </a:pPr>
            <a:r>
              <a:rPr lang="en-US" dirty="0"/>
              <a:t>E.g., &lt;!DOCTYPE html&gt; </a:t>
            </a:r>
          </a:p>
          <a:p>
            <a:pPr marL="0" indent="0">
              <a:buNone/>
            </a:pPr>
            <a:r>
              <a:rPr lang="en-US" dirty="0"/>
              <a:t>&lt;html&gt; </a:t>
            </a:r>
          </a:p>
          <a:p>
            <a:pPr marL="0" indent="0">
              <a:buNone/>
            </a:pPr>
            <a:r>
              <a:rPr lang="en-US" dirty="0"/>
              <a:t>    &lt;head&gt; </a:t>
            </a:r>
          </a:p>
          <a:p>
            <a:pPr marL="0" indent="0">
              <a:buNone/>
            </a:pPr>
            <a:r>
              <a:rPr lang="en-US" dirty="0"/>
              <a:t>        &lt;title&gt;Inline CSS&lt;/title&gt; </a:t>
            </a:r>
          </a:p>
          <a:p>
            <a:pPr marL="0" indent="0">
              <a:buNone/>
            </a:pPr>
            <a:r>
              <a:rPr lang="en-US" dirty="0"/>
              <a:t>    &lt;/head&gt; </a:t>
            </a:r>
          </a:p>
          <a:p>
            <a:pPr marL="0" indent="0">
              <a:buNone/>
            </a:pPr>
            <a:r>
              <a:rPr lang="en-US" dirty="0"/>
              <a:t>      </a:t>
            </a:r>
          </a:p>
          <a:p>
            <a:pPr marL="0" indent="0">
              <a:buNone/>
            </a:pPr>
            <a:r>
              <a:rPr lang="en-US" dirty="0"/>
              <a:t>    &lt;body&gt; </a:t>
            </a:r>
          </a:p>
          <a:p>
            <a:pPr marL="0" indent="0">
              <a:buNone/>
            </a:pPr>
            <a:r>
              <a:rPr lang="en-US" dirty="0"/>
              <a:t>        &lt;p style = "color:#009900; font-size:50px; </a:t>
            </a:r>
          </a:p>
          <a:p>
            <a:pPr marL="0" indent="0">
              <a:buNone/>
            </a:pPr>
            <a:r>
              <a:rPr lang="en-US" dirty="0"/>
              <a:t>                font-style:italic; text-align:center;"&gt; </a:t>
            </a:r>
          </a:p>
          <a:p>
            <a:pPr marL="0" indent="0">
              <a:buNone/>
            </a:pPr>
            <a:r>
              <a:rPr lang="en-US" dirty="0"/>
              <a:t>GRAPHIC ERA </a:t>
            </a:r>
          </a:p>
          <a:p>
            <a:pPr marL="0" indent="0">
              <a:buNone/>
            </a:pPr>
            <a:r>
              <a:rPr lang="en-US" dirty="0"/>
              <a:t>        &lt;/p&gt; </a:t>
            </a:r>
          </a:p>
          <a:p>
            <a:pPr marL="0" indent="0">
              <a:buNone/>
            </a:pPr>
            <a:r>
              <a:rPr lang="en-US" dirty="0"/>
              <a:t>    &lt;/body&gt; </a:t>
            </a:r>
          </a:p>
          <a:p>
            <a:pPr marL="0" indent="0">
              <a:buNone/>
            </a:pPr>
            <a:r>
              <a:rPr lang="en-US" dirty="0"/>
              <a:t>&lt;/html&gt; </a:t>
            </a:r>
          </a:p>
        </p:txBody>
      </p:sp>
    </p:spTree>
    <p:extLst>
      <p:ext uri="{BB962C8B-B14F-4D97-AF65-F5344CB8AC3E}">
        <p14:creationId xmlns:p14="http://schemas.microsoft.com/office/powerpoint/2010/main" val="405168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3664"/>
          </a:xfrm>
        </p:spPr>
        <p:txBody>
          <a:bodyPr>
            <a:noAutofit/>
          </a:bodyPr>
          <a:lstStyle/>
          <a:p>
            <a:pPr algn="just"/>
            <a:r>
              <a:rPr lang="en-US" sz="1800" b="1" dirty="0"/>
              <a:t>Internal or Embedded CSS:</a:t>
            </a:r>
            <a:r>
              <a:rPr lang="en-US" sz="1800" dirty="0"/>
              <a:t> This can be used when a single HTML document must be styled uniquely. The CSS rule set should be within the HTML file in the head section i.e. the CSS is embedded within the HTML file.</a:t>
            </a:r>
          </a:p>
        </p:txBody>
      </p:sp>
      <p:sp>
        <p:nvSpPr>
          <p:cNvPr id="3" name="Content Placeholder 2"/>
          <p:cNvSpPr>
            <a:spLocks noGrp="1"/>
          </p:cNvSpPr>
          <p:nvPr>
            <p:ph sz="half" idx="1"/>
          </p:nvPr>
        </p:nvSpPr>
        <p:spPr>
          <a:xfrm>
            <a:off x="838200" y="1662545"/>
            <a:ext cx="5181600" cy="4514418"/>
          </a:xfrm>
        </p:spPr>
        <p:txBody>
          <a:bodyPr>
            <a:normAutofit fontScale="40000" lnSpcReduction="20000"/>
          </a:bodyPr>
          <a:lstStyle/>
          <a:p>
            <a:pPr marL="0" indent="0">
              <a:buNone/>
            </a:pPr>
            <a:r>
              <a:rPr lang="en-US" sz="3300" dirty="0"/>
              <a:t>E.g.</a:t>
            </a:r>
          </a:p>
          <a:p>
            <a:pPr marL="0" indent="0">
              <a:buNone/>
            </a:pPr>
            <a:r>
              <a:rPr lang="en-US" sz="3500" dirty="0"/>
              <a:t>&lt;!DOCTYPE html&gt;                                                                   </a:t>
            </a:r>
          </a:p>
          <a:p>
            <a:pPr marL="0" indent="0">
              <a:buNone/>
            </a:pPr>
            <a:r>
              <a:rPr lang="en-US" sz="3500" dirty="0"/>
              <a:t>&lt;html&gt; </a:t>
            </a:r>
          </a:p>
          <a:p>
            <a:pPr marL="0" indent="0">
              <a:buNone/>
            </a:pPr>
            <a:r>
              <a:rPr lang="en-US" sz="3500" dirty="0"/>
              <a:t>    &lt;head&gt; </a:t>
            </a:r>
          </a:p>
          <a:p>
            <a:pPr marL="0" indent="0">
              <a:buNone/>
            </a:pPr>
            <a:r>
              <a:rPr lang="en-US" sz="3500" dirty="0"/>
              <a:t>        &lt;title&gt;Internal CSS&lt;/title&gt; </a:t>
            </a:r>
          </a:p>
          <a:p>
            <a:pPr marL="0" indent="0">
              <a:buNone/>
            </a:pPr>
            <a:r>
              <a:rPr lang="en-US" sz="3500" dirty="0"/>
              <a:t>        &lt;style&gt; </a:t>
            </a:r>
          </a:p>
          <a:p>
            <a:pPr marL="0" indent="0">
              <a:buNone/>
            </a:pPr>
            <a:r>
              <a:rPr lang="en-US" sz="3500" dirty="0"/>
              <a:t>            .main { </a:t>
            </a:r>
          </a:p>
          <a:p>
            <a:pPr marL="0" indent="0">
              <a:buNone/>
            </a:pPr>
            <a:r>
              <a:rPr lang="en-US" sz="3500" dirty="0"/>
              <a:t>                text-align: center;  </a:t>
            </a:r>
          </a:p>
          <a:p>
            <a:pPr marL="0" indent="0">
              <a:buNone/>
            </a:pPr>
            <a:r>
              <a:rPr lang="en-US" sz="3500" dirty="0"/>
              <a:t>            } </a:t>
            </a:r>
          </a:p>
          <a:p>
            <a:pPr marL="0" indent="0">
              <a:buNone/>
            </a:pPr>
            <a:r>
              <a:rPr lang="en-US" sz="3500" dirty="0"/>
              <a:t>            .GFG { </a:t>
            </a:r>
          </a:p>
          <a:p>
            <a:pPr marL="0" indent="0">
              <a:buNone/>
            </a:pPr>
            <a:r>
              <a:rPr lang="en-US" sz="3500" dirty="0"/>
              <a:t>                color:#009900; </a:t>
            </a:r>
          </a:p>
          <a:p>
            <a:pPr marL="0" indent="0">
              <a:buNone/>
            </a:pPr>
            <a:r>
              <a:rPr lang="en-US" sz="3500" dirty="0"/>
              <a:t>                font-size:50px; </a:t>
            </a:r>
          </a:p>
          <a:p>
            <a:pPr marL="0" indent="0">
              <a:buNone/>
            </a:pPr>
            <a:r>
              <a:rPr lang="en-US" sz="3500" dirty="0"/>
              <a:t>                font-weight: bold; </a:t>
            </a:r>
          </a:p>
          <a:p>
            <a:pPr marL="0" indent="0">
              <a:buNone/>
            </a:pPr>
            <a:r>
              <a:rPr lang="en-US" sz="3500" dirty="0"/>
              <a:t>            } </a:t>
            </a:r>
          </a:p>
        </p:txBody>
      </p:sp>
      <p:sp>
        <p:nvSpPr>
          <p:cNvPr id="4" name="Content Placeholder 3"/>
          <p:cNvSpPr>
            <a:spLocks noGrp="1"/>
          </p:cNvSpPr>
          <p:nvPr>
            <p:ph sz="half" idx="2"/>
          </p:nvPr>
        </p:nvSpPr>
        <p:spPr>
          <a:xfrm>
            <a:off x="5454747" y="1064913"/>
            <a:ext cx="5181600" cy="4728173"/>
          </a:xfrm>
        </p:spPr>
        <p:txBody>
          <a:bodyPr>
            <a:noAutofit/>
          </a:bodyPr>
          <a:lstStyle/>
          <a:p>
            <a:pPr marL="0" indent="0">
              <a:buNone/>
            </a:pPr>
            <a:r>
              <a:rPr lang="en-US" sz="1400" dirty="0"/>
              <a:t> .GEU { </a:t>
            </a:r>
          </a:p>
          <a:p>
            <a:pPr marL="0" indent="0">
              <a:buNone/>
            </a:pPr>
            <a:r>
              <a:rPr lang="en-US" sz="1400" dirty="0"/>
              <a:t>                font-style: bold; </a:t>
            </a:r>
          </a:p>
          <a:p>
            <a:pPr marL="0" indent="0">
              <a:buNone/>
            </a:pPr>
            <a:r>
              <a:rPr lang="en-US" sz="1400" dirty="0"/>
              <a:t>                font-size:20px; </a:t>
            </a:r>
          </a:p>
          <a:p>
            <a:pPr marL="0" indent="0">
              <a:buNone/>
            </a:pPr>
            <a:r>
              <a:rPr lang="en-US" sz="1400" dirty="0"/>
              <a:t>            } </a:t>
            </a:r>
          </a:p>
          <a:p>
            <a:pPr marL="0" indent="0">
              <a:buNone/>
            </a:pPr>
            <a:r>
              <a:rPr lang="en-US" sz="1400" dirty="0"/>
              <a:t>        &lt;/style&gt; </a:t>
            </a:r>
          </a:p>
          <a:p>
            <a:pPr marL="0" indent="0">
              <a:buNone/>
            </a:pPr>
            <a:r>
              <a:rPr lang="en-US" sz="1400" dirty="0"/>
              <a:t>    &lt;/head&gt;</a:t>
            </a:r>
          </a:p>
          <a:p>
            <a:pPr marL="0" indent="0">
              <a:buNone/>
            </a:pPr>
            <a:r>
              <a:rPr lang="en-US" sz="1400" dirty="0"/>
              <a:t>&lt;/head&gt; </a:t>
            </a:r>
          </a:p>
          <a:p>
            <a:pPr marL="0" indent="0">
              <a:buNone/>
            </a:pPr>
            <a:r>
              <a:rPr lang="en-US" sz="1400" dirty="0"/>
              <a:t>    &lt;body&gt; </a:t>
            </a:r>
          </a:p>
          <a:p>
            <a:pPr marL="0" indent="0">
              <a:buNone/>
            </a:pPr>
            <a:r>
              <a:rPr lang="en-US" sz="1400" dirty="0"/>
              <a:t>        &lt;div class = "main"&gt; </a:t>
            </a:r>
          </a:p>
          <a:p>
            <a:pPr marL="0" indent="0">
              <a:buNone/>
            </a:pPr>
            <a:r>
              <a:rPr lang="en-US" sz="1400" dirty="0"/>
              <a:t>            &lt;div class ="GFG"&gt;GEU&lt;/div&gt; </a:t>
            </a:r>
          </a:p>
          <a:p>
            <a:pPr marL="0" indent="0">
              <a:buNone/>
            </a:pPr>
            <a:r>
              <a:rPr lang="en-US" sz="1400" dirty="0"/>
              <a:t>              </a:t>
            </a:r>
          </a:p>
          <a:p>
            <a:pPr marL="0" indent="0">
              <a:buNone/>
            </a:pPr>
            <a:r>
              <a:rPr lang="en-US" sz="1400" dirty="0"/>
              <a:t>            &lt;div class =“GEU"&gt; </a:t>
            </a:r>
          </a:p>
          <a:p>
            <a:pPr marL="0" indent="0">
              <a:buNone/>
            </a:pPr>
            <a:r>
              <a:rPr lang="en-US" sz="1400" dirty="0"/>
              <a:t>                A computer science portal for geeks </a:t>
            </a:r>
          </a:p>
          <a:p>
            <a:pPr marL="0" indent="0">
              <a:buNone/>
            </a:pPr>
            <a:r>
              <a:rPr lang="en-US" sz="1400" dirty="0"/>
              <a:t>            &lt;/div&gt; </a:t>
            </a:r>
          </a:p>
          <a:p>
            <a:pPr marL="0" indent="0">
              <a:buNone/>
            </a:pPr>
            <a:r>
              <a:rPr lang="en-US" sz="1400" dirty="0"/>
              <a:t>        &lt;/div&gt; </a:t>
            </a:r>
          </a:p>
          <a:p>
            <a:pPr marL="0" indent="0">
              <a:buNone/>
            </a:pPr>
            <a:r>
              <a:rPr lang="en-US" sz="1400" dirty="0"/>
              <a:t>    &lt;/body&gt; </a:t>
            </a:r>
          </a:p>
          <a:p>
            <a:pPr marL="0" indent="0">
              <a:buNone/>
            </a:pPr>
            <a:r>
              <a:rPr lang="en-US" sz="1400" dirty="0"/>
              <a:t>&lt;/html&gt; </a:t>
            </a:r>
          </a:p>
        </p:txBody>
      </p:sp>
    </p:spTree>
    <p:extLst>
      <p:ext uri="{BB962C8B-B14F-4D97-AF65-F5344CB8AC3E}">
        <p14:creationId xmlns:p14="http://schemas.microsoft.com/office/powerpoint/2010/main" val="398612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External CSS</a:t>
            </a:r>
            <a:r>
              <a:rPr lang="en-US" sz="2000" dirty="0"/>
              <a:t>: External CSS contains separate CSS file which contains only style property with the help of tag attributes (For example class, id, heading etc.). CSS property written in a separate file with .css extension and should be linked to the HTML document using link tag. This means that for each element, style can be set only once and that will be applied across web pages.</a:t>
            </a:r>
          </a:p>
        </p:txBody>
      </p:sp>
      <p:sp>
        <p:nvSpPr>
          <p:cNvPr id="3" name="Content Placeholder 2"/>
          <p:cNvSpPr>
            <a:spLocks noGrp="1"/>
          </p:cNvSpPr>
          <p:nvPr>
            <p:ph sz="half" idx="1"/>
          </p:nvPr>
        </p:nvSpPr>
        <p:spPr>
          <a:xfrm>
            <a:off x="838200" y="1825624"/>
            <a:ext cx="4352778" cy="5475507"/>
          </a:xfrm>
        </p:spPr>
        <p:txBody>
          <a:bodyPr>
            <a:noAutofit/>
          </a:bodyPr>
          <a:lstStyle/>
          <a:p>
            <a:pPr marL="0" indent="0">
              <a:buNone/>
            </a:pPr>
            <a:r>
              <a:rPr lang="en-US" sz="1200" dirty="0"/>
              <a:t>body {</a:t>
            </a:r>
          </a:p>
          <a:p>
            <a:pPr marL="0" indent="0">
              <a:buNone/>
            </a:pPr>
            <a:r>
              <a:rPr lang="en-US" sz="1200" dirty="0"/>
              <a:t>    background-color:powderblue;</a:t>
            </a:r>
          </a:p>
          <a:p>
            <a:pPr marL="0" indent="0">
              <a:buNone/>
            </a:pPr>
            <a:r>
              <a:rPr lang="en-US" sz="1200" dirty="0"/>
              <a:t>}</a:t>
            </a:r>
          </a:p>
          <a:p>
            <a:pPr marL="0" indent="0">
              <a:buNone/>
            </a:pPr>
            <a:r>
              <a:rPr lang="en-US" sz="1200" dirty="0"/>
              <a:t>.main {</a:t>
            </a:r>
          </a:p>
          <a:p>
            <a:pPr marL="0" indent="0">
              <a:buNone/>
            </a:pPr>
            <a:r>
              <a:rPr lang="en-US" sz="1200" dirty="0"/>
              <a:t>    text-align:center;   </a:t>
            </a:r>
          </a:p>
          <a:p>
            <a:pPr marL="0" indent="0">
              <a:buNone/>
            </a:pPr>
            <a:r>
              <a:rPr lang="en-US" sz="1200" dirty="0"/>
              <a:t>}</a:t>
            </a:r>
          </a:p>
          <a:p>
            <a:pPr marL="0" indent="0">
              <a:buNone/>
            </a:pPr>
            <a:r>
              <a:rPr lang="en-US" sz="1200" dirty="0"/>
              <a:t>.GFG {</a:t>
            </a:r>
          </a:p>
          <a:p>
            <a:pPr marL="0" indent="0">
              <a:buNone/>
            </a:pPr>
            <a:r>
              <a:rPr lang="en-US" sz="1200" dirty="0"/>
              <a:t>    color:#009900;</a:t>
            </a:r>
          </a:p>
          <a:p>
            <a:pPr marL="0" indent="0">
              <a:buNone/>
            </a:pPr>
            <a:r>
              <a:rPr lang="en-US" sz="1200" dirty="0"/>
              <a:t>    font-size:50px;</a:t>
            </a:r>
          </a:p>
          <a:p>
            <a:pPr marL="0" indent="0">
              <a:buNone/>
            </a:pPr>
            <a:r>
              <a:rPr lang="en-US" sz="1200" dirty="0"/>
              <a:t>    font-weight:bold;</a:t>
            </a:r>
          </a:p>
          <a:p>
            <a:pPr marL="0" indent="0">
              <a:buNone/>
            </a:pPr>
            <a:r>
              <a:rPr lang="en-US" sz="1200" dirty="0"/>
              <a:t>}</a:t>
            </a:r>
          </a:p>
          <a:p>
            <a:pPr marL="0" indent="0">
              <a:buNone/>
            </a:pPr>
            <a:r>
              <a:rPr lang="en-US" sz="1200" dirty="0"/>
              <a:t>#geeks {</a:t>
            </a:r>
          </a:p>
          <a:p>
            <a:pPr marL="0" indent="0">
              <a:buNone/>
            </a:pPr>
            <a:r>
              <a:rPr lang="en-US" sz="1200" dirty="0"/>
              <a:t>    font-style:bold;</a:t>
            </a:r>
          </a:p>
          <a:p>
            <a:pPr marL="0" indent="0">
              <a:buNone/>
            </a:pPr>
            <a:r>
              <a:rPr lang="en-US" sz="1200" dirty="0"/>
              <a:t>    font-size:20px;</a:t>
            </a:r>
          </a:p>
          <a:p>
            <a:pPr marL="0" indent="0">
              <a:buNone/>
            </a:pPr>
            <a:r>
              <a:rPr lang="en-US" sz="1200" dirty="0"/>
              <a:t>}</a:t>
            </a:r>
          </a:p>
          <a:p>
            <a:pPr marL="0" indent="0">
              <a:buNone/>
            </a:pPr>
            <a:r>
              <a:rPr lang="en-US" sz="1400" dirty="0"/>
              <a:t>Save this file with GEU.css</a:t>
            </a:r>
          </a:p>
        </p:txBody>
      </p:sp>
      <p:sp>
        <p:nvSpPr>
          <p:cNvPr id="4" name="Content Placeholder 3"/>
          <p:cNvSpPr>
            <a:spLocks noGrp="1"/>
          </p:cNvSpPr>
          <p:nvPr>
            <p:ph sz="half" idx="2"/>
          </p:nvPr>
        </p:nvSpPr>
        <p:spPr>
          <a:xfrm>
            <a:off x="5317588" y="1825624"/>
            <a:ext cx="6036212" cy="5032375"/>
          </a:xfrm>
        </p:spPr>
        <p:txBody>
          <a:bodyPr>
            <a:normAutofit fontScale="25000" lnSpcReduction="20000"/>
          </a:bodyPr>
          <a:lstStyle/>
          <a:p>
            <a:pPr marL="0" indent="0" fontAlgn="base">
              <a:buNone/>
            </a:pPr>
            <a:r>
              <a:rPr lang="en-US" sz="4200" dirty="0"/>
              <a:t>&lt;!DOCTYPE html&gt; </a:t>
            </a:r>
          </a:p>
          <a:p>
            <a:pPr marL="0" indent="0" fontAlgn="base">
              <a:buNone/>
            </a:pPr>
            <a:r>
              <a:rPr lang="en-US" sz="4200" dirty="0"/>
              <a:t>&lt;html&gt; </a:t>
            </a:r>
          </a:p>
          <a:p>
            <a:pPr marL="0" indent="0" fontAlgn="base">
              <a:buNone/>
            </a:pPr>
            <a:r>
              <a:rPr lang="en-US" sz="4200" dirty="0"/>
              <a:t>    &lt;head&gt; </a:t>
            </a:r>
          </a:p>
          <a:p>
            <a:pPr marL="0" indent="0" fontAlgn="base">
              <a:buNone/>
            </a:pPr>
            <a:r>
              <a:rPr lang="en-US" sz="4200" dirty="0"/>
              <a:t>        &lt;link </a:t>
            </a:r>
            <a:r>
              <a:rPr lang="en-US" sz="4200" dirty="0" err="1"/>
              <a:t>rel</a:t>
            </a:r>
            <a:r>
              <a:rPr lang="en-US" sz="4200" dirty="0"/>
              <a:t>="stylesheet" href=“GEU.css"/&gt; </a:t>
            </a:r>
          </a:p>
          <a:p>
            <a:pPr marL="0" indent="0" fontAlgn="base">
              <a:buNone/>
            </a:pPr>
            <a:r>
              <a:rPr lang="en-US" sz="4200" dirty="0"/>
              <a:t>    &lt;/head&gt; </a:t>
            </a:r>
          </a:p>
          <a:p>
            <a:pPr marL="0" indent="0" fontAlgn="base">
              <a:buNone/>
            </a:pPr>
            <a:r>
              <a:rPr lang="en-US" sz="4200" dirty="0"/>
              <a:t>  </a:t>
            </a:r>
          </a:p>
          <a:p>
            <a:pPr marL="0" indent="0" fontAlgn="base">
              <a:buNone/>
            </a:pPr>
            <a:r>
              <a:rPr lang="en-US" sz="4200" dirty="0"/>
              <a:t>    &lt;body&gt; </a:t>
            </a:r>
          </a:p>
          <a:p>
            <a:pPr marL="0" indent="0" fontAlgn="base">
              <a:buNone/>
            </a:pPr>
            <a:r>
              <a:rPr lang="en-US" sz="4200" dirty="0"/>
              <a:t>        &lt;div class = "main"&gt; </a:t>
            </a:r>
          </a:p>
          <a:p>
            <a:pPr marL="0" indent="0" fontAlgn="base">
              <a:buNone/>
            </a:pPr>
            <a:r>
              <a:rPr lang="en-US" sz="4200" dirty="0"/>
              <a:t>            &lt;div class ="GFG"&gt;GeeksForGeeks&lt;/div&gt; </a:t>
            </a:r>
          </a:p>
          <a:p>
            <a:pPr marL="0" indent="0" fontAlgn="base">
              <a:buNone/>
            </a:pPr>
            <a:r>
              <a:rPr lang="en-US" sz="4200" dirty="0"/>
              <a:t>            &lt;div id ="geeks"&gt; </a:t>
            </a:r>
          </a:p>
          <a:p>
            <a:pPr marL="0" indent="0" fontAlgn="base">
              <a:buNone/>
            </a:pPr>
            <a:r>
              <a:rPr lang="en-US" sz="4200" dirty="0"/>
              <a:t>                A computer science portal for geeks </a:t>
            </a:r>
          </a:p>
          <a:p>
            <a:pPr marL="0" indent="0" fontAlgn="base">
              <a:buNone/>
            </a:pPr>
            <a:r>
              <a:rPr lang="en-US" sz="4200" dirty="0"/>
              <a:t>            &lt;/div&gt; </a:t>
            </a:r>
          </a:p>
          <a:p>
            <a:pPr marL="0" indent="0" fontAlgn="base">
              <a:buNone/>
            </a:pPr>
            <a:r>
              <a:rPr lang="en-US" sz="4200" dirty="0"/>
              <a:t>        &lt;/div&gt; </a:t>
            </a:r>
          </a:p>
          <a:p>
            <a:pPr marL="0" indent="0" fontAlgn="base">
              <a:buNone/>
            </a:pPr>
            <a:r>
              <a:rPr lang="en-US" sz="4200" dirty="0"/>
              <a:t>    &lt;/body&gt; </a:t>
            </a:r>
          </a:p>
          <a:p>
            <a:pPr marL="0" indent="0" fontAlgn="base">
              <a:buNone/>
            </a:pPr>
            <a:r>
              <a:rPr lang="en-US" sz="4200" dirty="0"/>
              <a:t>&lt;/html&gt;</a:t>
            </a:r>
          </a:p>
          <a:p>
            <a:pPr fontAlgn="base"/>
            <a:r>
              <a:rPr lang="en-US" sz="4500" b="1" dirty="0"/>
              <a:t>link</a:t>
            </a:r>
            <a:r>
              <a:rPr lang="en-US" sz="4500" dirty="0"/>
              <a:t> tag is used to link the external style sheet with the html webpage.</a:t>
            </a:r>
          </a:p>
          <a:p>
            <a:pPr fontAlgn="base"/>
            <a:r>
              <a:rPr lang="en-US" sz="4500" b="1" dirty="0"/>
              <a:t>href</a:t>
            </a:r>
            <a:r>
              <a:rPr lang="en-US" sz="4500" dirty="0"/>
              <a:t> attribute is used to specify the location of the external style sheet file.</a:t>
            </a:r>
          </a:p>
          <a:p>
            <a:endParaRPr lang="en-US" sz="4500" dirty="0"/>
          </a:p>
        </p:txBody>
      </p:sp>
    </p:spTree>
    <p:extLst>
      <p:ext uri="{BB962C8B-B14F-4D97-AF65-F5344CB8AC3E}">
        <p14:creationId xmlns:p14="http://schemas.microsoft.com/office/powerpoint/2010/main" val="16092501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241</TotalTime>
  <Words>4512</Words>
  <Application>Microsoft Office PowerPoint</Application>
  <PresentationFormat>Widescreen</PresentationFormat>
  <Paragraphs>480</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Consolas</vt:lpstr>
      <vt:lpstr>Courier New</vt:lpstr>
      <vt:lpstr>Times New Roman</vt:lpstr>
      <vt:lpstr>Tw Cen MT</vt:lpstr>
      <vt:lpstr>Tw Cen MT Condensed</vt:lpstr>
      <vt:lpstr>Verdana</vt:lpstr>
      <vt:lpstr>Wingdings</vt:lpstr>
      <vt:lpstr>Wingdings 3</vt:lpstr>
      <vt:lpstr>Integral</vt:lpstr>
      <vt:lpstr>CSS(cascading style sheet)</vt:lpstr>
      <vt:lpstr>What is CSS?</vt:lpstr>
      <vt:lpstr>Why to Learn CSS? </vt:lpstr>
      <vt:lpstr>Applications of CSS  </vt:lpstr>
      <vt:lpstr>Prerequisites </vt:lpstr>
      <vt:lpstr>Types of CSS (Cascading Style Sheet)</vt:lpstr>
      <vt:lpstr>Inline CSS: Inline CSS contains the CSS property in the body section attached with element is known as inline CSS. This kind of style is specified within an HTML tag using the style attribute. </vt:lpstr>
      <vt:lpstr>Internal or Embedded CSS: This can be used when a single HTML document must be styled uniquely. The CSS rule set should be within the HTML file in the head section i.e. the CSS is embedded within the HTML file.</vt:lpstr>
      <vt:lpstr>External CSS: External CSS contains separate CSS file which contains only style property with the help of tag attributes (For example class, id, heading etc.). CSS property written in a separate file with .css extension and should be linked to the HTML document using link tag. This means that for each element, style can be set only once and that will be applied across web pages.</vt:lpstr>
      <vt:lpstr>Properties of CSS</vt:lpstr>
      <vt:lpstr>CSS Selectors </vt:lpstr>
      <vt:lpstr>Simple Selectors</vt:lpstr>
      <vt:lpstr>Syntax:</vt:lpstr>
      <vt:lpstr>Types of Simple Selectors</vt:lpstr>
      <vt:lpstr>1. Id selector:You can define style rules based on the id attribute of the elements. All the elements having that id will be formatted according to the defined rule.</vt:lpstr>
      <vt:lpstr>2.Class selector: You can define style rules based on the class attribute of the elements. All the elements having that class will be formatted according to the defined rule. </vt:lpstr>
      <vt:lpstr>3. Element Selector</vt:lpstr>
      <vt:lpstr>4. Universal Selectors </vt:lpstr>
      <vt:lpstr>5.Group selectors</vt:lpstr>
      <vt:lpstr>6.The Attribute Selectors</vt:lpstr>
      <vt:lpstr>7. Descendant Selectors  </vt:lpstr>
      <vt:lpstr>8. Child Selectors </vt:lpstr>
      <vt:lpstr>CSS Text Color  </vt:lpstr>
      <vt:lpstr>CSS Backgrounds </vt:lpstr>
      <vt:lpstr>Background color</vt:lpstr>
      <vt:lpstr>Background image</vt:lpstr>
      <vt:lpstr>CSS background-repeat </vt:lpstr>
      <vt:lpstr>CSS background-position </vt:lpstr>
      <vt:lpstr>CSS background-attachment </vt:lpstr>
      <vt:lpstr>CSS background - Shorthand property </vt:lpstr>
      <vt:lpstr>CSS Border Properties </vt:lpstr>
      <vt:lpstr>Ex.</vt:lpstr>
      <vt:lpstr>CSS Border Width </vt:lpstr>
      <vt:lpstr>CSS Border Color </vt:lpstr>
      <vt:lpstr>CSS Border - Shorthand Property </vt:lpstr>
      <vt:lpstr>CSS Margins </vt:lpstr>
      <vt:lpstr>Margin - Shorthand Property</vt:lpstr>
      <vt:lpstr>CSS Margin Collapse </vt:lpstr>
      <vt:lpstr>CSS Padding </vt:lpstr>
      <vt:lpstr>CSS height and width Values </vt:lpstr>
      <vt:lpstr>The CSS Box Model </vt:lpstr>
      <vt:lpstr>CSS Outline </vt:lpstr>
      <vt:lpstr>CSS Outline Shorthand </vt:lpstr>
      <vt:lpstr>CSS Outline Offset </vt:lpstr>
      <vt:lpstr>CSS Layout - float and clear </vt:lpstr>
      <vt:lpstr>CSS Layout - Overflow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CSS(cascading style sheet)</dc:title>
  <dc:creator>USER</dc:creator>
  <cp:lastModifiedBy>Ms. Parul Madan</cp:lastModifiedBy>
  <cp:revision>38</cp:revision>
  <dcterms:created xsi:type="dcterms:W3CDTF">2021-02-10T00:45:09Z</dcterms:created>
  <dcterms:modified xsi:type="dcterms:W3CDTF">2024-03-06T06:42:25Z</dcterms:modified>
</cp:coreProperties>
</file>