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8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 snapToObjects="1">
      <p:cViewPr varScale="1">
        <p:scale>
          <a:sx n="68" d="100"/>
          <a:sy n="68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AB2AA2-C39A-44DA-8600-095D0FFE2C2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4BDB43-E131-4C25-B6A1-2AA495CD640D}">
      <dgm:prSet/>
      <dgm:spPr/>
      <dgm:t>
        <a:bodyPr/>
        <a:lstStyle/>
        <a:p>
          <a:r>
            <a:rPr lang="en-IN" dirty="0"/>
            <a:t>Full Stack developer is  someone who is familiar with all layers of software development.</a:t>
          </a:r>
          <a:endParaRPr lang="en-US" dirty="0"/>
        </a:p>
      </dgm:t>
    </dgm:pt>
    <dgm:pt modelId="{F9C50594-F834-469E-8E0F-CFE34D0E451F}" type="parTrans" cxnId="{039FBCBC-44CD-428F-A348-0839E8AA3DCD}">
      <dgm:prSet/>
      <dgm:spPr/>
      <dgm:t>
        <a:bodyPr/>
        <a:lstStyle/>
        <a:p>
          <a:endParaRPr lang="en-US"/>
        </a:p>
      </dgm:t>
    </dgm:pt>
    <dgm:pt modelId="{1DB5A0FA-CA27-42E4-B8E6-06FCB6D29D58}" type="sibTrans" cxnId="{039FBCBC-44CD-428F-A348-0839E8AA3DCD}">
      <dgm:prSet/>
      <dgm:spPr/>
      <dgm:t>
        <a:bodyPr/>
        <a:lstStyle/>
        <a:p>
          <a:endParaRPr lang="en-US"/>
        </a:p>
      </dgm:t>
    </dgm:pt>
    <dgm:pt modelId="{5CF09AB5-1A99-49EC-AD76-CE69DE9C8050}">
      <dgm:prSet/>
      <dgm:spPr/>
      <dgm:t>
        <a:bodyPr/>
        <a:lstStyle/>
        <a:p>
          <a:r>
            <a:rPr lang="en-IN"/>
            <a:t>These developers aren't expert in everything but simply have the functional knowledge to finish and develop the entire product.</a:t>
          </a:r>
          <a:endParaRPr lang="en-US"/>
        </a:p>
      </dgm:t>
    </dgm:pt>
    <dgm:pt modelId="{A7FD06D9-718E-40A8-8B5A-2B23AD7CE541}" type="parTrans" cxnId="{7476CC48-AC66-4BEC-AC72-AE13FCB24389}">
      <dgm:prSet/>
      <dgm:spPr/>
      <dgm:t>
        <a:bodyPr/>
        <a:lstStyle/>
        <a:p>
          <a:endParaRPr lang="en-US"/>
        </a:p>
      </dgm:t>
    </dgm:pt>
    <dgm:pt modelId="{8061B7D7-F1B2-43A9-840B-ED8FEACE3729}" type="sibTrans" cxnId="{7476CC48-AC66-4BEC-AC72-AE13FCB24389}">
      <dgm:prSet/>
      <dgm:spPr/>
      <dgm:t>
        <a:bodyPr/>
        <a:lstStyle/>
        <a:p>
          <a:endParaRPr lang="en-US"/>
        </a:p>
      </dgm:t>
    </dgm:pt>
    <dgm:pt modelId="{4FFD05CE-6A7C-474A-92F2-D9515D56B396}" type="pres">
      <dgm:prSet presAssocID="{21AB2AA2-C39A-44DA-8600-095D0FFE2C2B}" presName="root" presStyleCnt="0">
        <dgm:presLayoutVars>
          <dgm:dir/>
          <dgm:resizeHandles val="exact"/>
        </dgm:presLayoutVars>
      </dgm:prSet>
      <dgm:spPr/>
    </dgm:pt>
    <dgm:pt modelId="{EE4546A4-3424-4382-8B44-3FF4BA9503C8}" type="pres">
      <dgm:prSet presAssocID="{864BDB43-E131-4C25-B6A1-2AA495CD640D}" presName="compNode" presStyleCnt="0"/>
      <dgm:spPr/>
    </dgm:pt>
    <dgm:pt modelId="{1DE5C26B-DFB5-48BF-8627-40823D842114}" type="pres">
      <dgm:prSet presAssocID="{864BDB43-E131-4C25-B6A1-2AA495CD64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867A8C3-7EC5-4609-984C-46A3860BB8F6}" type="pres">
      <dgm:prSet presAssocID="{864BDB43-E131-4C25-B6A1-2AA495CD640D}" presName="spaceRect" presStyleCnt="0"/>
      <dgm:spPr/>
    </dgm:pt>
    <dgm:pt modelId="{71794F2F-21AC-4E7E-BA73-8C4FBCB3A198}" type="pres">
      <dgm:prSet presAssocID="{864BDB43-E131-4C25-B6A1-2AA495CD640D}" presName="textRect" presStyleLbl="revTx" presStyleIdx="0" presStyleCnt="2">
        <dgm:presLayoutVars>
          <dgm:chMax val="1"/>
          <dgm:chPref val="1"/>
        </dgm:presLayoutVars>
      </dgm:prSet>
      <dgm:spPr/>
    </dgm:pt>
    <dgm:pt modelId="{3B21C296-852C-4735-921A-E363E1D4124A}" type="pres">
      <dgm:prSet presAssocID="{1DB5A0FA-CA27-42E4-B8E6-06FCB6D29D58}" presName="sibTrans" presStyleCnt="0"/>
      <dgm:spPr/>
    </dgm:pt>
    <dgm:pt modelId="{E56AF16C-67D3-4B92-8748-9C3DC59B8C2C}" type="pres">
      <dgm:prSet presAssocID="{5CF09AB5-1A99-49EC-AD76-CE69DE9C8050}" presName="compNode" presStyleCnt="0"/>
      <dgm:spPr/>
    </dgm:pt>
    <dgm:pt modelId="{F60DC6B6-8886-4AF6-9B0D-8F8E01564422}" type="pres">
      <dgm:prSet presAssocID="{5CF09AB5-1A99-49EC-AD76-CE69DE9C80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01ED7574-0709-4266-BF26-606B60254990}" type="pres">
      <dgm:prSet presAssocID="{5CF09AB5-1A99-49EC-AD76-CE69DE9C8050}" presName="spaceRect" presStyleCnt="0"/>
      <dgm:spPr/>
    </dgm:pt>
    <dgm:pt modelId="{AB9B42C6-A6EE-4070-AAC8-55AB28A39B28}" type="pres">
      <dgm:prSet presAssocID="{5CF09AB5-1A99-49EC-AD76-CE69DE9C805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A393D34-DA1E-4CE7-AFE1-4211C273908B}" type="presOf" srcId="{864BDB43-E131-4C25-B6A1-2AA495CD640D}" destId="{71794F2F-21AC-4E7E-BA73-8C4FBCB3A198}" srcOrd="0" destOrd="0" presId="urn:microsoft.com/office/officeart/2018/2/layout/IconLabelList"/>
    <dgm:cxn modelId="{E1F7323C-F167-4961-8E75-C54F684CE6AA}" type="presOf" srcId="{21AB2AA2-C39A-44DA-8600-095D0FFE2C2B}" destId="{4FFD05CE-6A7C-474A-92F2-D9515D56B396}" srcOrd="0" destOrd="0" presId="urn:microsoft.com/office/officeart/2018/2/layout/IconLabelList"/>
    <dgm:cxn modelId="{9BA58462-4CCA-4CD3-8B60-BF71CA477013}" type="presOf" srcId="{5CF09AB5-1A99-49EC-AD76-CE69DE9C8050}" destId="{AB9B42C6-A6EE-4070-AAC8-55AB28A39B28}" srcOrd="0" destOrd="0" presId="urn:microsoft.com/office/officeart/2018/2/layout/IconLabelList"/>
    <dgm:cxn modelId="{7476CC48-AC66-4BEC-AC72-AE13FCB24389}" srcId="{21AB2AA2-C39A-44DA-8600-095D0FFE2C2B}" destId="{5CF09AB5-1A99-49EC-AD76-CE69DE9C8050}" srcOrd="1" destOrd="0" parTransId="{A7FD06D9-718E-40A8-8B5A-2B23AD7CE541}" sibTransId="{8061B7D7-F1B2-43A9-840B-ED8FEACE3729}"/>
    <dgm:cxn modelId="{039FBCBC-44CD-428F-A348-0839E8AA3DCD}" srcId="{21AB2AA2-C39A-44DA-8600-095D0FFE2C2B}" destId="{864BDB43-E131-4C25-B6A1-2AA495CD640D}" srcOrd="0" destOrd="0" parTransId="{F9C50594-F834-469E-8E0F-CFE34D0E451F}" sibTransId="{1DB5A0FA-CA27-42E4-B8E6-06FCB6D29D58}"/>
    <dgm:cxn modelId="{3C88E943-CC00-4105-B8D6-F0C2F90BF3D2}" type="presParOf" srcId="{4FFD05CE-6A7C-474A-92F2-D9515D56B396}" destId="{EE4546A4-3424-4382-8B44-3FF4BA9503C8}" srcOrd="0" destOrd="0" presId="urn:microsoft.com/office/officeart/2018/2/layout/IconLabelList"/>
    <dgm:cxn modelId="{06543345-1874-4BCA-845F-B6D4039FEAAA}" type="presParOf" srcId="{EE4546A4-3424-4382-8B44-3FF4BA9503C8}" destId="{1DE5C26B-DFB5-48BF-8627-40823D842114}" srcOrd="0" destOrd="0" presId="urn:microsoft.com/office/officeart/2018/2/layout/IconLabelList"/>
    <dgm:cxn modelId="{9CB53D45-586E-4212-A82E-79F0856FBB2A}" type="presParOf" srcId="{EE4546A4-3424-4382-8B44-3FF4BA9503C8}" destId="{5867A8C3-7EC5-4609-984C-46A3860BB8F6}" srcOrd="1" destOrd="0" presId="urn:microsoft.com/office/officeart/2018/2/layout/IconLabelList"/>
    <dgm:cxn modelId="{3832F775-47B9-4A86-A0B9-13324A674A7B}" type="presParOf" srcId="{EE4546A4-3424-4382-8B44-3FF4BA9503C8}" destId="{71794F2F-21AC-4E7E-BA73-8C4FBCB3A198}" srcOrd="2" destOrd="0" presId="urn:microsoft.com/office/officeart/2018/2/layout/IconLabelList"/>
    <dgm:cxn modelId="{06C6BBD2-B73B-4162-9933-9A487FAF6FE0}" type="presParOf" srcId="{4FFD05CE-6A7C-474A-92F2-D9515D56B396}" destId="{3B21C296-852C-4735-921A-E363E1D4124A}" srcOrd="1" destOrd="0" presId="urn:microsoft.com/office/officeart/2018/2/layout/IconLabelList"/>
    <dgm:cxn modelId="{15B56B3E-CE0B-47EB-BD48-1E4B3C788AF0}" type="presParOf" srcId="{4FFD05CE-6A7C-474A-92F2-D9515D56B396}" destId="{E56AF16C-67D3-4B92-8748-9C3DC59B8C2C}" srcOrd="2" destOrd="0" presId="urn:microsoft.com/office/officeart/2018/2/layout/IconLabelList"/>
    <dgm:cxn modelId="{B9F218FE-4E84-489B-AB48-6DF615EA3156}" type="presParOf" srcId="{E56AF16C-67D3-4B92-8748-9C3DC59B8C2C}" destId="{F60DC6B6-8886-4AF6-9B0D-8F8E01564422}" srcOrd="0" destOrd="0" presId="urn:microsoft.com/office/officeart/2018/2/layout/IconLabelList"/>
    <dgm:cxn modelId="{A856876A-9B64-4794-A558-8258974CB10D}" type="presParOf" srcId="{E56AF16C-67D3-4B92-8748-9C3DC59B8C2C}" destId="{01ED7574-0709-4266-BF26-606B60254990}" srcOrd="1" destOrd="0" presId="urn:microsoft.com/office/officeart/2018/2/layout/IconLabelList"/>
    <dgm:cxn modelId="{F98AD32B-BD81-444C-BEB1-1013BCCCC947}" type="presParOf" srcId="{E56AF16C-67D3-4B92-8748-9C3DC59B8C2C}" destId="{AB9B42C6-A6EE-4070-AAC8-55AB28A39B2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5C26B-DFB5-48BF-8627-40823D842114}">
      <dsp:nvSpPr>
        <dsp:cNvPr id="0" name=""/>
        <dsp:cNvSpPr/>
      </dsp:nvSpPr>
      <dsp:spPr>
        <a:xfrm>
          <a:off x="1519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94F2F-21AC-4E7E-BA73-8C4FBCB3A198}">
      <dsp:nvSpPr>
        <dsp:cNvPr id="0" name=""/>
        <dsp:cNvSpPr/>
      </dsp:nvSpPr>
      <dsp:spPr>
        <a:xfrm>
          <a:off x="331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Full Stack developer is  someone who is familiar with all layers of software development.</a:t>
          </a:r>
          <a:endParaRPr lang="en-US" sz="1600" kern="1200" dirty="0"/>
        </a:p>
      </dsp:txBody>
      <dsp:txXfrm>
        <a:off x="331199" y="2740191"/>
        <a:ext cx="4320000" cy="720000"/>
      </dsp:txXfrm>
    </dsp:sp>
    <dsp:sp modelId="{F60DC6B6-8886-4AF6-9B0D-8F8E01564422}">
      <dsp:nvSpPr>
        <dsp:cNvPr id="0" name=""/>
        <dsp:cNvSpPr/>
      </dsp:nvSpPr>
      <dsp:spPr>
        <a:xfrm>
          <a:off x="6595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B42C6-A6EE-4070-AAC8-55AB28A39B28}">
      <dsp:nvSpPr>
        <dsp:cNvPr id="0" name=""/>
        <dsp:cNvSpPr/>
      </dsp:nvSpPr>
      <dsp:spPr>
        <a:xfrm>
          <a:off x="5407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These developers aren't expert in everything but simply have the functional knowledge to finish and develop the entire product.</a:t>
          </a:r>
          <a:endParaRPr lang="en-US" sz="1600" kern="1200"/>
        </a:p>
      </dsp:txBody>
      <dsp:txXfrm>
        <a:off x="5407199" y="274019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D6189-921B-D048-A04F-D1E2EC89E17F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B26CC-155B-2A4F-B600-57C2BA49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5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FFD4A-6C80-40B5-9EA6-E2F019A6DC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3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6FFD4A-6C80-40B5-9EA6-E2F019A6DC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07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F9BA47F4-16BD-384E-89BB-BF9268E785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E0931D1D-164D-B344-B46A-98C43FB74D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Refer for example to: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http://en.wikipedia.org/wiki/Multitier_architecture  [last accessed 8/31/2011]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We generally consider the browser/client as one of the tiers.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Sometimes the web server box above is thought of as two of the layers [with a web server and scripts the server runs].  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See such as http://www.webhostinglogic.com/support/support-topics/web-database-3tier.html</a:t>
            </a: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F74E9037-48CD-B542-BFF5-98E23C7A8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4063" indent="-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588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4013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87563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03B3A9-A32C-EA40-8679-CA58C7FACD0F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81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8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9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0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4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7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7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1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3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0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5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5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87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EAB2EC-41DA-43EA-9F85-0DD3E89DE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0" b="2909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77" name="Rectangle 44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05108-FA2A-A44D-8B17-D965BBDB9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100">
                <a:solidFill>
                  <a:srgbClr val="FFFFFF"/>
                </a:solidFill>
              </a:rPr>
              <a:t>Full Stack Web Development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443F0-C102-224D-BBF5-5FA7B888B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By:-DR. PARUL MADAN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cxnSp>
        <p:nvCxnSpPr>
          <p:cNvPr id="78" name="Straight Connector 4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53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ounded Rectangle 1">
            <a:extLst>
              <a:ext uri="{FF2B5EF4-FFF2-40B4-BE49-F238E27FC236}">
                <a16:creationId xmlns:a16="http://schemas.microsoft.com/office/drawing/2014/main" id="{6A45006B-1B55-6F40-BB87-E74B3CC48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255589"/>
            <a:ext cx="8978900" cy="5032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FECA621-0757-DA41-8824-3660BA47BC39}"/>
              </a:ext>
            </a:extLst>
          </p:cNvPr>
          <p:cNvSpPr/>
          <p:nvPr/>
        </p:nvSpPr>
        <p:spPr bwMode="auto">
          <a:xfrm>
            <a:off x="3351213" y="693738"/>
            <a:ext cx="1752600" cy="198120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5199225-E4BE-8440-B881-B960B3184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960439"/>
            <a:ext cx="1096963" cy="1633537"/>
          </a:xfrm>
          <a:prstGeom prst="rect">
            <a:avLst/>
          </a:prstGeom>
          <a:solidFill>
            <a:srgbClr val="FFFFFF"/>
          </a:solidFill>
          <a:ln w="50800">
            <a:solidFill>
              <a:srgbClr val="114FFB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772CFD-DAA4-804B-A4AF-DCA64F538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363" y="920750"/>
            <a:ext cx="1147762" cy="1874838"/>
          </a:xfrm>
          <a:prstGeom prst="rect">
            <a:avLst/>
          </a:prstGeom>
          <a:solidFill>
            <a:srgbClr val="FFFFFF"/>
          </a:solidFill>
          <a:ln w="50800">
            <a:solidFill>
              <a:srgbClr val="114FFB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9BFDDF3-B265-7A45-A6A1-AE32F7C4D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5" y="357188"/>
            <a:ext cx="10668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198" tIns="27115" rIns="55198" bIns="271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Browser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client</a:t>
            </a:r>
            <a:endParaRPr lang="en-US" altLang="en-US" sz="1800"/>
          </a:p>
        </p:txBody>
      </p:sp>
      <p:sp>
        <p:nvSpPr>
          <p:cNvPr id="4103" name="Line 7">
            <a:extLst>
              <a:ext uri="{FF2B5EF4-FFF2-40B4-BE49-F238E27FC236}">
                <a16:creationId xmlns:a16="http://schemas.microsoft.com/office/drawing/2014/main" id="{C1EDDC3F-F9B9-2943-A735-EFB80CF40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8175" y="1609725"/>
            <a:ext cx="2133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1DA6CF0E-8B5B-6449-841B-E2E0ED9A4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564" y="788989"/>
            <a:ext cx="18446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198" tIns="27115" rIns="55198" bIns="27115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/>
              <a:t>Browser sends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/>
              <a:t>URL to web server,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/>
              <a:t>requesting a file or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100" b="1"/>
              <a:t>program</a:t>
            </a:r>
            <a:endParaRPr lang="en-US" altLang="en-US" sz="1100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C0B26B94-A30D-6F4D-AA79-E69D91837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6" y="280988"/>
            <a:ext cx="79692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5198" tIns="27115" rIns="55198" bIns="271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Web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server</a:t>
            </a:r>
            <a:endParaRPr lang="en-US" altLang="en-US" sz="1800"/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27B7B1DB-F800-3745-8EAB-393C8C1D6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6" y="814389"/>
            <a:ext cx="20796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5198" tIns="27115" rIns="55198" bIns="271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   </a:t>
            </a:r>
            <a:r>
              <a:rPr lang="en-US" altLang="en-US" sz="1400"/>
              <a:t>Fetches file or runs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   server side (php) script</a:t>
            </a:r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26847418-4AB0-8047-9175-84277FDE61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8175" y="2143125"/>
            <a:ext cx="2133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2EA51557-B3D6-2840-9B17-CF1D942E5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725" y="2120900"/>
            <a:ext cx="19256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198" tIns="27115" rIns="55198" bIns="271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rgbClr val="000000"/>
                </a:solidFill>
              </a:rPr>
              <a:t>Server returns results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000" b="1">
                <a:solidFill>
                  <a:srgbClr val="000000"/>
                </a:solidFill>
              </a:rPr>
              <a:t>file and/or program outputs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F50265E7-3FD5-BF42-B2DC-B502ED62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75" y="3446464"/>
            <a:ext cx="30749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198" tIns="27115" rIns="55198" bIns="271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</a:rPr>
              <a:t> HTML: Browser displays (</a:t>
            </a:r>
            <a:r>
              <a:rPr lang="en-US" altLang="en-US" sz="1300" b="1" i="1">
                <a:solidFill>
                  <a:srgbClr val="000000"/>
                </a:solidFill>
              </a:rPr>
              <a:t>renders</a:t>
            </a:r>
            <a:r>
              <a:rPr lang="en-US" altLang="en-US" sz="1300" b="1">
                <a:solidFill>
                  <a:srgbClr val="000000"/>
                </a:solidFill>
              </a:rPr>
              <a:t>)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</a:rPr>
              <a:t> resulting page</a:t>
            </a:r>
            <a:endParaRPr lang="en-US" altLang="en-US" sz="1300"/>
          </a:p>
        </p:txBody>
      </p:sp>
      <p:sp>
        <p:nvSpPr>
          <p:cNvPr id="4110" name="Line 14">
            <a:extLst>
              <a:ext uri="{FF2B5EF4-FFF2-40B4-BE49-F238E27FC236}">
                <a16:creationId xmlns:a16="http://schemas.microsoft.com/office/drawing/2014/main" id="{CF01C26F-0A64-864B-9404-0EED32E702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01914" y="2593975"/>
            <a:ext cx="9525" cy="827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Text Box 19">
            <a:extLst>
              <a:ext uri="{FF2B5EF4-FFF2-40B4-BE49-F238E27FC236}">
                <a16:creationId xmlns:a16="http://schemas.microsoft.com/office/drawing/2014/main" id="{370AD3C4-0450-3547-B9F1-1D4C4D18B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64" y="-81756"/>
            <a:ext cx="2195512" cy="33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accent2"/>
                </a:solidFill>
              </a:rPr>
              <a:t>3-Tier Architecture</a:t>
            </a:r>
          </a:p>
        </p:txBody>
      </p:sp>
      <p:sp>
        <p:nvSpPr>
          <p:cNvPr id="4119" name="Rectangle 23">
            <a:extLst>
              <a:ext uri="{FF2B5EF4-FFF2-40B4-BE49-F238E27FC236}">
                <a16:creationId xmlns:a16="http://schemas.microsoft.com/office/drawing/2014/main" id="{C64BD7B5-E0A5-1C42-8666-7B4455BFF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388" y="3425826"/>
            <a:ext cx="1371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198" tIns="27115" rIns="55198" bIns="2711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MySQL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Database</a:t>
            </a:r>
            <a:endParaRPr lang="en-US" altLang="en-US" sz="1600"/>
          </a:p>
        </p:txBody>
      </p:sp>
      <p:sp>
        <p:nvSpPr>
          <p:cNvPr id="4123" name="Text Box 27">
            <a:extLst>
              <a:ext uri="{FF2B5EF4-FFF2-40B4-BE49-F238E27FC236}">
                <a16:creationId xmlns:a16="http://schemas.microsoft.com/office/drawing/2014/main" id="{1A118317-412F-5442-A214-FD5171450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326" y="1484313"/>
            <a:ext cx="2301875" cy="646112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B050"/>
                </a:solidFill>
              </a:rPr>
              <a:t>SQL programming  interface: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B050"/>
                </a:solidFill>
              </a:rPr>
              <a:t>SQL commands sent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B050"/>
                </a:solidFill>
              </a:rPr>
              <a:t>- results returned</a:t>
            </a:r>
          </a:p>
        </p:txBody>
      </p:sp>
      <p:sp>
        <p:nvSpPr>
          <p:cNvPr id="4124" name="Line 28">
            <a:extLst>
              <a:ext uri="{FF2B5EF4-FFF2-40B4-BE49-F238E27FC236}">
                <a16:creationId xmlns:a16="http://schemas.microsoft.com/office/drawing/2014/main" id="{C82B455A-0713-5D4D-9524-8F5A01D5E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1125" y="1119188"/>
            <a:ext cx="381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5" name="Text Box 29">
            <a:extLst>
              <a:ext uri="{FF2B5EF4-FFF2-40B4-BE49-F238E27FC236}">
                <a16:creationId xmlns:a16="http://schemas.microsoft.com/office/drawing/2014/main" id="{41BB2C15-424A-4D42-A864-71F1FDA7D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9" y="2941638"/>
            <a:ext cx="6873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HTML5</a:t>
            </a:r>
          </a:p>
        </p:txBody>
      </p:sp>
      <p:sp>
        <p:nvSpPr>
          <p:cNvPr id="4126" name="Text Box 30">
            <a:extLst>
              <a:ext uri="{FF2B5EF4-FFF2-40B4-BE49-F238E27FC236}">
                <a16:creationId xmlns:a16="http://schemas.microsoft.com/office/drawing/2014/main" id="{7F0597DD-EF0D-5D43-AF23-E6D6B5567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1" y="3346451"/>
            <a:ext cx="500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PHP</a:t>
            </a:r>
          </a:p>
        </p:txBody>
      </p:sp>
      <p:sp>
        <p:nvSpPr>
          <p:cNvPr id="4127" name="Text Box 31">
            <a:extLst>
              <a:ext uri="{FF2B5EF4-FFF2-40B4-BE49-F238E27FC236}">
                <a16:creationId xmlns:a16="http://schemas.microsoft.com/office/drawing/2014/main" id="{6BE14BC4-B180-C347-82A3-3E24957AE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6" y="3563939"/>
            <a:ext cx="492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SQL</a:t>
            </a:r>
          </a:p>
        </p:txBody>
      </p:sp>
      <p:sp>
        <p:nvSpPr>
          <p:cNvPr id="4128" name="Text Box 32">
            <a:extLst>
              <a:ext uri="{FF2B5EF4-FFF2-40B4-BE49-F238E27FC236}">
                <a16:creationId xmlns:a16="http://schemas.microsoft.com/office/drawing/2014/main" id="{61D31BE8-D8FB-C14A-9C2D-6F6A85E73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13" y="3754439"/>
            <a:ext cx="6969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MySQL</a:t>
            </a:r>
          </a:p>
        </p:txBody>
      </p:sp>
      <p:sp>
        <p:nvSpPr>
          <p:cNvPr id="4129" name="Text Box 33">
            <a:extLst>
              <a:ext uri="{FF2B5EF4-FFF2-40B4-BE49-F238E27FC236}">
                <a16:creationId xmlns:a16="http://schemas.microsoft.com/office/drawing/2014/main" id="{407F7A32-88D6-A64B-8709-55AFAAC32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927476"/>
            <a:ext cx="31178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00" b="1">
                <a:solidFill>
                  <a:srgbClr val="000000"/>
                </a:solidFill>
              </a:rPr>
              <a:t>JavaScript: executed by </a:t>
            </a:r>
            <a:r>
              <a:rPr lang="en-US" altLang="en-US" sz="1300" b="1"/>
              <a:t>browser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3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300" b="1"/>
              <a:t>jQuery AJAX: ‘direct’ asynchronous web server connection </a:t>
            </a: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32C1CC48-1F6A-4F4D-B66C-0A49BC7992DD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4976813" y="3984626"/>
            <a:ext cx="12192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Javascript</a:t>
            </a:r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34984814-B143-0B45-A6C8-9D7FE62BDCD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4994275" y="4217988"/>
            <a:ext cx="20145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HTTP (developer tools)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F02F71-1B05-FA42-B534-22364B73E18F}"/>
              </a:ext>
            </a:extLst>
          </p:cNvPr>
          <p:cNvCxnSpPr>
            <a:cxnSpLocks noChangeShapeType="1"/>
            <a:stCxn id="4101" idx="1"/>
            <a:endCxn id="4101" idx="3"/>
          </p:cNvCxnSpPr>
          <p:nvPr/>
        </p:nvCxnSpPr>
        <p:spPr bwMode="auto">
          <a:xfrm rot="10800000" flipH="1">
            <a:off x="5313363" y="1857375"/>
            <a:ext cx="11477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82A94D0-6199-F642-898C-1816CE2E7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027113"/>
            <a:ext cx="914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Apache web 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40AE0D-C699-1C48-B72C-3D8D34ED9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1965325"/>
            <a:ext cx="1295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PHP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script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72F7D81B-5114-C744-9F6E-F40A698EF43D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4983164" y="4395788"/>
            <a:ext cx="2027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AJAX, jQuery notation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JSON, web services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302A9C4-8060-C04D-B3A2-6C3C2C8321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56363" y="2159000"/>
            <a:ext cx="1752600" cy="1295400"/>
          </a:xfrm>
          <a:prstGeom prst="bentConnector3">
            <a:avLst>
              <a:gd name="adj1" fmla="val 99801"/>
            </a:avLst>
          </a:prstGeom>
          <a:noFill/>
          <a:ln w="2857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24C13A-4B5D-0F4D-B1A2-63A66ED9E1A9}"/>
              </a:ext>
            </a:extLst>
          </p:cNvPr>
          <p:cNvCxnSpPr>
            <a:cxnSpLocks noChangeShapeType="1"/>
            <a:stCxn id="28" idx="3"/>
            <a:endCxn id="30" idx="2"/>
          </p:cNvCxnSpPr>
          <p:nvPr/>
        </p:nvCxnSpPr>
        <p:spPr bwMode="auto">
          <a:xfrm flipH="1" flipV="1">
            <a:off x="4227513" y="2674938"/>
            <a:ext cx="766762" cy="1682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29">
            <a:extLst>
              <a:ext uri="{FF2B5EF4-FFF2-40B4-BE49-F238E27FC236}">
                <a16:creationId xmlns:a16="http://schemas.microsoft.com/office/drawing/2014/main" id="{0DFC6261-7A7A-C947-961B-C53F04429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6" y="3144839"/>
            <a:ext cx="5000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25D40F-BC85-BC40-88A4-26FB37351477}"/>
              </a:ext>
            </a:extLst>
          </p:cNvPr>
          <p:cNvGrpSpPr>
            <a:grpSpLocks/>
          </p:cNvGrpSpPr>
          <p:nvPr/>
        </p:nvGrpSpPr>
        <p:grpSpPr bwMode="auto">
          <a:xfrm>
            <a:off x="8829676" y="2960689"/>
            <a:ext cx="1655763" cy="1362075"/>
            <a:chOff x="7662704" y="3944668"/>
            <a:chExt cx="1756927" cy="1871413"/>
          </a:xfrm>
        </p:grpSpPr>
        <p:sp>
          <p:nvSpPr>
            <p:cNvPr id="3127" name="Text Box 27">
              <a:extLst>
                <a:ext uri="{FF2B5EF4-FFF2-40B4-BE49-F238E27FC236}">
                  <a16:creationId xmlns:a16="http://schemas.microsoft.com/office/drawing/2014/main" id="{81FAC654-3D45-C644-878A-63218AC56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1610" y="3944668"/>
              <a:ext cx="1518021" cy="1057977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 u="sng">
                  <a:solidFill>
                    <a:srgbClr val="00B050"/>
                  </a:solidFill>
                </a:rPr>
                <a:t>phpMyAdmin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B050"/>
                  </a:solidFill>
                </a:rPr>
                <a:t>provides separate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B050"/>
                  </a:solidFill>
                </a:rPr>
                <a:t>browser-based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B050"/>
                  </a:solidFill>
                </a:rPr>
                <a:t>GUI interface</a:t>
              </a:r>
              <a:endParaRPr lang="en-US" altLang="en-US" sz="1600" b="1">
                <a:solidFill>
                  <a:srgbClr val="00B050"/>
                </a:solidFill>
              </a:endParaRPr>
            </a:p>
          </p:txBody>
        </p:sp>
        <p:cxnSp>
          <p:nvCxnSpPr>
            <p:cNvPr id="3128" name="Straight Arrow Connector 3">
              <a:extLst>
                <a:ext uri="{FF2B5EF4-FFF2-40B4-BE49-F238E27FC236}">
                  <a16:creationId xmlns:a16="http://schemas.microsoft.com/office/drawing/2014/main" id="{094FBB85-3057-0949-90C1-2D3688D96B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662704" y="5099925"/>
              <a:ext cx="438943" cy="716156"/>
            </a:xfrm>
            <a:prstGeom prst="straightConnector1">
              <a:avLst/>
            </a:prstGeom>
            <a:noFill/>
            <a:ln w="9525" algn="ctr">
              <a:solidFill>
                <a:srgbClr val="00B0F0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Text Box 29">
            <a:extLst>
              <a:ext uri="{FF2B5EF4-FFF2-40B4-BE49-F238E27FC236}">
                <a16:creationId xmlns:a16="http://schemas.microsoft.com/office/drawing/2014/main" id="{075317ED-76A8-714C-8B47-59E9B87F41A1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V="1">
            <a:off x="4967288" y="4840288"/>
            <a:ext cx="3071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Full stack development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Integrated development</a:t>
            </a:r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3993B5EE-14D1-F949-ADBD-CC3F65446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176" y="3995739"/>
            <a:ext cx="881063" cy="1171575"/>
          </a:xfrm>
          <a:prstGeom prst="rect">
            <a:avLst/>
          </a:prstGeom>
          <a:solidFill>
            <a:srgbClr val="FFFFFF"/>
          </a:solidFill>
          <a:ln w="50800">
            <a:solidFill>
              <a:srgbClr val="114FFB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AAA40D-8C7E-734F-8CB2-B3CCCBE1BA9B}"/>
              </a:ext>
            </a:extLst>
          </p:cNvPr>
          <p:cNvGrpSpPr>
            <a:grpSpLocks/>
          </p:cNvGrpSpPr>
          <p:nvPr/>
        </p:nvGrpSpPr>
        <p:grpSpPr bwMode="auto">
          <a:xfrm>
            <a:off x="1670050" y="5467350"/>
            <a:ext cx="8624888" cy="871538"/>
            <a:chOff x="122143" y="5663524"/>
            <a:chExt cx="8768290" cy="1070331"/>
          </a:xfrm>
        </p:grpSpPr>
        <p:sp>
          <p:nvSpPr>
            <p:cNvPr id="3123" name="Rounded Rectangle 38">
              <a:extLst>
                <a:ext uri="{FF2B5EF4-FFF2-40B4-BE49-F238E27FC236}">
                  <a16:creationId xmlns:a16="http://schemas.microsoft.com/office/drawing/2014/main" id="{70668DD7-6E66-9A47-A300-0FFFAD3DB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43" y="5663524"/>
              <a:ext cx="8768290" cy="107033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4" name="Text Box 19">
              <a:extLst>
                <a:ext uri="{FF2B5EF4-FFF2-40B4-BE49-F238E27FC236}">
                  <a16:creationId xmlns:a16="http://schemas.microsoft.com/office/drawing/2014/main" id="{22EA168D-5E8B-CD44-BFDC-DD0882DB7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4138" y="6209758"/>
              <a:ext cx="187802" cy="415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3125" name="Text Box 19">
              <a:extLst>
                <a:ext uri="{FF2B5EF4-FFF2-40B4-BE49-F238E27FC236}">
                  <a16:creationId xmlns:a16="http://schemas.microsoft.com/office/drawing/2014/main" id="{45D30C95-5A84-9447-A736-43C483313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10" y="5797884"/>
              <a:ext cx="2412782" cy="793801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b="1" dirty="0">
                  <a:solidFill>
                    <a:srgbClr val="00B050"/>
                  </a:solidFill>
                </a:rPr>
                <a:t>Command Line Interface (CLI)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b="1" dirty="0">
                  <a:solidFill>
                    <a:srgbClr val="00B050"/>
                  </a:solidFill>
                </a:rPr>
                <a:t>provides alternative DB interface</a:t>
              </a:r>
            </a:p>
          </p:txBody>
        </p:sp>
        <p:sp>
          <p:nvSpPr>
            <p:cNvPr id="3126" name="TextBox 43">
              <a:extLst>
                <a:ext uri="{FF2B5EF4-FFF2-40B4-BE49-F238E27FC236}">
                  <a16:creationId xmlns:a16="http://schemas.microsoft.com/office/drawing/2014/main" id="{1618AC00-EEEB-734F-9EA0-0DB502D99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044" y="5896107"/>
              <a:ext cx="2687105" cy="567001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mysql commands  </a:t>
              </a:r>
              <a:r>
                <a:rPr lang="en-US" altLang="en-US" sz="1200">
                  <a:sym typeface="Wingdings" pitchFamily="2" charset="2"/>
                </a:rPr>
                <a:t></a:t>
              </a:r>
              <a:r>
                <a:rPr lang="en-US" altLang="en-US" sz="1200"/>
                <a:t> performance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/>
                <a:t>php in CLI  </a:t>
              </a:r>
              <a:r>
                <a:rPr lang="en-US" altLang="en-US" sz="1200">
                  <a:sym typeface="Wingdings" pitchFamily="2" charset="2"/>
                </a:rPr>
                <a:t></a:t>
              </a:r>
              <a:r>
                <a:rPr lang="en-US" altLang="en-US" sz="1200"/>
                <a:t>error reporting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5FAE5B-38C7-BA4B-BFDE-39F1FAF33DED}"/>
              </a:ext>
            </a:extLst>
          </p:cNvPr>
          <p:cNvGrpSpPr>
            <a:grpSpLocks/>
          </p:cNvGrpSpPr>
          <p:nvPr/>
        </p:nvGrpSpPr>
        <p:grpSpPr bwMode="auto">
          <a:xfrm>
            <a:off x="5961064" y="2897188"/>
            <a:ext cx="1404937" cy="557212"/>
            <a:chOff x="4524557" y="2914695"/>
            <a:chExt cx="1404725" cy="555958"/>
          </a:xfrm>
        </p:grpSpPr>
        <p:sp>
          <p:nvSpPr>
            <p:cNvPr id="3121" name="Text Box 27">
              <a:extLst>
                <a:ext uri="{FF2B5EF4-FFF2-40B4-BE49-F238E27FC236}">
                  <a16:creationId xmlns:a16="http://schemas.microsoft.com/office/drawing/2014/main" id="{E8F476C3-44FD-634B-B83F-9DA2F86B9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425" y="3040214"/>
              <a:ext cx="968857" cy="430439"/>
            </a:xfrm>
            <a:prstGeom prst="rect">
              <a:avLst/>
            </a:prstGeom>
            <a:noFill/>
            <a:ln w="9525">
              <a:solidFill>
                <a:srgbClr val="00B0F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 u="sng">
                  <a:solidFill>
                    <a:srgbClr val="00B050"/>
                  </a:solidFill>
                </a:rPr>
                <a:t>CLI</a:t>
              </a:r>
              <a:r>
                <a:rPr lang="en-US" altLang="en-US" sz="1100" b="1">
                  <a:solidFill>
                    <a:srgbClr val="00B050"/>
                  </a:solidFill>
                </a:rPr>
                <a:t> for PHP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 b="1">
                  <a:solidFill>
                    <a:srgbClr val="00B050"/>
                  </a:solidFill>
                </a:rPr>
                <a:t>and mysql </a:t>
              </a:r>
            </a:p>
          </p:txBody>
        </p:sp>
        <p:cxnSp>
          <p:nvCxnSpPr>
            <p:cNvPr id="3122" name="Straight Arrow Connector 9">
              <a:extLst>
                <a:ext uri="{FF2B5EF4-FFF2-40B4-BE49-F238E27FC236}">
                  <a16:creationId xmlns:a16="http://schemas.microsoft.com/office/drawing/2014/main" id="{17B9B01F-7B7D-4245-BB83-9F58EA8ADE1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524557" y="2914695"/>
              <a:ext cx="425052" cy="19780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D446B25-95B2-0D4B-B83E-7912B8B008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61189" y="3514725"/>
            <a:ext cx="663575" cy="349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C0834C-62D1-F64B-A6D8-B4F3B7845E17}"/>
              </a:ext>
            </a:extLst>
          </p:cNvPr>
          <p:cNvGrpSpPr>
            <a:grpSpLocks/>
          </p:cNvGrpSpPr>
          <p:nvPr/>
        </p:nvGrpSpPr>
        <p:grpSpPr bwMode="auto">
          <a:xfrm>
            <a:off x="9463089" y="1816101"/>
            <a:ext cx="612775" cy="246063"/>
            <a:chOff x="8153400" y="1967186"/>
            <a:chExt cx="612380" cy="194510"/>
          </a:xfrm>
        </p:grpSpPr>
        <p:cxnSp>
          <p:nvCxnSpPr>
            <p:cNvPr id="3119" name="Straight Arrow Connector 6">
              <a:extLst>
                <a:ext uri="{FF2B5EF4-FFF2-40B4-BE49-F238E27FC236}">
                  <a16:creationId xmlns:a16="http://schemas.microsoft.com/office/drawing/2014/main" id="{F45A1482-98EA-FF4B-BB51-2026BC1BA1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58200" y="1967186"/>
              <a:ext cx="30758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20" name="Straight Arrow Connector 8">
              <a:extLst>
                <a:ext uri="{FF2B5EF4-FFF2-40B4-BE49-F238E27FC236}">
                  <a16:creationId xmlns:a16="http://schemas.microsoft.com/office/drawing/2014/main" id="{56622172-B672-AF49-AB9A-161EA9CDC1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153400" y="2161696"/>
              <a:ext cx="214242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E2A3F7-B440-7E4E-90F9-F11355E5A1D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91001" y="3481388"/>
            <a:ext cx="2479675" cy="2386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15" name="Rectangle 6">
            <a:extLst>
              <a:ext uri="{FF2B5EF4-FFF2-40B4-BE49-F238E27FC236}">
                <a16:creationId xmlns:a16="http://schemas.microsoft.com/office/drawing/2014/main" id="{F6E90834-0BC6-4549-B7CA-A0606A0E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0200" y="2362200"/>
            <a:ext cx="93663" cy="460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14D7B7-B9ED-C44E-BF92-E320B2D95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3089" y="2611438"/>
            <a:ext cx="55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97812C-48D6-9E4C-9FFF-11513FEA5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776" y="1878013"/>
            <a:ext cx="555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E2294D-BB8C-C84F-882E-9EF49C3BC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639" y="3590925"/>
            <a:ext cx="55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4313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100" grpId="0" animBg="1"/>
      <p:bldP spid="4101" grpId="0" animBg="1"/>
      <p:bldP spid="4102" grpId="0"/>
      <p:bldP spid="4104" grpId="0"/>
      <p:bldP spid="4105" grpId="0"/>
      <p:bldP spid="4106" grpId="0"/>
      <p:bldP spid="4108" grpId="0"/>
      <p:bldP spid="4109" grpId="0"/>
      <p:bldP spid="4119" grpId="0"/>
      <p:bldP spid="4123" grpId="0" animBg="1"/>
      <p:bldP spid="4125" grpId="0"/>
      <p:bldP spid="4126" grpId="0"/>
      <p:bldP spid="4127" grpId="0"/>
      <p:bldP spid="4128" grpId="0"/>
      <p:bldP spid="4129" grpId="0"/>
      <p:bldP spid="26" grpId="0"/>
      <p:bldP spid="28" grpId="0"/>
      <p:bldP spid="36" grpId="0"/>
      <p:bldP spid="37" grpId="0"/>
      <p:bldP spid="29" grpId="0"/>
      <p:bldP spid="34" grpId="0"/>
      <p:bldP spid="38" grpId="0"/>
      <p:bldP spid="43" grpId="0" animBg="1"/>
      <p:bldP spid="2" grpId="0"/>
      <p:bldP spid="55" grpId="0"/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7DD30-CC9A-C742-9601-A052962E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What is Full Stack...?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23B766F-611F-46CD-BC3A-2C66291CE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19796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73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9859" y="720090"/>
            <a:ext cx="4320540" cy="900430"/>
          </a:xfrm>
          <a:custGeom>
            <a:avLst/>
            <a:gdLst/>
            <a:ahLst/>
            <a:cxnLst/>
            <a:rect l="l" t="t" r="r" b="b"/>
            <a:pathLst>
              <a:path w="4320540" h="900430">
                <a:moveTo>
                  <a:pt x="4320540" y="0"/>
                </a:moveTo>
                <a:lnTo>
                  <a:pt x="0" y="0"/>
                </a:lnTo>
                <a:lnTo>
                  <a:pt x="0" y="900430"/>
                </a:lnTo>
                <a:lnTo>
                  <a:pt x="4320540" y="900430"/>
                </a:lnTo>
                <a:lnTo>
                  <a:pt x="4320540" y="0"/>
                </a:lnTo>
                <a:close/>
              </a:path>
            </a:pathLst>
          </a:custGeom>
          <a:solidFill>
            <a:srgbClr val="FF66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9859" y="720090"/>
            <a:ext cx="4320540" cy="900430"/>
          </a:xfrm>
          <a:custGeom>
            <a:avLst/>
            <a:gdLst/>
            <a:ahLst/>
            <a:cxnLst/>
            <a:rect l="l" t="t" r="r" b="b"/>
            <a:pathLst>
              <a:path w="4320540" h="900430">
                <a:moveTo>
                  <a:pt x="2160269" y="900430"/>
                </a:moveTo>
                <a:lnTo>
                  <a:pt x="0" y="900430"/>
                </a:lnTo>
                <a:lnTo>
                  <a:pt x="0" y="0"/>
                </a:lnTo>
                <a:lnTo>
                  <a:pt x="4320540" y="0"/>
                </a:lnTo>
                <a:lnTo>
                  <a:pt x="4320540" y="900430"/>
                </a:lnTo>
                <a:lnTo>
                  <a:pt x="2160269" y="9004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44720" y="972820"/>
            <a:ext cx="27482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65" dirty="0">
                <a:latin typeface="Arial"/>
                <a:cs typeface="Arial"/>
              </a:rPr>
              <a:t>Full </a:t>
            </a:r>
            <a:r>
              <a:rPr sz="2200" b="1" spc="-210" dirty="0">
                <a:latin typeface="Arial"/>
                <a:cs typeface="Arial"/>
              </a:rPr>
              <a:t>Stack</a:t>
            </a:r>
            <a:r>
              <a:rPr sz="2200" b="1" spc="-110" dirty="0">
                <a:latin typeface="Arial"/>
                <a:cs typeface="Arial"/>
              </a:rPr>
              <a:t> </a:t>
            </a:r>
            <a:r>
              <a:rPr sz="2200" b="1" spc="-140" dirty="0">
                <a:latin typeface="Arial"/>
                <a:cs typeface="Arial"/>
              </a:rPr>
              <a:t>Development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409" y="3779520"/>
            <a:ext cx="2880360" cy="72009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14" dirty="0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9950" y="3959859"/>
            <a:ext cx="2880360" cy="720090"/>
          </a:xfrm>
          <a:custGeom>
            <a:avLst/>
            <a:gdLst/>
            <a:ahLst/>
            <a:cxnLst/>
            <a:rect l="l" t="t" r="r" b="b"/>
            <a:pathLst>
              <a:path w="2880359" h="720089">
                <a:moveTo>
                  <a:pt x="2880359" y="0"/>
                </a:moveTo>
                <a:lnTo>
                  <a:pt x="0" y="0"/>
                </a:lnTo>
                <a:lnTo>
                  <a:pt x="0" y="720089"/>
                </a:lnTo>
                <a:lnTo>
                  <a:pt x="2880359" y="720089"/>
                </a:lnTo>
                <a:lnTo>
                  <a:pt x="2880359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9950" y="3959859"/>
            <a:ext cx="2880360" cy="720090"/>
          </a:xfrm>
          <a:custGeom>
            <a:avLst/>
            <a:gdLst/>
            <a:ahLst/>
            <a:cxnLst/>
            <a:rect l="l" t="t" r="r" b="b"/>
            <a:pathLst>
              <a:path w="2880359" h="720089">
                <a:moveTo>
                  <a:pt x="1440179" y="720089"/>
                </a:moveTo>
                <a:lnTo>
                  <a:pt x="0" y="720089"/>
                </a:lnTo>
                <a:lnTo>
                  <a:pt x="0" y="0"/>
                </a:lnTo>
                <a:lnTo>
                  <a:pt x="2880359" y="0"/>
                </a:lnTo>
                <a:lnTo>
                  <a:pt x="2880359" y="720089"/>
                </a:lnTo>
                <a:lnTo>
                  <a:pt x="1440179" y="72008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81220" y="4156709"/>
            <a:ext cx="282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/>
                <a:cs typeface="Arial"/>
              </a:rPr>
              <a:t>Web </a:t>
            </a:r>
            <a:r>
              <a:rPr sz="1800" spc="-55" dirty="0">
                <a:latin typeface="Arial"/>
                <a:cs typeface="Arial"/>
              </a:rPr>
              <a:t>Application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20150" y="3779520"/>
            <a:ext cx="2880360" cy="72009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844550">
              <a:lnSpc>
                <a:spcPct val="100000"/>
              </a:lnSpc>
            </a:pPr>
            <a:r>
              <a:rPr sz="1800" spc="-229" dirty="0">
                <a:latin typeface="Arial"/>
                <a:cs typeface="Arial"/>
              </a:rPr>
              <a:t>HTTP </a:t>
            </a:r>
            <a:r>
              <a:rPr sz="1800" spc="25" dirty="0">
                <a:latin typeface="Arial"/>
                <a:cs typeface="Arial"/>
              </a:rPr>
              <a:t>&amp;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spc="-315" dirty="0">
                <a:latin typeface="Arial"/>
                <a:cs typeface="Arial"/>
              </a:rPr>
              <a:t>REST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9679" y="5040629"/>
            <a:ext cx="2880360" cy="71882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800" spc="-60" dirty="0">
                <a:latin typeface="Arial"/>
                <a:cs typeface="Arial"/>
              </a:rPr>
              <a:t>Algorithms </a:t>
            </a:r>
            <a:r>
              <a:rPr sz="1800" spc="25" dirty="0">
                <a:latin typeface="Arial"/>
                <a:cs typeface="Arial"/>
              </a:rPr>
              <a:t>&amp; </a:t>
            </a:r>
            <a:r>
              <a:rPr sz="1800" spc="-95" dirty="0">
                <a:latin typeface="Arial"/>
                <a:cs typeface="Arial"/>
              </a:rPr>
              <a:t>Data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Structure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0219" y="5040629"/>
            <a:ext cx="2880360" cy="71882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553720">
              <a:lnSpc>
                <a:spcPct val="100000"/>
              </a:lnSpc>
            </a:pPr>
            <a:r>
              <a:rPr sz="1800" spc="-55" dirty="0">
                <a:latin typeface="Arial"/>
                <a:cs typeface="Arial"/>
              </a:rPr>
              <a:t>Git </a:t>
            </a:r>
            <a:r>
              <a:rPr sz="1800" spc="-85" dirty="0">
                <a:latin typeface="Arial"/>
                <a:cs typeface="Arial"/>
              </a:rPr>
              <a:t>Version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409" y="2160270"/>
            <a:ext cx="2880360" cy="72009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429259">
              <a:lnSpc>
                <a:spcPct val="100000"/>
              </a:lnSpc>
            </a:pPr>
            <a:r>
              <a:rPr sz="1800" spc="-55" dirty="0">
                <a:latin typeface="Arial"/>
                <a:cs typeface="Arial"/>
              </a:rPr>
              <a:t>Front </a:t>
            </a:r>
            <a:r>
              <a:rPr sz="1800" spc="-150" dirty="0">
                <a:latin typeface="Arial"/>
                <a:cs typeface="Arial"/>
              </a:rPr>
              <a:t>End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20150" y="2160270"/>
            <a:ext cx="2880360" cy="72009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460375">
              <a:lnSpc>
                <a:spcPct val="100000"/>
              </a:lnSpc>
            </a:pPr>
            <a:r>
              <a:rPr sz="1800" spc="-150" dirty="0">
                <a:latin typeface="Arial"/>
                <a:cs typeface="Arial"/>
              </a:rPr>
              <a:t>Back End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Technology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94709" y="1169669"/>
            <a:ext cx="565150" cy="2970530"/>
          </a:xfrm>
          <a:custGeom>
            <a:avLst/>
            <a:gdLst/>
            <a:ahLst/>
            <a:cxnLst/>
            <a:rect l="l" t="t" r="r" b="b"/>
            <a:pathLst>
              <a:path w="565150" h="2970529">
                <a:moveTo>
                  <a:pt x="565150" y="0"/>
                </a:moveTo>
                <a:lnTo>
                  <a:pt x="205739" y="0"/>
                </a:lnTo>
                <a:lnTo>
                  <a:pt x="205739" y="2970529"/>
                </a:lnTo>
                <a:lnTo>
                  <a:pt x="0" y="29705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9770" y="408559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60" h="107950">
                <a:moveTo>
                  <a:pt x="162559" y="0"/>
                </a:moveTo>
                <a:lnTo>
                  <a:pt x="0" y="54610"/>
                </a:lnTo>
                <a:lnTo>
                  <a:pt x="162559" y="107950"/>
                </a:lnTo>
                <a:lnTo>
                  <a:pt x="162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80400" y="1169669"/>
            <a:ext cx="384810" cy="2970530"/>
          </a:xfrm>
          <a:custGeom>
            <a:avLst/>
            <a:gdLst/>
            <a:ahLst/>
            <a:cxnLst/>
            <a:rect l="l" t="t" r="r" b="b"/>
            <a:pathLst>
              <a:path w="384809" h="2970529">
                <a:moveTo>
                  <a:pt x="0" y="0"/>
                </a:moveTo>
                <a:lnTo>
                  <a:pt x="269240" y="0"/>
                </a:lnTo>
                <a:lnTo>
                  <a:pt x="269240" y="2970529"/>
                </a:lnTo>
                <a:lnTo>
                  <a:pt x="384809" y="29705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57590" y="4085590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0" y="0"/>
                </a:moveTo>
                <a:lnTo>
                  <a:pt x="0" y="107950"/>
                </a:lnTo>
                <a:lnTo>
                  <a:pt x="162559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20129" y="1620519"/>
            <a:ext cx="0" cy="2184400"/>
          </a:xfrm>
          <a:custGeom>
            <a:avLst/>
            <a:gdLst/>
            <a:ahLst/>
            <a:cxnLst/>
            <a:rect l="l" t="t" r="r" b="b"/>
            <a:pathLst>
              <a:path h="2184400">
                <a:moveTo>
                  <a:pt x="0" y="0"/>
                </a:moveTo>
                <a:lnTo>
                  <a:pt x="0" y="21843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65520" y="3798570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950" y="0"/>
                </a:moveTo>
                <a:lnTo>
                  <a:pt x="0" y="0"/>
                </a:lnTo>
                <a:lnTo>
                  <a:pt x="54609" y="16128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80400" y="11696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80400" y="11696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59859" y="1620519"/>
            <a:ext cx="2160270" cy="3265170"/>
          </a:xfrm>
          <a:custGeom>
            <a:avLst/>
            <a:gdLst/>
            <a:ahLst/>
            <a:cxnLst/>
            <a:rect l="l" t="t" r="r" b="b"/>
            <a:pathLst>
              <a:path w="2160270" h="3265170">
                <a:moveTo>
                  <a:pt x="2160269" y="0"/>
                </a:moveTo>
                <a:lnTo>
                  <a:pt x="2160269" y="1709419"/>
                </a:lnTo>
                <a:lnTo>
                  <a:pt x="0" y="1709419"/>
                </a:lnTo>
                <a:lnTo>
                  <a:pt x="0" y="32651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06520" y="48780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5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20129" y="1620519"/>
            <a:ext cx="2160270" cy="3265170"/>
          </a:xfrm>
          <a:custGeom>
            <a:avLst/>
            <a:gdLst/>
            <a:ahLst/>
            <a:cxnLst/>
            <a:rect l="l" t="t" r="r" b="b"/>
            <a:pathLst>
              <a:path w="2160270" h="3265170">
                <a:moveTo>
                  <a:pt x="0" y="0"/>
                </a:moveTo>
                <a:lnTo>
                  <a:pt x="0" y="1709419"/>
                </a:lnTo>
                <a:lnTo>
                  <a:pt x="2160270" y="1709419"/>
                </a:lnTo>
                <a:lnTo>
                  <a:pt x="2160270" y="32651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25790" y="487807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59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9589" y="539750"/>
            <a:ext cx="4320540" cy="1465580"/>
          </a:xfrm>
          <a:custGeom>
            <a:avLst/>
            <a:gdLst/>
            <a:ahLst/>
            <a:cxnLst/>
            <a:rect l="l" t="t" r="r" b="b"/>
            <a:pathLst>
              <a:path w="4320540" h="1465580">
                <a:moveTo>
                  <a:pt x="4320540" y="180339"/>
                </a:moveTo>
                <a:lnTo>
                  <a:pt x="4320540" y="0"/>
                </a:lnTo>
                <a:lnTo>
                  <a:pt x="0" y="0"/>
                </a:lnTo>
                <a:lnTo>
                  <a:pt x="0" y="1465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6250" y="199771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333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20129" y="539750"/>
            <a:ext cx="4140200" cy="1465580"/>
          </a:xfrm>
          <a:custGeom>
            <a:avLst/>
            <a:gdLst/>
            <a:ahLst/>
            <a:cxnLst/>
            <a:rect l="l" t="t" r="r" b="b"/>
            <a:pathLst>
              <a:path w="4140200" h="1465580">
                <a:moveTo>
                  <a:pt x="0" y="180339"/>
                </a:moveTo>
                <a:lnTo>
                  <a:pt x="0" y="0"/>
                </a:lnTo>
                <a:lnTo>
                  <a:pt x="4140200" y="0"/>
                </a:lnTo>
                <a:lnTo>
                  <a:pt x="4140200" y="14655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205719" y="199771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950" y="0"/>
                </a:moveTo>
                <a:lnTo>
                  <a:pt x="0" y="0"/>
                </a:lnTo>
                <a:lnTo>
                  <a:pt x="54609" y="162560"/>
                </a:lnTo>
                <a:lnTo>
                  <a:pt x="10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328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99560"/>
            <a:ext cx="9867900" cy="6624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/>
            <a:r>
              <a:rPr lang="en-IN" dirty="0"/>
              <a:t>Layers in Full Stack </a:t>
            </a:r>
            <a:r>
              <a:rPr dirty="0"/>
              <a:t>Development</a:t>
            </a:r>
            <a:r>
              <a:rPr lang="en-US" dirty="0"/>
              <a:t>...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130300" y="749300"/>
            <a:ext cx="9575800" cy="5370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352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370A7-0D84-5486-5CA5-CD4BFCCD4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52" y="188686"/>
            <a:ext cx="9631233" cy="621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1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C5B3D-6D47-EF45-ADDC-2E6E49F3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Front End Technologies...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(Presentation Layer)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B2E7E-CE71-1745-AA7B-9C8F20F73870}"/>
              </a:ext>
            </a:extLst>
          </p:cNvPr>
          <p:cNvSpPr/>
          <p:nvPr/>
        </p:nvSpPr>
        <p:spPr>
          <a:xfrm>
            <a:off x="1096963" y="2675694"/>
            <a:ext cx="10058400" cy="3193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● HTML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● CSS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● JavaScript Libraries such as jQuery, ReactJS,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Ajax...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● Frameworks such as Angular, Vue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● Bootstrap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7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4E403-C688-BF49-8362-A355C373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Back End Technologies...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(Business Logic)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6B8FB0-CAC7-A442-AEC0-B2DF4CEE6F5D}"/>
              </a:ext>
            </a:extLst>
          </p:cNvPr>
          <p:cNvSpPr/>
          <p:nvPr/>
        </p:nvSpPr>
        <p:spPr>
          <a:xfrm>
            <a:off x="1096963" y="2675694"/>
            <a:ext cx="10058400" cy="3193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● PHP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● Ruby (Ruby on Rails)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● Python (Django, Flask, Pylons)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● Java (Spring)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● Scala (Play)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● NodeJS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7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DE5BC-EBFC-8F45-970F-FA132090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Databases Database Technologies...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00BAF-EDE7-FC4E-B2EF-70069E0D8078}"/>
              </a:ext>
            </a:extLst>
          </p:cNvPr>
          <p:cNvSpPr/>
          <p:nvPr/>
        </p:nvSpPr>
        <p:spPr>
          <a:xfrm>
            <a:off x="1096963" y="2675694"/>
            <a:ext cx="10058400" cy="3193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● MySQL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● PostgreSQL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● MongoDB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● CouchDB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● Redis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0" i="0" u="none" strike="noStrike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● Neo4J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7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DE5BC-EBFC-8F45-970F-FA132090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800" dirty="0"/>
              <a:t>Servers Server Technologies...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00BAF-EDE7-FC4E-B2EF-70069E0D8078}"/>
              </a:ext>
            </a:extLst>
          </p:cNvPr>
          <p:cNvSpPr/>
          <p:nvPr/>
        </p:nvSpPr>
        <p:spPr>
          <a:xfrm>
            <a:off x="1096963" y="2675694"/>
            <a:ext cx="10058400" cy="3193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en-IN" b="0" i="0" u="none" strike="noStrike" dirty="0">
                <a:solidFill>
                  <a:srgbClr val="3B3835"/>
                </a:solidFill>
                <a:effectLst/>
                <a:latin typeface="Helvetica Neue" panose="02000503000000020004" pitchFamily="2" charset="0"/>
              </a:rPr>
              <a:t>● Apache(XAMPP) </a:t>
            </a:r>
          </a:p>
          <a:p>
            <a:r>
              <a:rPr lang="en-IN" b="0" i="0" u="none" strike="noStrike" dirty="0">
                <a:solidFill>
                  <a:srgbClr val="3B3835"/>
                </a:solidFill>
                <a:effectLst/>
                <a:latin typeface="Helvetica Neue" panose="02000503000000020004" pitchFamily="2" charset="0"/>
              </a:rPr>
              <a:t>● Nginx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834327-03F1-4931-8261-971373A5A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03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401</Words>
  <Application>Microsoft Office PowerPoint</Application>
  <PresentationFormat>Widescreen</PresentationFormat>
  <Paragraphs>105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Helvetica Neue</vt:lpstr>
      <vt:lpstr>Times New Roman</vt:lpstr>
      <vt:lpstr>RetrospectVTI</vt:lpstr>
      <vt:lpstr>Full Stack Web Development </vt:lpstr>
      <vt:lpstr>What is Full Stack...?</vt:lpstr>
      <vt:lpstr>Full Stack Development</vt:lpstr>
      <vt:lpstr>Layers in Full Stack Development...</vt:lpstr>
      <vt:lpstr>PowerPoint Presentation</vt:lpstr>
      <vt:lpstr>Front End Technologies... (Presentation Layer)</vt:lpstr>
      <vt:lpstr>Back End Technologies... (Business Logic)</vt:lpstr>
      <vt:lpstr>Databases Database Technologies...</vt:lpstr>
      <vt:lpstr>Servers Server Technologies...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Mr. Manish Sharma</dc:creator>
  <cp:lastModifiedBy>Ms. Parul Madan</cp:lastModifiedBy>
  <cp:revision>18</cp:revision>
  <dcterms:created xsi:type="dcterms:W3CDTF">2021-01-06T04:29:08Z</dcterms:created>
  <dcterms:modified xsi:type="dcterms:W3CDTF">2024-01-29T07:38:10Z</dcterms:modified>
</cp:coreProperties>
</file>