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6"/>
  </p:notesMasterIdLst>
  <p:sldIdLst>
    <p:sldId id="265" r:id="rId2"/>
    <p:sldId id="256" r:id="rId3"/>
    <p:sldId id="257" r:id="rId4"/>
    <p:sldId id="267" r:id="rId5"/>
    <p:sldId id="258" r:id="rId6"/>
    <p:sldId id="260" r:id="rId7"/>
    <p:sldId id="275" r:id="rId8"/>
    <p:sldId id="259" r:id="rId9"/>
    <p:sldId id="270" r:id="rId10"/>
    <p:sldId id="271" r:id="rId11"/>
    <p:sldId id="272" r:id="rId12"/>
    <p:sldId id="273" r:id="rId13"/>
    <p:sldId id="274" r:id="rId14"/>
    <p:sldId id="27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24" autoAdjust="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4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13FB9F-95CA-4D7D-9BD4-A63E47E42E88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72C61-052B-45F7-8876-C9EF342E47E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9/14/2023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>
                <a:cs typeface="Arial" charset="0"/>
              </a:rPr>
              <a:t>on</a:t>
            </a:r>
            <a:r>
              <a:rPr lang="en-US" sz="2000" dirty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>
                <a:cs typeface="Arial" charset="0"/>
              </a:rPr>
              <a:t>by</a:t>
            </a:r>
            <a:endParaRPr lang="en-US" sz="2000" dirty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>
                <a:cs typeface="Arial" charset="0"/>
              </a:rPr>
              <a:t>A</a:t>
            </a:r>
            <a:r>
              <a:rPr lang="en-US" sz="2000" b="1" dirty="0" err="1">
                <a:cs typeface="Arial" charset="0"/>
              </a:rPr>
              <a:t>kansha</a:t>
            </a:r>
            <a:r>
              <a:rPr lang="en-US" sz="2000" b="1" dirty="0">
                <a:cs typeface="Arial" charset="0"/>
              </a:rPr>
              <a:t> Gupta</a:t>
            </a:r>
            <a:endParaRPr lang="en-US" sz="2000" dirty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>
                <a:cs typeface="Arial" charset="0"/>
              </a:rPr>
              <a:t>DEPARTMENT OF COMPUTER SCIENCE AND ENGINEERING</a:t>
            </a:r>
            <a:endParaRPr lang="en-US" sz="2000" dirty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7208" y="0"/>
            <a:ext cx="915120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-1"/>
            <a:ext cx="9143999" cy="6883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1" y="1"/>
            <a:ext cx="9144001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58760" y="1752600"/>
            <a:ext cx="294664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</a:p>
        </p:txBody>
      </p:sp>
      <p:sp>
        <p:nvSpPr>
          <p:cNvPr id="5" name="Rectangle 4"/>
          <p:cNvSpPr/>
          <p:nvPr/>
        </p:nvSpPr>
        <p:spPr>
          <a:xfrm>
            <a:off x="2802124" y="3244334"/>
            <a:ext cx="35397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https://youtu.be/sboeCriiy_M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09600"/>
            <a:ext cx="9144000" cy="4953000"/>
          </a:xfrm>
        </p:spPr>
        <p:txBody>
          <a:bodyPr>
            <a:noAutofit/>
          </a:bodyPr>
          <a:lstStyle/>
          <a:p>
            <a:pPr algn="l"/>
            <a:r>
              <a:rPr lang="en-US" sz="3200" dirty="0">
                <a:latin typeface="+mn-lt"/>
                <a:cs typeface="Aparajita" pitchFamily="34" charset="0"/>
              </a:rPr>
              <a:t> • What is Architecture?</a:t>
            </a:r>
            <a:br>
              <a:rPr lang="en-US" sz="3200" dirty="0">
                <a:latin typeface="+mn-lt"/>
                <a:cs typeface="Aparajita" pitchFamily="34" charset="0"/>
              </a:rPr>
            </a:br>
            <a:r>
              <a:rPr lang="en-US" sz="3200" dirty="0">
                <a:cs typeface="Aparajita" pitchFamily="34" charset="0"/>
              </a:rPr>
              <a:t> • What is “Computer Architecture”</a:t>
            </a:r>
            <a:br>
              <a:rPr lang="en-US" sz="3200" dirty="0">
                <a:latin typeface="+mn-lt"/>
                <a:cs typeface="Aparajita" pitchFamily="34" charset="0"/>
              </a:rPr>
            </a:br>
            <a:r>
              <a:rPr lang="en-US" sz="3200" dirty="0">
                <a:latin typeface="+mn-lt"/>
                <a:cs typeface="Aparajita" pitchFamily="34" charset="0"/>
              </a:rPr>
              <a:t> • Why Computer Architecture</a:t>
            </a:r>
            <a:br>
              <a:rPr lang="en-US" sz="3200" dirty="0">
                <a:latin typeface="+mn-lt"/>
                <a:cs typeface="Aparajita" pitchFamily="34" charset="0"/>
              </a:rPr>
            </a:br>
            <a:r>
              <a:rPr lang="en-US" sz="3200" dirty="0">
                <a:latin typeface="+mn-lt"/>
                <a:cs typeface="Aparajita" pitchFamily="34" charset="0"/>
              </a:rPr>
              <a:t> • Forces on Computer Architecture</a:t>
            </a:r>
            <a:br>
              <a:rPr lang="en-US" sz="3200" dirty="0">
                <a:latin typeface="+mn-lt"/>
                <a:cs typeface="Aparajita" pitchFamily="34" charset="0"/>
              </a:rPr>
            </a:br>
            <a:r>
              <a:rPr lang="en-US" sz="3200" dirty="0">
                <a:latin typeface="+mn-lt"/>
                <a:cs typeface="Aparajita" pitchFamily="34" charset="0"/>
              </a:rPr>
              <a:t> • Growth in Processor Performance</a:t>
            </a:r>
            <a:br>
              <a:rPr lang="en-US" sz="3200" dirty="0">
                <a:latin typeface="+mn-lt"/>
                <a:cs typeface="Aparajita" pitchFamily="34" charset="0"/>
              </a:rPr>
            </a:br>
            <a:r>
              <a:rPr lang="en-US" sz="3200" dirty="0">
                <a:cs typeface="Aparajita" pitchFamily="34" charset="0"/>
              </a:rPr>
              <a:t> • Changing Face of Computing</a:t>
            </a:r>
            <a:br>
              <a:rPr lang="en-US" sz="3200" dirty="0">
                <a:cs typeface="Aparajita" pitchFamily="34" charset="0"/>
              </a:rPr>
            </a:br>
            <a:r>
              <a:rPr lang="en-US" sz="3200" dirty="0">
                <a:cs typeface="Aparajita" pitchFamily="34" charset="0"/>
              </a:rPr>
              <a:t> • Depends On The Class Of Processor</a:t>
            </a:r>
            <a:br>
              <a:rPr lang="en-US" sz="3200" dirty="0">
                <a:cs typeface="Aparajita" pitchFamily="34" charset="0"/>
              </a:rPr>
            </a:br>
            <a:br>
              <a:rPr lang="en-US" sz="3200" dirty="0">
                <a:cs typeface="Aparajita" pitchFamily="34" charset="0"/>
              </a:rPr>
            </a:br>
            <a:endParaRPr lang="en-US" sz="3200" dirty="0">
              <a:latin typeface="+mn-lt"/>
              <a:cs typeface="Aparajita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</a:t>
            </a:r>
          </a:p>
          <a:p>
            <a:pPr algn="just">
              <a:buNone/>
            </a:pPr>
            <a:r>
              <a:rPr lang="en-US" dirty="0"/>
              <a:t>• Original sense: – Taking a range of building materials, putting together in desirable ways to achieve a building suited to its purpose </a:t>
            </a:r>
          </a:p>
          <a:p>
            <a:pPr algn="just">
              <a:buNone/>
            </a:pPr>
            <a:r>
              <a:rPr lang="en-US" dirty="0"/>
              <a:t>• In Computer Science: – Similar: how parts are put together to achieve some overall goal – Examples: the architecture of a chip, of the Internet, of an enterprise database system, an email system, a cable TV distribution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ARCHITECTURE?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5181600"/>
            <a:ext cx="7772400" cy="4114800"/>
          </a:xfrm>
        </p:spPr>
        <p:txBody>
          <a:bodyPr/>
          <a:lstStyle/>
          <a:p>
            <a:r>
              <a:rPr lang="en-US" altLang="zh-TW" sz="2000" dirty="0">
                <a:solidFill>
                  <a:srgbClr val="FF0000"/>
                </a:solidFill>
              </a:rPr>
              <a:t>Coordination of many</a:t>
            </a:r>
            <a:r>
              <a:rPr lang="en-US" altLang="zh-TW" sz="2000" dirty="0"/>
              <a:t> </a:t>
            </a:r>
            <a:r>
              <a:rPr lang="en-US" altLang="zh-TW" sz="2000" i="1" dirty="0">
                <a:solidFill>
                  <a:srgbClr val="FF0000"/>
                </a:solidFill>
              </a:rPr>
              <a:t>levels of abstraction</a:t>
            </a:r>
          </a:p>
          <a:p>
            <a:r>
              <a:rPr lang="en-US" altLang="zh-TW" sz="2000" dirty="0"/>
              <a:t>Under a rapidly </a:t>
            </a:r>
            <a:r>
              <a:rPr lang="en-US" altLang="zh-TW" sz="2000" dirty="0">
                <a:solidFill>
                  <a:srgbClr val="FF0000"/>
                </a:solidFill>
              </a:rPr>
              <a:t>changing set of forces</a:t>
            </a:r>
          </a:p>
          <a:p>
            <a:r>
              <a:rPr lang="en-US" altLang="zh-TW" sz="2000" dirty="0"/>
              <a:t>Design, Measurement, </a:t>
            </a:r>
            <a:r>
              <a:rPr lang="en-US" altLang="zh-TW" sz="2000" i="1" dirty="0"/>
              <a:t>and</a:t>
            </a:r>
            <a:r>
              <a:rPr lang="en-US" altLang="zh-TW" sz="2000" dirty="0"/>
              <a:t>   Evaluation</a:t>
            </a:r>
          </a:p>
          <a:p>
            <a:endParaRPr lang="en-US" altLang="zh-TW" sz="2800" dirty="0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936625"/>
          </a:xfrm>
        </p:spPr>
        <p:txBody>
          <a:bodyPr>
            <a:normAutofit fontScale="90000"/>
          </a:bodyPr>
          <a:lstStyle/>
          <a:p>
            <a:r>
              <a:rPr lang="en-US" altLang="zh-TW"/>
              <a:t>What is </a:t>
            </a:r>
            <a:r>
              <a:rPr lang="en-US" altLang="zh-TW">
                <a:latin typeface="Comic Sans MS"/>
              </a:rPr>
              <a:t>“</a:t>
            </a:r>
            <a:r>
              <a:rPr lang="en-US" altLang="zh-TW"/>
              <a:t>Computer Architecture</a:t>
            </a:r>
            <a:r>
              <a:rPr lang="en-US" altLang="zh-TW">
                <a:latin typeface="Comic Sans MS"/>
              </a:rPr>
              <a:t>”</a:t>
            </a:r>
            <a:r>
              <a:rPr lang="en-US" altLang="zh-TW"/>
              <a:t>?</a:t>
            </a:r>
          </a:p>
        </p:txBody>
      </p:sp>
      <p:sp>
        <p:nvSpPr>
          <p:cNvPr id="63492" name="Rectangle 4"/>
          <p:cNvSpPr>
            <a:spLocks noChangeArrowheads="1"/>
          </p:cNvSpPr>
          <p:nvPr/>
        </p:nvSpPr>
        <p:spPr bwMode="auto">
          <a:xfrm>
            <a:off x="4102100" y="3289300"/>
            <a:ext cx="12827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>
                <a:latin typeface="Arial" charset="0"/>
              </a:rPr>
              <a:t>I/O system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679700" y="4699000"/>
            <a:ext cx="74613" cy="2794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2286000" y="3289300"/>
            <a:ext cx="17399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>
                <a:latin typeface="Arial" charset="0"/>
              </a:rPr>
              <a:t>Instr. Set Proc.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2254250" y="3270250"/>
            <a:ext cx="3324225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6" name="Line 8"/>
          <p:cNvSpPr>
            <a:spLocks noChangeShapeType="1"/>
          </p:cNvSpPr>
          <p:nvPr/>
        </p:nvSpPr>
        <p:spPr bwMode="auto">
          <a:xfrm>
            <a:off x="4076700" y="3263900"/>
            <a:ext cx="1588" cy="419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497" name="Rectangle 9"/>
          <p:cNvSpPr>
            <a:spLocks noChangeArrowheads="1"/>
          </p:cNvSpPr>
          <p:nvPr/>
        </p:nvSpPr>
        <p:spPr bwMode="auto">
          <a:xfrm>
            <a:off x="2692400" y="2730500"/>
            <a:ext cx="1117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>
                <a:latin typeface="Arial" charset="0"/>
              </a:rPr>
              <a:t>Compiler</a:t>
            </a:r>
          </a:p>
        </p:txBody>
      </p:sp>
      <p:sp>
        <p:nvSpPr>
          <p:cNvPr id="63498" name="Rectangle 10"/>
          <p:cNvSpPr>
            <a:spLocks noChangeArrowheads="1"/>
          </p:cNvSpPr>
          <p:nvPr/>
        </p:nvSpPr>
        <p:spPr bwMode="auto">
          <a:xfrm>
            <a:off x="2667000" y="2755900"/>
            <a:ext cx="1208088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499" name="Rectangle 11"/>
          <p:cNvSpPr>
            <a:spLocks noChangeArrowheads="1"/>
          </p:cNvSpPr>
          <p:nvPr/>
        </p:nvSpPr>
        <p:spPr bwMode="auto">
          <a:xfrm>
            <a:off x="3797300" y="2044700"/>
            <a:ext cx="12065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 dirty="0">
                <a:latin typeface="Arial" charset="0"/>
              </a:rPr>
              <a:t>Operating</a:t>
            </a:r>
          </a:p>
        </p:txBody>
      </p:sp>
      <p:sp>
        <p:nvSpPr>
          <p:cNvPr id="63500" name="Rectangle 12"/>
          <p:cNvSpPr>
            <a:spLocks noChangeArrowheads="1"/>
          </p:cNvSpPr>
          <p:nvPr/>
        </p:nvSpPr>
        <p:spPr bwMode="auto">
          <a:xfrm>
            <a:off x="4076700" y="2298700"/>
            <a:ext cx="9398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>
                <a:latin typeface="Arial" charset="0"/>
              </a:rPr>
              <a:t>System</a:t>
            </a:r>
          </a:p>
        </p:txBody>
      </p:sp>
      <p:sp>
        <p:nvSpPr>
          <p:cNvPr id="63501" name="Line 13"/>
          <p:cNvSpPr>
            <a:spLocks noChangeShapeType="1"/>
          </p:cNvSpPr>
          <p:nvPr/>
        </p:nvSpPr>
        <p:spPr bwMode="auto">
          <a:xfrm flipV="1">
            <a:off x="3276600" y="2057400"/>
            <a:ext cx="1588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2" name="Line 14"/>
          <p:cNvSpPr>
            <a:spLocks noChangeShapeType="1"/>
          </p:cNvSpPr>
          <p:nvPr/>
        </p:nvSpPr>
        <p:spPr bwMode="auto">
          <a:xfrm>
            <a:off x="3276600" y="2057400"/>
            <a:ext cx="211613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3" name="Line 15"/>
          <p:cNvSpPr>
            <a:spLocks noChangeShapeType="1"/>
          </p:cNvSpPr>
          <p:nvPr/>
        </p:nvSpPr>
        <p:spPr bwMode="auto">
          <a:xfrm>
            <a:off x="5257800" y="2057400"/>
            <a:ext cx="1588" cy="1066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4" name="Rectangle 16"/>
          <p:cNvSpPr>
            <a:spLocks noChangeArrowheads="1"/>
          </p:cNvSpPr>
          <p:nvPr/>
        </p:nvSpPr>
        <p:spPr bwMode="auto">
          <a:xfrm>
            <a:off x="2438400" y="1701800"/>
            <a:ext cx="13716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>
                <a:latin typeface="Arial" charset="0"/>
              </a:rPr>
              <a:t>Application</a:t>
            </a:r>
          </a:p>
        </p:txBody>
      </p:sp>
      <p:sp>
        <p:nvSpPr>
          <p:cNvPr id="63505" name="Line 17"/>
          <p:cNvSpPr>
            <a:spLocks noChangeShapeType="1"/>
          </p:cNvSpPr>
          <p:nvPr/>
        </p:nvSpPr>
        <p:spPr bwMode="auto">
          <a:xfrm flipV="1">
            <a:off x="2209800" y="1600200"/>
            <a:ext cx="1588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6" name="Line 18"/>
          <p:cNvSpPr>
            <a:spLocks noChangeShapeType="1"/>
          </p:cNvSpPr>
          <p:nvPr/>
        </p:nvSpPr>
        <p:spPr bwMode="auto">
          <a:xfrm>
            <a:off x="5029200" y="1600200"/>
            <a:ext cx="1588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07" name="Rectangle 19"/>
          <p:cNvSpPr>
            <a:spLocks noChangeArrowheads="1"/>
          </p:cNvSpPr>
          <p:nvPr/>
        </p:nvSpPr>
        <p:spPr bwMode="auto">
          <a:xfrm>
            <a:off x="2959100" y="4178300"/>
            <a:ext cx="16510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 dirty="0">
                <a:latin typeface="Arial" charset="0"/>
              </a:rPr>
              <a:t>Digital Design</a:t>
            </a:r>
          </a:p>
        </p:txBody>
      </p:sp>
      <p:sp>
        <p:nvSpPr>
          <p:cNvPr id="63508" name="Rectangle 20"/>
          <p:cNvSpPr>
            <a:spLocks noChangeArrowheads="1"/>
          </p:cNvSpPr>
          <p:nvPr/>
        </p:nvSpPr>
        <p:spPr bwMode="auto">
          <a:xfrm>
            <a:off x="2495550" y="4146550"/>
            <a:ext cx="2835275" cy="342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09" name="Rectangle 21"/>
          <p:cNvSpPr>
            <a:spLocks noChangeArrowheads="1"/>
          </p:cNvSpPr>
          <p:nvPr/>
        </p:nvSpPr>
        <p:spPr bwMode="auto">
          <a:xfrm>
            <a:off x="2895600" y="4470400"/>
            <a:ext cx="1676400" cy="330200"/>
          </a:xfrm>
          <a:prstGeom prst="rect">
            <a:avLst/>
          </a:prstGeom>
          <a:noFill/>
          <a:ln w="508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>
                <a:latin typeface="Arial" charset="0"/>
              </a:rPr>
              <a:t>Circuit Design</a:t>
            </a:r>
          </a:p>
        </p:txBody>
      </p:sp>
      <p:sp>
        <p:nvSpPr>
          <p:cNvPr id="63510" name="Rectangle 22"/>
          <p:cNvSpPr>
            <a:spLocks noChangeArrowheads="1"/>
          </p:cNvSpPr>
          <p:nvPr/>
        </p:nvSpPr>
        <p:spPr bwMode="auto">
          <a:xfrm>
            <a:off x="2647950" y="4502150"/>
            <a:ext cx="2401888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1" name="Rectangle 23"/>
          <p:cNvSpPr>
            <a:spLocks noChangeArrowheads="1"/>
          </p:cNvSpPr>
          <p:nvPr/>
        </p:nvSpPr>
        <p:spPr bwMode="auto">
          <a:xfrm>
            <a:off x="1987550" y="3105150"/>
            <a:ext cx="4192588" cy="139700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2" name="Rectangle 24"/>
          <p:cNvSpPr>
            <a:spLocks noChangeArrowheads="1"/>
          </p:cNvSpPr>
          <p:nvPr/>
        </p:nvSpPr>
        <p:spPr bwMode="auto">
          <a:xfrm>
            <a:off x="5956300" y="2946400"/>
            <a:ext cx="1727200" cy="5175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85000"/>
              </a:lnSpc>
            </a:pPr>
            <a:r>
              <a:rPr kumimoji="0" lang="en-US" altLang="zh-TW" sz="1800" b="1">
                <a:latin typeface="Arial" charset="0"/>
              </a:rPr>
              <a:t>Instruction Set</a:t>
            </a:r>
          </a:p>
          <a:p>
            <a:pPr eaLnBrk="0" hangingPunct="0">
              <a:lnSpc>
                <a:spcPct val="85000"/>
              </a:lnSpc>
            </a:pPr>
            <a:r>
              <a:rPr kumimoji="0" lang="en-US" altLang="zh-TW" sz="1800" b="1">
                <a:latin typeface="Arial" charset="0"/>
              </a:rPr>
              <a:t> Architecture</a:t>
            </a:r>
          </a:p>
        </p:txBody>
      </p:sp>
      <p:sp>
        <p:nvSpPr>
          <p:cNvPr id="63513" name="Rectangle 25"/>
          <p:cNvSpPr>
            <a:spLocks noChangeArrowheads="1"/>
          </p:cNvSpPr>
          <p:nvPr/>
        </p:nvSpPr>
        <p:spPr bwMode="auto">
          <a:xfrm>
            <a:off x="4064000" y="2730500"/>
            <a:ext cx="114300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>
                <a:latin typeface="Arial" charset="0"/>
              </a:rPr>
              <a:t>Firmware</a:t>
            </a:r>
          </a:p>
        </p:txBody>
      </p:sp>
      <p:sp>
        <p:nvSpPr>
          <p:cNvPr id="63514" name="Rectangle 26"/>
          <p:cNvSpPr>
            <a:spLocks noChangeArrowheads="1"/>
          </p:cNvSpPr>
          <p:nvPr/>
        </p:nvSpPr>
        <p:spPr bwMode="auto">
          <a:xfrm>
            <a:off x="4019550" y="2749550"/>
            <a:ext cx="1208088" cy="33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5" name="Line 27"/>
          <p:cNvSpPr>
            <a:spLocks noChangeShapeType="1"/>
          </p:cNvSpPr>
          <p:nvPr/>
        </p:nvSpPr>
        <p:spPr bwMode="auto">
          <a:xfrm>
            <a:off x="2209800" y="1600200"/>
            <a:ext cx="3011488" cy="1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63516" name="Rectangle 28"/>
          <p:cNvSpPr>
            <a:spLocks noChangeArrowheads="1"/>
          </p:cNvSpPr>
          <p:nvPr/>
        </p:nvSpPr>
        <p:spPr bwMode="auto">
          <a:xfrm>
            <a:off x="2652713" y="3711575"/>
            <a:ext cx="2327275" cy="3635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800" b="1">
                <a:latin typeface="Arial" charset="0"/>
              </a:rPr>
              <a:t>Datapath &amp; Control </a:t>
            </a:r>
          </a:p>
        </p:txBody>
      </p:sp>
      <p:sp>
        <p:nvSpPr>
          <p:cNvPr id="63517" name="Rectangle 29"/>
          <p:cNvSpPr>
            <a:spLocks noChangeArrowheads="1"/>
          </p:cNvSpPr>
          <p:nvPr/>
        </p:nvSpPr>
        <p:spPr bwMode="auto">
          <a:xfrm>
            <a:off x="2368550" y="3663950"/>
            <a:ext cx="3079750" cy="44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3518" name="Rectangle 30"/>
          <p:cNvSpPr>
            <a:spLocks noChangeArrowheads="1"/>
          </p:cNvSpPr>
          <p:nvPr/>
        </p:nvSpPr>
        <p:spPr bwMode="auto">
          <a:xfrm>
            <a:off x="3338513" y="4724400"/>
            <a:ext cx="846137" cy="333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kumimoji="0" lang="en-US" altLang="zh-TW" sz="1600" b="1">
                <a:latin typeface="Arial" charset="0"/>
              </a:rPr>
              <a:t>Layout</a:t>
            </a:r>
          </a:p>
        </p:txBody>
      </p:sp>
      <p:sp>
        <p:nvSpPr>
          <p:cNvPr id="63519" name="Rectangle 31"/>
          <p:cNvSpPr>
            <a:spLocks noChangeArrowheads="1"/>
          </p:cNvSpPr>
          <p:nvPr/>
        </p:nvSpPr>
        <p:spPr bwMode="auto">
          <a:xfrm>
            <a:off x="2749550" y="4730750"/>
            <a:ext cx="2184400" cy="2159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/>
              <a:t>Exploit advances in technology</a:t>
            </a:r>
          </a:p>
          <a:p>
            <a:pPr algn="just"/>
            <a:r>
              <a:rPr lang="en-US" dirty="0"/>
              <a:t>Make things Faster, Smaller, Cheaper, …</a:t>
            </a:r>
          </a:p>
          <a:p>
            <a:pPr algn="just"/>
            <a:r>
              <a:rPr lang="en-US" dirty="0"/>
              <a:t>Which enables new applications</a:t>
            </a:r>
          </a:p>
          <a:p>
            <a:pPr algn="just"/>
            <a:r>
              <a:rPr lang="en-US" dirty="0"/>
              <a:t>Shrek 20 years ago?</a:t>
            </a:r>
          </a:p>
          <a:p>
            <a:pPr algn="just"/>
            <a:r>
              <a:rPr lang="en-US" dirty="0"/>
              <a:t> Make new things possible</a:t>
            </a:r>
          </a:p>
          <a:p>
            <a:pPr algn="just"/>
            <a:r>
              <a:rPr lang="en-US" dirty="0"/>
              <a:t> Accurate one-month weather forecasts? Cure for cancer? Life-like virtual reality?</a:t>
            </a:r>
          </a:p>
          <a:p>
            <a:pPr algn="just"/>
            <a:r>
              <a:rPr lang="en-US" dirty="0"/>
              <a:t>The advancement of computer architecture is vital for the advancement of all other areas of computing!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COMPUTER ARCHITECTURE?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026"/>
          <p:cNvSpPr>
            <a:spLocks noChangeArrowheads="1"/>
          </p:cNvSpPr>
          <p:nvPr/>
        </p:nvSpPr>
        <p:spPr bwMode="auto">
          <a:xfrm>
            <a:off x="-457200" y="0"/>
            <a:ext cx="9080500" cy="72840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63500" tIns="25400" rIns="63500" bIns="25400">
            <a:spAutoFit/>
          </a:bodyPr>
          <a:lstStyle/>
          <a:p>
            <a:pPr algn="ctr"/>
            <a:r>
              <a:rPr lang="en-US" altLang="zh-TW" dirty="0">
                <a:solidFill>
                  <a:schemeClr val="tx2"/>
                </a:solidFill>
              </a:rPr>
              <a:t>          </a:t>
            </a:r>
            <a:r>
              <a:rPr lang="en-US" altLang="zh-TW" sz="4400" dirty="0">
                <a:solidFill>
                  <a:schemeClr val="tx2"/>
                </a:solidFill>
              </a:rPr>
              <a:t>Forces on Computer Architecture</a:t>
            </a:r>
          </a:p>
        </p:txBody>
      </p:sp>
      <p:sp>
        <p:nvSpPr>
          <p:cNvPr id="55299" name="AutoShape 1027"/>
          <p:cNvSpPr>
            <a:spLocks noChangeArrowheads="1"/>
          </p:cNvSpPr>
          <p:nvPr/>
        </p:nvSpPr>
        <p:spPr bwMode="auto">
          <a:xfrm>
            <a:off x="3621088" y="2930525"/>
            <a:ext cx="1533525" cy="692150"/>
          </a:xfrm>
          <a:prstGeom prst="roundRect">
            <a:avLst>
              <a:gd name="adj" fmla="val 12495"/>
            </a:avLst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63500" tIns="25400" rIns="63500" bIns="25400" anchor="ctr">
            <a:spAutoFit/>
          </a:bodyPr>
          <a:lstStyle/>
          <a:p>
            <a:pPr algn="ctr" eaLnBrk="0" hangingPunct="0">
              <a:lnSpc>
                <a:spcPct val="106000"/>
              </a:lnSpc>
            </a:pPr>
            <a:r>
              <a:rPr kumimoji="0" lang="en-US" altLang="zh-TW" sz="1800" b="1">
                <a:latin typeface="Arial" charset="0"/>
              </a:rPr>
              <a:t>Computer</a:t>
            </a:r>
          </a:p>
          <a:p>
            <a:pPr algn="ctr" eaLnBrk="0" hangingPunct="0">
              <a:lnSpc>
                <a:spcPct val="106000"/>
              </a:lnSpc>
            </a:pPr>
            <a:r>
              <a:rPr kumimoji="0" lang="en-US" altLang="zh-TW" sz="1800" b="1">
                <a:latin typeface="Arial" charset="0"/>
              </a:rPr>
              <a:t>Architecture</a:t>
            </a:r>
          </a:p>
        </p:txBody>
      </p:sp>
      <p:sp>
        <p:nvSpPr>
          <p:cNvPr id="55300" name="Rectangle 1028"/>
          <p:cNvSpPr>
            <a:spLocks noChangeArrowheads="1"/>
          </p:cNvSpPr>
          <p:nvPr/>
        </p:nvSpPr>
        <p:spPr bwMode="auto">
          <a:xfrm>
            <a:off x="1905000" y="1533525"/>
            <a:ext cx="2125663" cy="4857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2800" b="1">
                <a:solidFill>
                  <a:schemeClr val="accent2"/>
                </a:solidFill>
                <a:latin typeface="Arial" charset="0"/>
              </a:rPr>
              <a:t>Technology</a:t>
            </a:r>
          </a:p>
        </p:txBody>
      </p:sp>
      <p:sp>
        <p:nvSpPr>
          <p:cNvPr id="55301" name="Rectangle 1029"/>
          <p:cNvSpPr>
            <a:spLocks noChangeArrowheads="1"/>
          </p:cNvSpPr>
          <p:nvPr/>
        </p:nvSpPr>
        <p:spPr bwMode="auto">
          <a:xfrm>
            <a:off x="4965700" y="1663700"/>
            <a:ext cx="1612900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>
                <a:latin typeface="Arial" charset="0"/>
              </a:rPr>
              <a:t>Programming</a:t>
            </a:r>
          </a:p>
        </p:txBody>
      </p:sp>
      <p:sp>
        <p:nvSpPr>
          <p:cNvPr id="55302" name="Rectangle 1030"/>
          <p:cNvSpPr>
            <a:spLocks noChangeArrowheads="1"/>
          </p:cNvSpPr>
          <p:nvPr/>
        </p:nvSpPr>
        <p:spPr bwMode="auto">
          <a:xfrm>
            <a:off x="4965700" y="1930400"/>
            <a:ext cx="1333500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>
                <a:latin typeface="Arial" charset="0"/>
              </a:rPr>
              <a:t>Languages</a:t>
            </a:r>
          </a:p>
        </p:txBody>
      </p:sp>
      <p:sp>
        <p:nvSpPr>
          <p:cNvPr id="55303" name="Rectangle 1031"/>
          <p:cNvSpPr>
            <a:spLocks noChangeArrowheads="1"/>
          </p:cNvSpPr>
          <p:nvPr/>
        </p:nvSpPr>
        <p:spPr bwMode="auto">
          <a:xfrm>
            <a:off x="1651000" y="4241800"/>
            <a:ext cx="1206500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>
                <a:latin typeface="Arial" charset="0"/>
              </a:rPr>
              <a:t>Operating</a:t>
            </a:r>
          </a:p>
        </p:txBody>
      </p:sp>
      <p:sp>
        <p:nvSpPr>
          <p:cNvPr id="55304" name="Rectangle 1032"/>
          <p:cNvSpPr>
            <a:spLocks noChangeArrowheads="1"/>
          </p:cNvSpPr>
          <p:nvPr/>
        </p:nvSpPr>
        <p:spPr bwMode="auto">
          <a:xfrm>
            <a:off x="1651000" y="4521200"/>
            <a:ext cx="1066800" cy="330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>
                <a:latin typeface="Arial" charset="0"/>
              </a:rPr>
              <a:t>Systems</a:t>
            </a:r>
          </a:p>
        </p:txBody>
      </p:sp>
      <p:sp>
        <p:nvSpPr>
          <p:cNvPr id="55305" name="Rectangle 1033"/>
          <p:cNvSpPr>
            <a:spLocks noChangeArrowheads="1"/>
          </p:cNvSpPr>
          <p:nvPr/>
        </p:nvSpPr>
        <p:spPr bwMode="auto">
          <a:xfrm>
            <a:off x="5969000" y="4762500"/>
            <a:ext cx="1177925" cy="4048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97000"/>
              </a:lnSpc>
            </a:pPr>
            <a:r>
              <a:rPr kumimoji="0" lang="en-US" altLang="zh-TW" sz="2400" b="1" i="1">
                <a:solidFill>
                  <a:schemeClr val="accent1"/>
                </a:solidFill>
                <a:latin typeface="Arial" charset="0"/>
              </a:rPr>
              <a:t>History</a:t>
            </a:r>
          </a:p>
        </p:txBody>
      </p:sp>
      <p:sp>
        <p:nvSpPr>
          <p:cNvPr id="55306" name="Rectangle 1034"/>
          <p:cNvSpPr>
            <a:spLocks noChangeArrowheads="1"/>
          </p:cNvSpPr>
          <p:nvPr/>
        </p:nvSpPr>
        <p:spPr bwMode="auto">
          <a:xfrm>
            <a:off x="838200" y="2508250"/>
            <a:ext cx="1954213" cy="4238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2400" b="1" i="1">
                <a:solidFill>
                  <a:schemeClr val="accent1"/>
                </a:solidFill>
                <a:latin typeface="Arial" charset="0"/>
              </a:rPr>
              <a:t>Applications</a:t>
            </a:r>
          </a:p>
        </p:txBody>
      </p:sp>
      <p:sp>
        <p:nvSpPr>
          <p:cNvPr id="55307" name="Line 1035"/>
          <p:cNvSpPr>
            <a:spLocks noChangeShapeType="1"/>
          </p:cNvSpPr>
          <p:nvPr/>
        </p:nvSpPr>
        <p:spPr bwMode="auto">
          <a:xfrm>
            <a:off x="2654300" y="2895600"/>
            <a:ext cx="914400" cy="215900"/>
          </a:xfrm>
          <a:prstGeom prst="line">
            <a:avLst/>
          </a:prstGeom>
          <a:noFill/>
          <a:ln w="508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8" name="Line 1036"/>
          <p:cNvSpPr>
            <a:spLocks noChangeShapeType="1"/>
          </p:cNvSpPr>
          <p:nvPr/>
        </p:nvSpPr>
        <p:spPr bwMode="auto">
          <a:xfrm flipV="1">
            <a:off x="2882900" y="3581400"/>
            <a:ext cx="647700" cy="7493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09" name="Line 1037"/>
          <p:cNvSpPr>
            <a:spLocks noChangeShapeType="1"/>
          </p:cNvSpPr>
          <p:nvPr/>
        </p:nvSpPr>
        <p:spPr bwMode="auto">
          <a:xfrm>
            <a:off x="3200400" y="1981200"/>
            <a:ext cx="558800" cy="9017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0" name="Line 1038"/>
          <p:cNvSpPr>
            <a:spLocks noChangeShapeType="1"/>
          </p:cNvSpPr>
          <p:nvPr/>
        </p:nvSpPr>
        <p:spPr bwMode="auto">
          <a:xfrm flipH="1">
            <a:off x="4978400" y="2273300"/>
            <a:ext cx="762000" cy="584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1" name="Line 1039"/>
          <p:cNvSpPr>
            <a:spLocks noChangeShapeType="1"/>
          </p:cNvSpPr>
          <p:nvPr/>
        </p:nvSpPr>
        <p:spPr bwMode="auto">
          <a:xfrm flipH="1" flipV="1">
            <a:off x="4940300" y="3683000"/>
            <a:ext cx="927100" cy="9652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55312" name="Rectangle 1040"/>
          <p:cNvSpPr>
            <a:spLocks noChangeArrowheads="1"/>
          </p:cNvSpPr>
          <p:nvPr/>
        </p:nvSpPr>
        <p:spPr bwMode="auto">
          <a:xfrm>
            <a:off x="6045200" y="5207000"/>
            <a:ext cx="1225550" cy="330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63500" tIns="25400" rIns="63500" bIns="25400">
            <a:spAutoFit/>
          </a:bodyPr>
          <a:lstStyle/>
          <a:p>
            <a:pPr eaLnBrk="0" hangingPunct="0">
              <a:lnSpc>
                <a:spcPct val="102000"/>
              </a:lnSpc>
            </a:pPr>
            <a:r>
              <a:rPr kumimoji="0" lang="en-US" altLang="zh-TW" sz="1800" b="1" dirty="0">
                <a:latin typeface="Arial" charset="0"/>
              </a:rPr>
              <a:t>(A = F / M)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33600"/>
            <a:ext cx="8229600" cy="45259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b="1" dirty="0"/>
              <a:t>DIFFERENCE BETWEEN COMPUTER ARCHITECTURE AND COMPUTER ORGANIZATION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-64062" y="0"/>
            <a:ext cx="9208062" cy="68871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494</TotalTime>
  <Words>308</Words>
  <Application>Microsoft Office PowerPoint</Application>
  <PresentationFormat>On-screen Show (4:3)</PresentationFormat>
  <Paragraphs>58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Comic Sans MS</vt:lpstr>
      <vt:lpstr>Lucida Sans Unicode</vt:lpstr>
      <vt:lpstr>Times New Roman</vt:lpstr>
      <vt:lpstr>Verdana</vt:lpstr>
      <vt:lpstr>Wingdings 2</vt:lpstr>
      <vt:lpstr>Wingdings 3</vt:lpstr>
      <vt:lpstr>Concourse</vt:lpstr>
      <vt:lpstr>PowerPoint Presentation</vt:lpstr>
      <vt:lpstr> • What is Architecture?  • What is “Computer Architecture”  • Why Computer Architecture  • Forces on Computer Architecture  • Growth in Processor Performance  • Changing Face of Computing  • Depends On The Class Of Processor  </vt:lpstr>
      <vt:lpstr>WHAT IS ARCHITECTURE?</vt:lpstr>
      <vt:lpstr>What is “Computer Architecture”?</vt:lpstr>
      <vt:lpstr>WHY COMPUTER ARCHITECTURE?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AKANSHA GUPTA</cp:lastModifiedBy>
  <cp:revision>24</cp:revision>
  <dcterms:created xsi:type="dcterms:W3CDTF">2006-08-16T00:00:00Z</dcterms:created>
  <dcterms:modified xsi:type="dcterms:W3CDTF">2023-09-14T06:46:43Z</dcterms:modified>
</cp:coreProperties>
</file>