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B11A2-855B-482F-A937-B5F35C7FE066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C9E44-DA59-4C29-8633-F30FEE43BB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improvement </a:t>
            </a:r>
          </a:p>
          <a:p>
            <a:pPr>
              <a:buNone/>
            </a:pPr>
            <a:r>
              <a:rPr lang="en-US" dirty="0" smtClean="0"/>
              <a:t>		- reduces </a:t>
            </a:r>
            <a:r>
              <a:rPr lang="en-US" dirty="0" err="1" smtClean="0"/>
              <a:t>Tclock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- overlaps execution of instructions</a:t>
            </a:r>
          </a:p>
          <a:p>
            <a:pPr>
              <a:buNone/>
            </a:pPr>
            <a:r>
              <a:rPr lang="en-US" dirty="0" smtClean="0"/>
              <a:t>			 → parallelism</a:t>
            </a:r>
          </a:p>
          <a:p>
            <a:r>
              <a:rPr lang="en-US" dirty="0" smtClean="0"/>
              <a:t> Maximum speedup ≤ pipeline depth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Texec</a:t>
            </a:r>
            <a:r>
              <a:rPr lang="en-US" dirty="0" smtClean="0"/>
              <a:t> = </a:t>
            </a:r>
            <a:r>
              <a:rPr lang="en-US" dirty="0" err="1" smtClean="0"/>
              <a:t>Tclock</a:t>
            </a:r>
            <a:r>
              <a:rPr lang="en-US" dirty="0" smtClean="0"/>
              <a:t> * n * CPI</a:t>
            </a:r>
          </a:p>
          <a:p>
            <a:r>
              <a:rPr lang="en-US" dirty="0" smtClean="0"/>
              <a:t>CISC -- Complex Instruction Set Computer</a:t>
            </a:r>
          </a:p>
          <a:p>
            <a:pPr>
              <a:buNone/>
            </a:pPr>
            <a:r>
              <a:rPr lang="en-US" dirty="0" smtClean="0"/>
              <a:t>		 - powerful </a:t>
            </a:r>
            <a:r>
              <a:rPr lang="en-US" dirty="0" err="1" smtClean="0"/>
              <a:t>instrs</a:t>
            </a:r>
            <a:r>
              <a:rPr lang="en-US" dirty="0" smtClean="0"/>
              <a:t> to reduce </a:t>
            </a:r>
            <a:r>
              <a:rPr lang="en-US" dirty="0" err="1" smtClean="0"/>
              <a:t>instr</a:t>
            </a:r>
            <a:r>
              <a:rPr lang="en-US" dirty="0" smtClean="0"/>
              <a:t> count 				complex addressing modes </a:t>
            </a:r>
          </a:p>
          <a:p>
            <a:pPr>
              <a:buNone/>
            </a:pPr>
            <a:r>
              <a:rPr lang="en-US" dirty="0" smtClean="0"/>
              <a:t>			complex loop, move instructions </a:t>
            </a:r>
          </a:p>
          <a:p>
            <a:pPr>
              <a:buNone/>
            </a:pPr>
            <a:r>
              <a:rPr lang="en-US" dirty="0" smtClean="0"/>
              <a:t>		- But may increase cycle time, </a:t>
            </a:r>
            <a:r>
              <a:rPr lang="en-US" dirty="0" err="1" smtClean="0"/>
              <a:t>Tclock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RISC --Reduced Instruction Set Computer </a:t>
            </a:r>
          </a:p>
          <a:p>
            <a:pPr>
              <a:buNone/>
            </a:pPr>
            <a:r>
              <a:rPr lang="en-US" dirty="0" smtClean="0"/>
              <a:t>		- small, simple instruction set </a:t>
            </a:r>
          </a:p>
          <a:p>
            <a:pPr>
              <a:buNone/>
            </a:pPr>
            <a:r>
              <a:rPr lang="en-US" dirty="0" smtClean="0"/>
              <a:t>		- simpler implementation </a:t>
            </a:r>
          </a:p>
          <a:p>
            <a:pPr>
              <a:buNone/>
            </a:pPr>
            <a:r>
              <a:rPr lang="en-US" dirty="0" smtClean="0"/>
              <a:t>			→ faster clock </a:t>
            </a:r>
          </a:p>
          <a:p>
            <a:pPr>
              <a:buNone/>
            </a:pPr>
            <a:r>
              <a:rPr lang="en-US" dirty="0" smtClean="0"/>
              <a:t>		- But must execute more instructions for same work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2) Reduce Number of Instructions Executed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Texec</a:t>
            </a:r>
            <a:r>
              <a:rPr lang="en-US" dirty="0" smtClean="0"/>
              <a:t> = </a:t>
            </a:r>
            <a:r>
              <a:rPr lang="en-US" dirty="0" err="1" smtClean="0"/>
              <a:t>Tclock</a:t>
            </a:r>
            <a:r>
              <a:rPr lang="en-US" dirty="0" smtClean="0"/>
              <a:t> * n * CPI</a:t>
            </a:r>
          </a:p>
          <a:p>
            <a:r>
              <a:rPr lang="en-US" dirty="0" smtClean="0"/>
              <a:t>Decreasing CPI ≡ increasing Instructions Per Cycle (IPC)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/>
              <a:t>Texec</a:t>
            </a:r>
            <a:r>
              <a:rPr lang="en-US" dirty="0" smtClean="0"/>
              <a:t> = </a:t>
            </a:r>
            <a:r>
              <a:rPr lang="en-US" dirty="0" err="1" smtClean="0"/>
              <a:t>Tclock</a:t>
            </a:r>
            <a:r>
              <a:rPr lang="en-US" dirty="0" smtClean="0"/>
              <a:t> * n * 1/IPC</a:t>
            </a:r>
          </a:p>
          <a:p>
            <a:r>
              <a:rPr lang="en-US" dirty="0" smtClean="0"/>
              <a:t>CPI &lt; 1 → parallelism </a:t>
            </a:r>
          </a:p>
          <a:p>
            <a:pPr>
              <a:buNone/>
            </a:pPr>
            <a:r>
              <a:rPr lang="en-US" dirty="0" smtClean="0"/>
              <a:t>		- instruction-level </a:t>
            </a:r>
          </a:p>
          <a:p>
            <a:pPr>
              <a:buNone/>
            </a:pPr>
            <a:r>
              <a:rPr lang="en-US" dirty="0" smtClean="0"/>
              <a:t>		- processor-level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3) Reduce Average Cycles per Instruction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0" y="2133600"/>
            <a:ext cx="4953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5143" y="3244334"/>
            <a:ext cx="3733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https://youtu.be/cB1EZMrdXpA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-381000"/>
            <a:ext cx="7772400" cy="1470025"/>
          </a:xfrm>
        </p:spPr>
        <p:txBody>
          <a:bodyPr/>
          <a:lstStyle/>
          <a:p>
            <a:r>
              <a:rPr lang="en-US" dirty="0" smtClean="0"/>
              <a:t>Trends and Predictions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066800"/>
            <a:ext cx="8382000" cy="47244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Trend, n.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1: direction of movement: FLOW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           2 a: a prevailing tendency or inclination: DRIFT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 b: a general movement: SWING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2 c: a current style or preference: VOGUE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  2 d: a line of development: APPROACH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Webster’s Dictionary </a:t>
            </a:r>
          </a:p>
          <a:p>
            <a:pPr algn="l"/>
            <a:r>
              <a:rPr lang="en-US" i="1" dirty="0" smtClean="0">
                <a:solidFill>
                  <a:schemeClr val="tx1"/>
                </a:solidFill>
              </a:rPr>
              <a:t>It is very difficult to make an accurate prediction, especially about the future.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Niels</a:t>
            </a:r>
            <a:r>
              <a:rPr lang="en-US" dirty="0" smtClean="0">
                <a:solidFill>
                  <a:schemeClr val="tx1"/>
                </a:solidFill>
              </a:rPr>
              <a:t> Bohr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7620000" cy="4343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Pre-II: Mechanical calculating machine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n-US" sz="2400" b="1" dirty="0" smtClean="0"/>
              <a:t>II - 50’s: Technology improvement</a:t>
            </a:r>
          </a:p>
          <a:p>
            <a:pPr>
              <a:buNone/>
            </a:pPr>
            <a:r>
              <a:rPr lang="en-US" sz="2400" dirty="0" smtClean="0"/>
              <a:t> 		 relays → vacuum tubes</a:t>
            </a:r>
          </a:p>
          <a:p>
            <a:pPr>
              <a:buNone/>
            </a:pPr>
            <a:r>
              <a:rPr lang="en-US" sz="2400" dirty="0" smtClean="0"/>
              <a:t>		 high-level languages </a:t>
            </a:r>
          </a:p>
          <a:p>
            <a:r>
              <a:rPr lang="en-US" sz="2400" b="1" dirty="0" smtClean="0"/>
              <a:t>60’s: Miniaturization/packaging </a:t>
            </a:r>
          </a:p>
          <a:p>
            <a:pPr>
              <a:buNone/>
            </a:pPr>
            <a:r>
              <a:rPr lang="en-US" sz="2400" dirty="0" smtClean="0"/>
              <a:t>		Transistors</a:t>
            </a:r>
          </a:p>
          <a:p>
            <a:pPr>
              <a:buNone/>
            </a:pPr>
            <a:r>
              <a:rPr lang="en-US" sz="2400" dirty="0" smtClean="0"/>
              <a:t>		 integrated circuits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Historical Trends and Perspective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 </a:t>
            </a:r>
            <a:r>
              <a:rPr lang="en-US" sz="4400" b="1" dirty="0" smtClean="0"/>
              <a:t>70’s: Semantic gap</a:t>
            </a:r>
          </a:p>
          <a:p>
            <a:pPr>
              <a:buNone/>
            </a:pPr>
            <a:r>
              <a:rPr lang="en-US" sz="4400" dirty="0" smtClean="0"/>
              <a:t>		 complex instruction sets</a:t>
            </a:r>
          </a:p>
          <a:p>
            <a:pPr>
              <a:buNone/>
            </a:pPr>
            <a:r>
              <a:rPr lang="en-US" sz="4400" dirty="0" smtClean="0"/>
              <a:t>		 language support in hardware </a:t>
            </a:r>
          </a:p>
          <a:p>
            <a:pPr>
              <a:buNone/>
            </a:pPr>
            <a:r>
              <a:rPr lang="en-US" sz="4400" dirty="0" smtClean="0"/>
              <a:t>		</a:t>
            </a:r>
            <a:r>
              <a:rPr lang="en-US" sz="4400" dirty="0" err="1" smtClean="0"/>
              <a:t>microcoding</a:t>
            </a:r>
            <a:endParaRPr lang="en-US" sz="4400" dirty="0" smtClean="0"/>
          </a:p>
          <a:p>
            <a:r>
              <a:rPr lang="en-US" sz="4400" dirty="0" smtClean="0"/>
              <a:t> </a:t>
            </a:r>
            <a:r>
              <a:rPr lang="en-US" sz="4400" b="1" dirty="0" smtClean="0"/>
              <a:t>80’s: Keep It Simple, Stupid </a:t>
            </a:r>
          </a:p>
          <a:p>
            <a:pPr>
              <a:buNone/>
            </a:pPr>
            <a:r>
              <a:rPr lang="en-US" sz="4400" dirty="0" smtClean="0"/>
              <a:t>		RISC </a:t>
            </a:r>
            <a:r>
              <a:rPr lang="en-US" sz="4400" dirty="0" err="1" smtClean="0"/>
              <a:t>vs</a:t>
            </a:r>
            <a:r>
              <a:rPr lang="en-US" sz="4400" dirty="0" smtClean="0"/>
              <a:t> CISC</a:t>
            </a:r>
          </a:p>
          <a:p>
            <a:pPr>
              <a:buNone/>
            </a:pPr>
            <a:r>
              <a:rPr lang="en-US" sz="4400" dirty="0" smtClean="0"/>
              <a:t>		 shift complexity to software </a:t>
            </a:r>
          </a:p>
          <a:p>
            <a:r>
              <a:rPr lang="en-US" sz="4400" b="1" dirty="0" smtClean="0"/>
              <a:t>90’s: What to do with all of these transistors? </a:t>
            </a:r>
          </a:p>
          <a:p>
            <a:pPr>
              <a:buNone/>
            </a:pPr>
            <a:r>
              <a:rPr lang="en-US" sz="4400" dirty="0" smtClean="0"/>
              <a:t>		large on-chip caches </a:t>
            </a:r>
          </a:p>
          <a:p>
            <a:pPr>
              <a:buNone/>
            </a:pPr>
            <a:r>
              <a:rPr lang="en-US" sz="4400" dirty="0" smtClean="0"/>
              <a:t>		</a:t>
            </a:r>
            <a:r>
              <a:rPr lang="en-US" sz="4400" dirty="0" err="1" smtClean="0"/>
              <a:t>prefetching</a:t>
            </a:r>
            <a:r>
              <a:rPr lang="en-US" sz="4400" dirty="0" smtClean="0"/>
              <a:t> hardware </a:t>
            </a:r>
          </a:p>
          <a:p>
            <a:pPr>
              <a:buNone/>
            </a:pPr>
            <a:r>
              <a:rPr lang="en-US" sz="4400" dirty="0" smtClean="0"/>
              <a:t>		speculative execution </a:t>
            </a:r>
          </a:p>
          <a:p>
            <a:pPr>
              <a:buNone/>
            </a:pPr>
            <a:r>
              <a:rPr lang="en-US" sz="4400" dirty="0" smtClean="0"/>
              <a:t>		special-purpose instructions </a:t>
            </a:r>
          </a:p>
          <a:p>
            <a:pPr>
              <a:buNone/>
            </a:pPr>
            <a:r>
              <a:rPr lang="en-US" sz="4400" dirty="0" smtClean="0"/>
              <a:t>		multiple processors on-a-chip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has nothing to do with buildings.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Goals of a computer designer</a:t>
            </a:r>
          </a:p>
          <a:p>
            <a:pPr>
              <a:buNone/>
            </a:pPr>
            <a:r>
              <a:rPr lang="en-US" dirty="0" smtClean="0"/>
              <a:t>		 - control complexity</a:t>
            </a:r>
          </a:p>
          <a:p>
            <a:pPr>
              <a:buNone/>
            </a:pPr>
            <a:r>
              <a:rPr lang="en-US" dirty="0" smtClean="0"/>
              <a:t>		 - maximize performance</a:t>
            </a:r>
          </a:p>
          <a:p>
            <a:pPr>
              <a:buNone/>
            </a:pPr>
            <a:r>
              <a:rPr lang="en-US" dirty="0" smtClean="0"/>
              <a:t>		 - minimize cost?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levels of abstraction</a:t>
            </a:r>
          </a:p>
          <a:p>
            <a:pPr>
              <a:buNone/>
            </a:pPr>
            <a:r>
              <a:rPr lang="en-US" dirty="0" smtClean="0"/>
              <a:t>	 silicon and metal </a:t>
            </a:r>
          </a:p>
          <a:p>
            <a:pPr>
              <a:buNone/>
            </a:pPr>
            <a:r>
              <a:rPr lang="en-US" dirty="0" smtClean="0"/>
              <a:t>		→ transistors </a:t>
            </a:r>
          </a:p>
          <a:p>
            <a:pPr>
              <a:buNone/>
            </a:pPr>
            <a:r>
              <a:rPr lang="en-US" dirty="0" smtClean="0"/>
              <a:t>			→ gates </a:t>
            </a:r>
          </a:p>
          <a:p>
            <a:pPr>
              <a:buNone/>
            </a:pPr>
            <a:r>
              <a:rPr lang="en-US" dirty="0" smtClean="0"/>
              <a:t>				→ flip-flops </a:t>
            </a:r>
          </a:p>
          <a:p>
            <a:pPr>
              <a:buNone/>
            </a:pPr>
            <a:r>
              <a:rPr lang="en-US" dirty="0" smtClean="0"/>
              <a:t>					→ registers</a:t>
            </a:r>
          </a:p>
          <a:p>
            <a:pPr>
              <a:buNone/>
            </a:pPr>
            <a:r>
              <a:rPr lang="en-US" dirty="0" smtClean="0"/>
              <a:t>						 → functional units </a:t>
            </a:r>
          </a:p>
          <a:p>
            <a:pPr>
              <a:buNone/>
            </a:pPr>
            <a:r>
              <a:rPr lang="en-US" dirty="0" smtClean="0"/>
              <a:t>							→ processors </a:t>
            </a:r>
          </a:p>
          <a:p>
            <a:pPr>
              <a:buNone/>
            </a:pPr>
            <a:r>
              <a:rPr lang="en-US" dirty="0" smtClean="0"/>
              <a:t>								→ systems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Computer Architecture?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391400" cy="3429000"/>
          </a:xfrm>
        </p:spPr>
        <p:txBody>
          <a:bodyPr/>
          <a:lstStyle/>
          <a:p>
            <a:r>
              <a:rPr lang="en-US" dirty="0" smtClean="0"/>
              <a:t>Architecture </a:t>
            </a:r>
          </a:p>
          <a:p>
            <a:pPr>
              <a:buNone/>
            </a:pPr>
            <a:r>
              <a:rPr lang="en-US" dirty="0" smtClean="0"/>
              <a:t>		- defines interface between higher levels and software </a:t>
            </a:r>
          </a:p>
          <a:p>
            <a:pPr>
              <a:buNone/>
            </a:pPr>
            <a:r>
              <a:rPr lang="en-US" dirty="0" smtClean="0"/>
              <a:t>		- requires close interaction between </a:t>
            </a:r>
          </a:p>
          <a:p>
            <a:pPr>
              <a:buNone/>
            </a:pPr>
            <a:r>
              <a:rPr lang="en-US" dirty="0" smtClean="0"/>
              <a:t>			* HW designer</a:t>
            </a:r>
          </a:p>
          <a:p>
            <a:pPr>
              <a:buNone/>
            </a:pPr>
            <a:r>
              <a:rPr lang="en-US" dirty="0" smtClean="0"/>
              <a:t>			* SW designer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System throughput </a:t>
            </a:r>
          </a:p>
          <a:p>
            <a:pPr>
              <a:buNone/>
            </a:pPr>
            <a:r>
              <a:rPr lang="en-US" dirty="0" smtClean="0"/>
              <a:t>		- work per unit time → rate</a:t>
            </a:r>
          </a:p>
          <a:p>
            <a:pPr>
              <a:buNone/>
            </a:pPr>
            <a:r>
              <a:rPr lang="en-US" dirty="0" smtClean="0"/>
              <a:t>		 - used by system managers </a:t>
            </a:r>
          </a:p>
          <a:p>
            <a:r>
              <a:rPr lang="en-US" dirty="0" smtClean="0"/>
              <a:t>Latency</a:t>
            </a:r>
          </a:p>
          <a:p>
            <a:pPr>
              <a:buNone/>
            </a:pPr>
            <a:r>
              <a:rPr lang="en-US" dirty="0" smtClean="0"/>
              <a:t>		- time taken from beginning to end of a task</a:t>
            </a:r>
          </a:p>
          <a:p>
            <a:r>
              <a:rPr lang="en-US" dirty="0" smtClean="0"/>
              <a:t>Execution time</a:t>
            </a:r>
          </a:p>
          <a:p>
            <a:pPr>
              <a:buNone/>
            </a:pPr>
            <a:r>
              <a:rPr lang="en-US" dirty="0" smtClean="0"/>
              <a:t>		 - how long to execute your application</a:t>
            </a:r>
          </a:p>
          <a:p>
            <a:pPr>
              <a:buNone/>
            </a:pPr>
            <a:r>
              <a:rPr lang="en-US" dirty="0" smtClean="0"/>
              <a:t>		 - used by system designers and users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Texec</a:t>
            </a:r>
            <a:r>
              <a:rPr lang="en-US" dirty="0" smtClean="0"/>
              <a:t> = n </a:t>
            </a:r>
            <a:r>
              <a:rPr lang="en-US" dirty="0" err="1" smtClean="0"/>
              <a:t>instrs</a:t>
            </a:r>
            <a:r>
              <a:rPr lang="en-US" dirty="0" smtClean="0"/>
              <a:t> * # cycles/ # </a:t>
            </a:r>
            <a:r>
              <a:rPr lang="en-US" dirty="0" err="1" smtClean="0"/>
              <a:t>instrs</a:t>
            </a:r>
            <a:r>
              <a:rPr lang="en-US" dirty="0" smtClean="0"/>
              <a:t> * seconds/cycle		          = n * CPI * </a:t>
            </a:r>
            <a:r>
              <a:rPr lang="en-US" dirty="0" err="1" smtClean="0"/>
              <a:t>Tclock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Example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Texec</a:t>
            </a:r>
            <a:r>
              <a:rPr lang="en-US" dirty="0" smtClean="0"/>
              <a:t> = 900 M </a:t>
            </a:r>
            <a:r>
              <a:rPr lang="en-US" dirty="0" err="1" smtClean="0"/>
              <a:t>instrs</a:t>
            </a:r>
            <a:r>
              <a:rPr lang="en-US" dirty="0" smtClean="0"/>
              <a:t> * </a:t>
            </a:r>
            <a:r>
              <a:rPr lang="en-US" dirty="0" err="1" smtClean="0"/>
              <a:t>instr</a:t>
            </a:r>
            <a:r>
              <a:rPr lang="en-US" dirty="0" smtClean="0"/>
              <a:t> 1.8 cycles/ </a:t>
            </a:r>
            <a:r>
              <a:rPr lang="en-US" dirty="0" err="1" smtClean="0"/>
              <a:t>instrs</a:t>
            </a:r>
            <a:r>
              <a:rPr lang="en-US" dirty="0" smtClean="0"/>
              <a:t> * 10 ns / cycle= 16.2 sec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4267199"/>
          </a:xfrm>
        </p:spPr>
        <p:txBody>
          <a:bodyPr/>
          <a:lstStyle/>
          <a:p>
            <a:r>
              <a:rPr lang="en-US" dirty="0" err="1" smtClean="0"/>
              <a:t>Texec</a:t>
            </a:r>
            <a:r>
              <a:rPr lang="en-US" dirty="0" smtClean="0"/>
              <a:t> = </a:t>
            </a:r>
            <a:r>
              <a:rPr lang="en-US" dirty="0" err="1" smtClean="0"/>
              <a:t>Tclock</a:t>
            </a:r>
            <a:r>
              <a:rPr lang="en-US" dirty="0" smtClean="0"/>
              <a:t> * n * CPI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Improve clock rate, </a:t>
            </a:r>
            <a:r>
              <a:rPr lang="en-US" dirty="0" err="1" smtClean="0"/>
              <a:t>Tclock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Reduce total number of instructions executed, n </a:t>
            </a:r>
          </a:p>
          <a:p>
            <a:r>
              <a:rPr lang="en-US" dirty="0" smtClean="0"/>
              <a:t>Reduce average number of cycles per instruction, CPI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Performance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faster technology</a:t>
            </a:r>
          </a:p>
          <a:p>
            <a:pPr>
              <a:buNone/>
            </a:pPr>
            <a:r>
              <a:rPr lang="en-US" dirty="0" smtClean="0"/>
              <a:t>		 - </a:t>
            </a:r>
            <a:r>
              <a:rPr lang="en-US" dirty="0" err="1" smtClean="0"/>
              <a:t>BiCMOS</a:t>
            </a:r>
            <a:r>
              <a:rPr lang="en-US" dirty="0" smtClean="0"/>
              <a:t>, ECL, etc</a:t>
            </a:r>
          </a:p>
          <a:p>
            <a:pPr>
              <a:buNone/>
            </a:pPr>
            <a:r>
              <a:rPr lang="en-US" dirty="0" smtClean="0"/>
              <a:t>		 - smaller features to reduce propagation delay </a:t>
            </a:r>
          </a:p>
          <a:p>
            <a:r>
              <a:rPr lang="en-US" dirty="0" smtClean="0"/>
              <a:t>Pipelining </a:t>
            </a:r>
          </a:p>
          <a:p>
            <a:pPr lvl="2">
              <a:buFontTx/>
              <a:buChar char="-"/>
            </a:pPr>
            <a:r>
              <a:rPr lang="en-US" dirty="0" smtClean="0"/>
              <a:t>reduce the amount of work per clock cycle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Improving the Clock 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141</TotalTime>
  <Words>134</Words>
  <Application>Microsoft Office PowerPoint</Application>
  <PresentationFormat>On-screen Show (4:3)</PresentationFormat>
  <Paragraphs>122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Trends and Predictions</vt:lpstr>
      <vt:lpstr>Historical Trends and Perspective</vt:lpstr>
      <vt:lpstr>Slide 4</vt:lpstr>
      <vt:lpstr>What is Computer Architecture?</vt:lpstr>
      <vt:lpstr>Slide 6</vt:lpstr>
      <vt:lpstr>Performance Metrics</vt:lpstr>
      <vt:lpstr>Improving Performance</vt:lpstr>
      <vt:lpstr>1) Improving the Clock Rate</vt:lpstr>
      <vt:lpstr>Slide 10</vt:lpstr>
      <vt:lpstr>2) Reduce Number of Instructions Executed</vt:lpstr>
      <vt:lpstr>3) Reduce Average Cycles per Instruction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and Predictions</dc:title>
  <dc:creator>SCE</dc:creator>
  <cp:lastModifiedBy>SCE</cp:lastModifiedBy>
  <cp:revision>35</cp:revision>
  <dcterms:created xsi:type="dcterms:W3CDTF">2006-08-16T00:00:00Z</dcterms:created>
  <dcterms:modified xsi:type="dcterms:W3CDTF">2021-07-13T10:27:12Z</dcterms:modified>
</cp:coreProperties>
</file>