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7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11181-D7B1-4EA0-BE2E-5755799EC580}" type="datetimeFigureOut">
              <a:rPr lang="en-US" smtClean="0"/>
              <a:pPr/>
              <a:t>9/14/2023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7545E7-7E93-41A7-A73D-7F80D4DB5D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E20FE11-5044-4389-89C0-A45034FF5CC5}" type="datetimeFigureOut">
              <a:rPr lang="en-US" smtClean="0"/>
              <a:pPr/>
              <a:t>9/14/2023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F3B70E-FE2F-48AA-BC8A-CB92140903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20FE11-5044-4389-89C0-A45034FF5CC5}"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3B70E-FE2F-48AA-BC8A-CB92140903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20FE11-5044-4389-89C0-A45034FF5CC5}"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3B70E-FE2F-48AA-BC8A-CB92140903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20FE11-5044-4389-89C0-A45034FF5CC5}"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3B70E-FE2F-48AA-BC8A-CB9214090366}"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E20FE11-5044-4389-89C0-A45034FF5CC5}" type="datetimeFigureOut">
              <a:rPr lang="en-US" smtClean="0"/>
              <a:pPr/>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F3B70E-FE2F-48AA-BC8A-CB921409036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E20FE11-5044-4389-89C0-A45034FF5CC5}"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3B70E-FE2F-48AA-BC8A-CB9214090366}"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E20FE11-5044-4389-89C0-A45034FF5CC5}" type="datetimeFigureOut">
              <a:rPr lang="en-US" smtClean="0"/>
              <a:pPr/>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F3B70E-FE2F-48AA-BC8A-CB92140903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20FE11-5044-4389-89C0-A45034FF5CC5}" type="datetimeFigureOut">
              <a:rPr lang="en-US" smtClean="0"/>
              <a:pPr/>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F3B70E-FE2F-48AA-BC8A-CB9214090366}"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0FE11-5044-4389-89C0-A45034FF5CC5}" type="datetimeFigureOut">
              <a:rPr lang="en-US" smtClean="0"/>
              <a:pPr/>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F3B70E-FE2F-48AA-BC8A-CB92140903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E20FE11-5044-4389-89C0-A45034FF5CC5}" type="datetimeFigureOut">
              <a:rPr lang="en-US" smtClean="0"/>
              <a:pPr/>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F3B70E-FE2F-48AA-BC8A-CB92140903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E20FE11-5044-4389-89C0-A45034FF5CC5}" type="datetimeFigureOut">
              <a:rPr lang="en-US" smtClean="0"/>
              <a:pPr/>
              <a:t>9/14/2023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F3B70E-FE2F-48AA-BC8A-CB921409036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E20FE11-5044-4389-89C0-A45034FF5CC5}" type="datetimeFigureOut">
              <a:rPr lang="en-US" smtClean="0"/>
              <a:pPr/>
              <a:t>9/14/2023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F3B70E-FE2F-48AA-BC8A-CB92140903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76200"/>
            <a:ext cx="8226425" cy="6324600"/>
          </a:xfrm>
        </p:spPr>
        <p:txBody>
          <a:bodyPr/>
          <a:lstStyle/>
          <a:p>
            <a:pPr algn="ctr" eaLnBrk="1" hangingPunct="1">
              <a:buFont typeface="Wingdings 2" pitchFamily="18" charset="2"/>
              <a:buNone/>
            </a:pPr>
            <a:endParaRPr lang="en-US" sz="1600" b="1" dirty="0">
              <a:cs typeface="Arial" charset="0"/>
            </a:endParaRPr>
          </a:p>
          <a:p>
            <a:pPr algn="ctr" eaLnBrk="1" hangingPunct="1">
              <a:buFont typeface="Wingdings 2" pitchFamily="18" charset="2"/>
              <a:buNone/>
            </a:pPr>
            <a:r>
              <a:rPr lang="en-US" sz="2000" b="1" dirty="0">
                <a:cs typeface="Arial" charset="0"/>
              </a:rPr>
              <a:t>Lecture</a:t>
            </a:r>
          </a:p>
          <a:p>
            <a:pPr algn="ctr" eaLnBrk="1" hangingPunct="1">
              <a:buFont typeface="Wingdings 2" pitchFamily="18" charset="2"/>
              <a:buNone/>
            </a:pPr>
            <a:r>
              <a:rPr lang="en-US" sz="2000" b="1" dirty="0">
                <a:cs typeface="Arial" charset="0"/>
              </a:rPr>
              <a:t>on</a:t>
            </a:r>
            <a:r>
              <a:rPr lang="en-US" sz="2000" dirty="0">
                <a:cs typeface="Arial" charset="0"/>
              </a:rPr>
              <a:t> </a:t>
            </a:r>
          </a:p>
          <a:p>
            <a:pPr algn="ctr" eaLnBrk="1" hangingPunct="1">
              <a:buFont typeface="Wingdings 2" pitchFamily="18" charset="2"/>
              <a:buNone/>
            </a:pPr>
            <a:r>
              <a:rPr lang="en-US" dirty="0">
                <a:cs typeface="Arial" charset="0"/>
              </a:rPr>
              <a:t>“Advanced Computer Architecture –TCS 704”</a:t>
            </a:r>
          </a:p>
          <a:p>
            <a:pPr algn="ctr" eaLnBrk="1" hangingPunct="1">
              <a:buFont typeface="Wingdings 2" pitchFamily="18" charset="2"/>
              <a:buNone/>
            </a:pPr>
            <a:r>
              <a:rPr lang="en-US" sz="2000" dirty="0">
                <a:cs typeface="Arial" charset="0"/>
              </a:rPr>
              <a:t>by</a:t>
            </a:r>
          </a:p>
          <a:p>
            <a:pPr algn="ctr" eaLnBrk="1" hangingPunct="1">
              <a:buFont typeface="Wingdings 2" pitchFamily="18" charset="2"/>
              <a:buNone/>
            </a:pPr>
            <a:r>
              <a:rPr lang="en-US" sz="2000" b="1" i="1" dirty="0" err="1">
                <a:cs typeface="Arial" charset="0"/>
              </a:rPr>
              <a:t>A</a:t>
            </a:r>
            <a:r>
              <a:rPr lang="en-US" sz="2000" b="1" dirty="0" err="1">
                <a:cs typeface="Arial" charset="0"/>
              </a:rPr>
              <a:t>kansha</a:t>
            </a:r>
            <a:r>
              <a:rPr lang="en-US" sz="2000" b="1" dirty="0">
                <a:cs typeface="Arial" charset="0"/>
              </a:rPr>
              <a:t> Gupta</a:t>
            </a:r>
            <a:endParaRPr lang="en-US" sz="2000" dirty="0">
              <a:cs typeface="Arial" charset="0"/>
            </a:endParaRPr>
          </a:p>
          <a:p>
            <a:pPr algn="ctr" eaLnBrk="1" hangingPunct="1">
              <a:buFont typeface="Wingdings 2" pitchFamily="18" charset="2"/>
              <a:buNone/>
            </a:pPr>
            <a:r>
              <a:rPr lang="en-US" sz="2000" b="1" dirty="0">
                <a:cs typeface="Arial" charset="0"/>
              </a:rPr>
              <a:t> </a:t>
            </a:r>
          </a:p>
          <a:p>
            <a:pPr algn="ctr" eaLnBrk="1" hangingPunct="1">
              <a:buFont typeface="Wingdings 2" pitchFamily="18" charset="2"/>
              <a:buNone/>
            </a:pPr>
            <a:endParaRPr lang="en-US" sz="2000" b="1" dirty="0">
              <a:cs typeface="Arial" charset="0"/>
            </a:endParaRPr>
          </a:p>
          <a:p>
            <a:pPr algn="ctr" eaLnBrk="1" hangingPunct="1">
              <a:buFont typeface="Wingdings 2" pitchFamily="18" charset="2"/>
              <a:buNone/>
            </a:pPr>
            <a:endParaRPr lang="en-US" sz="2000" b="1" dirty="0">
              <a:cs typeface="Arial" charset="0"/>
            </a:endParaRPr>
          </a:p>
          <a:p>
            <a:pPr algn="ctr" eaLnBrk="1" hangingPunct="1">
              <a:buFont typeface="Wingdings 2" pitchFamily="18" charset="2"/>
              <a:buNone/>
            </a:pPr>
            <a:endParaRPr lang="en-US" sz="2000" b="1" dirty="0">
              <a:cs typeface="Arial" charset="0"/>
            </a:endParaRPr>
          </a:p>
          <a:p>
            <a:pPr algn="ctr" eaLnBrk="1" hangingPunct="1">
              <a:buFont typeface="Wingdings 2" pitchFamily="18" charset="2"/>
              <a:buNone/>
            </a:pPr>
            <a:endParaRPr lang="en-US" sz="2000" b="1" dirty="0">
              <a:cs typeface="Arial" charset="0"/>
            </a:endParaRPr>
          </a:p>
          <a:p>
            <a:pPr algn="ctr" eaLnBrk="1" hangingPunct="1">
              <a:buFont typeface="Wingdings 2" pitchFamily="18" charset="2"/>
              <a:buNone/>
            </a:pPr>
            <a:endParaRPr lang="en-US" sz="2000" b="1" dirty="0">
              <a:cs typeface="Arial" charset="0"/>
            </a:endParaRPr>
          </a:p>
          <a:p>
            <a:pPr algn="ctr" eaLnBrk="1" hangingPunct="1">
              <a:buFont typeface="Wingdings 2" pitchFamily="18" charset="2"/>
              <a:buNone/>
            </a:pPr>
            <a:r>
              <a:rPr lang="en-US" sz="2000" b="1" dirty="0">
                <a:cs typeface="Arial" charset="0"/>
              </a:rPr>
              <a:t>DEPARTMENT OF COMPUTER SCIENCE AND ENGINEERING</a:t>
            </a:r>
            <a:endParaRPr lang="en-US" sz="2000" dirty="0">
              <a:cs typeface="Arial" charset="0"/>
            </a:endParaRPr>
          </a:p>
          <a:p>
            <a:pPr algn="ctr" eaLnBrk="1" hangingPunct="1">
              <a:buFont typeface="Wingdings 2" pitchFamily="18" charset="2"/>
              <a:buNone/>
            </a:pPr>
            <a:r>
              <a:rPr lang="en-US" sz="2000" dirty="0">
                <a:cs typeface="Arial" charset="0"/>
              </a:rPr>
              <a:t>GRAPHIC ERA DEEMED TO BE UNIVERSITY – 248002</a:t>
            </a:r>
          </a:p>
          <a:p>
            <a:pPr algn="ctr" eaLnBrk="1" hangingPunct="1">
              <a:buFont typeface="Wingdings 2" pitchFamily="18" charset="2"/>
              <a:buNone/>
            </a:pPr>
            <a:endParaRPr lang="en-US" sz="1600" dirty="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000" b="1" dirty="0"/>
              <a:t>Classes of Parallelism and Parallel Architectures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382000" cy="6096000"/>
          </a:xfrm>
        </p:spPr>
        <p:txBody>
          <a:bodyPr>
            <a:normAutofit fontScale="77500" lnSpcReduction="20000"/>
          </a:bodyPr>
          <a:lstStyle/>
          <a:p>
            <a:pPr algn="ctr">
              <a:buNone/>
            </a:pPr>
            <a:r>
              <a:rPr lang="en-US" sz="3600" dirty="0"/>
              <a:t>Types of Parallelism</a:t>
            </a:r>
            <a:endParaRPr lang="en-US" sz="3600" b="1" dirty="0"/>
          </a:p>
          <a:p>
            <a:pPr>
              <a:buNone/>
            </a:pPr>
            <a:r>
              <a:rPr lang="en-US" b="1" dirty="0"/>
              <a:t>Parallelism in Hardware (</a:t>
            </a:r>
            <a:r>
              <a:rPr lang="en-US" b="1" dirty="0" err="1"/>
              <a:t>Uniprocessor</a:t>
            </a:r>
            <a:r>
              <a:rPr lang="en-US" b="1" dirty="0"/>
              <a:t>) </a:t>
            </a:r>
          </a:p>
          <a:p>
            <a:pPr>
              <a:buNone/>
            </a:pPr>
            <a:r>
              <a:rPr lang="en-US" b="1" dirty="0"/>
              <a:t>▪ </a:t>
            </a:r>
            <a:r>
              <a:rPr lang="en-US" dirty="0"/>
              <a:t>Parallelism in a </a:t>
            </a:r>
            <a:r>
              <a:rPr lang="en-US" dirty="0" err="1"/>
              <a:t>Uniprocessor</a:t>
            </a:r>
            <a:r>
              <a:rPr lang="en-US" dirty="0"/>
              <a:t> </a:t>
            </a:r>
          </a:p>
          <a:p>
            <a:pPr>
              <a:buNone/>
            </a:pPr>
            <a:r>
              <a:rPr lang="en-US" dirty="0"/>
              <a:t>		– Pipelining</a:t>
            </a:r>
          </a:p>
          <a:p>
            <a:pPr>
              <a:buNone/>
            </a:pPr>
            <a:r>
              <a:rPr lang="en-US" dirty="0"/>
              <a:t>	     – Superscalar, VLIW etc. </a:t>
            </a:r>
          </a:p>
          <a:p>
            <a:pPr>
              <a:buNone/>
            </a:pPr>
            <a:r>
              <a:rPr lang="en-US" dirty="0"/>
              <a:t>▪ SIMD instructions, Vector processors, GPUs</a:t>
            </a:r>
          </a:p>
          <a:p>
            <a:pPr>
              <a:buNone/>
            </a:pPr>
            <a:r>
              <a:rPr lang="en-US" dirty="0"/>
              <a:t>▪ Multiprocessor</a:t>
            </a:r>
          </a:p>
          <a:p>
            <a:pPr>
              <a:buNone/>
            </a:pPr>
            <a:r>
              <a:rPr lang="en-US" dirty="0"/>
              <a:t>		– Symmetric shared</a:t>
            </a:r>
          </a:p>
          <a:p>
            <a:pPr>
              <a:buNone/>
            </a:pPr>
            <a:r>
              <a:rPr lang="en-US" dirty="0"/>
              <a:t>		-memory multiprocessors </a:t>
            </a:r>
          </a:p>
          <a:p>
            <a:pPr>
              <a:buNone/>
            </a:pPr>
            <a:r>
              <a:rPr lang="en-US" dirty="0"/>
              <a:t>		– Distributed</a:t>
            </a:r>
          </a:p>
          <a:p>
            <a:pPr>
              <a:buNone/>
            </a:pPr>
            <a:r>
              <a:rPr lang="en-US" dirty="0"/>
              <a:t>		-memory multiprocessors </a:t>
            </a:r>
          </a:p>
          <a:p>
            <a:pPr>
              <a:buNone/>
            </a:pPr>
            <a:r>
              <a:rPr lang="en-US" dirty="0"/>
              <a:t>		– Chip</a:t>
            </a:r>
          </a:p>
          <a:p>
            <a:pPr>
              <a:buNone/>
            </a:pPr>
            <a:r>
              <a:rPr lang="en-US" dirty="0"/>
              <a:t>		-multiprocessors a.k.a. Multi-cores </a:t>
            </a:r>
          </a:p>
          <a:p>
            <a:pPr>
              <a:buNone/>
            </a:pPr>
            <a:r>
              <a:rPr lang="en-US" dirty="0"/>
              <a:t>▪ </a:t>
            </a:r>
            <a:r>
              <a:rPr lang="en-US" dirty="0" err="1"/>
              <a:t>Multicomputers</a:t>
            </a:r>
            <a:r>
              <a:rPr lang="en-US" dirty="0"/>
              <a:t> a.k.a. clusters </a:t>
            </a:r>
          </a:p>
          <a:p>
            <a:pPr>
              <a:buNone/>
            </a:pPr>
            <a:r>
              <a:rPr lang="en-US" dirty="0"/>
              <a:t> </a:t>
            </a:r>
            <a:r>
              <a:rPr lang="en-US" b="1" dirty="0"/>
              <a:t>Parallelism in Software</a:t>
            </a:r>
          </a:p>
          <a:p>
            <a:pPr>
              <a:buNone/>
            </a:pPr>
            <a:r>
              <a:rPr lang="en-US" dirty="0"/>
              <a:t>	▪ Instruction level parallelism </a:t>
            </a:r>
          </a:p>
          <a:p>
            <a:pPr>
              <a:buNone/>
            </a:pPr>
            <a:r>
              <a:rPr lang="en-US" dirty="0"/>
              <a:t>	▪ Task-level parallelism </a:t>
            </a:r>
          </a:p>
          <a:p>
            <a:pPr>
              <a:buNone/>
            </a:pPr>
            <a:r>
              <a:rPr lang="en-US" dirty="0"/>
              <a:t>	▪ Data parallelism </a:t>
            </a:r>
          </a:p>
          <a:p>
            <a:pPr>
              <a:buNone/>
            </a:pPr>
            <a:r>
              <a:rPr lang="en-US" dirty="0"/>
              <a:t>	▪ Transaction level parallelism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9"/>
            <a:ext cx="8153400" cy="5071872"/>
          </a:xfrm>
        </p:spPr>
        <p:txBody>
          <a:bodyPr>
            <a:normAutofit fontScale="70000" lnSpcReduction="20000"/>
          </a:bodyPr>
          <a:lstStyle/>
          <a:p>
            <a:pPr>
              <a:buNone/>
            </a:pPr>
            <a:r>
              <a:rPr lang="en-US" b="1" dirty="0"/>
              <a:t>According to instruction and data streams (Flynn): </a:t>
            </a:r>
          </a:p>
          <a:p>
            <a:pPr>
              <a:buNone/>
            </a:pPr>
            <a:r>
              <a:rPr lang="en-US" dirty="0"/>
              <a:t>	– Single instruction single data </a:t>
            </a:r>
            <a:r>
              <a:rPr lang="en-US" b="1" dirty="0"/>
              <a:t>(SISD): </a:t>
            </a:r>
            <a:r>
              <a:rPr lang="en-US" dirty="0"/>
              <a:t>this is the standard </a:t>
            </a:r>
            <a:r>
              <a:rPr lang="en-US" dirty="0" err="1"/>
              <a:t>uniprocessor</a:t>
            </a:r>
            <a:r>
              <a:rPr lang="en-US" dirty="0"/>
              <a:t> </a:t>
            </a:r>
          </a:p>
          <a:p>
            <a:pPr>
              <a:buNone/>
            </a:pPr>
            <a:r>
              <a:rPr lang="en-US" dirty="0"/>
              <a:t>	– Single instruction, multiple data streams </a:t>
            </a:r>
            <a:r>
              <a:rPr lang="en-US" b="1" dirty="0"/>
              <a:t>(SIMD): </a:t>
            </a:r>
          </a:p>
          <a:p>
            <a:pPr>
              <a:buNone/>
            </a:pPr>
            <a:r>
              <a:rPr lang="en-US" dirty="0"/>
              <a:t>		▪ </a:t>
            </a:r>
            <a:r>
              <a:rPr lang="en-US" sz="2600" dirty="0"/>
              <a:t>Same instruction is executed in all processors with different        data </a:t>
            </a:r>
          </a:p>
          <a:p>
            <a:pPr>
              <a:buNone/>
            </a:pPr>
            <a:r>
              <a:rPr lang="en-US" sz="2600" dirty="0"/>
              <a:t>		▪ E.g., Vector processors, SIMD instructions, GPUs </a:t>
            </a:r>
          </a:p>
          <a:p>
            <a:pPr>
              <a:buNone/>
            </a:pPr>
            <a:r>
              <a:rPr lang="en-US" dirty="0"/>
              <a:t>   – Multiple instruction, single data streams </a:t>
            </a:r>
            <a:r>
              <a:rPr lang="en-US" b="1" dirty="0"/>
              <a:t>(MISD): </a:t>
            </a:r>
          </a:p>
          <a:p>
            <a:pPr>
              <a:buNone/>
            </a:pPr>
            <a:r>
              <a:rPr lang="en-US" dirty="0"/>
              <a:t>		▪ Different instructions on the same data </a:t>
            </a:r>
          </a:p>
          <a:p>
            <a:pPr>
              <a:buNone/>
            </a:pPr>
            <a:r>
              <a:rPr lang="en-US" dirty="0"/>
              <a:t>		▪ Fault-tolerant computers, Near memory computing     (Micron Automata processor). </a:t>
            </a:r>
          </a:p>
          <a:p>
            <a:pPr>
              <a:buNone/>
            </a:pPr>
            <a:r>
              <a:rPr lang="en-US" dirty="0"/>
              <a:t>	– Multiple instruction, multiple data streams </a:t>
            </a:r>
            <a:r>
              <a:rPr lang="en-US" b="1" dirty="0"/>
              <a:t>(MIMD): </a:t>
            </a:r>
            <a:r>
              <a:rPr lang="en-US" dirty="0"/>
              <a:t>the “common” multiprocessor </a:t>
            </a:r>
          </a:p>
          <a:p>
            <a:pPr>
              <a:buNone/>
            </a:pPr>
            <a:r>
              <a:rPr lang="en-US" dirty="0"/>
              <a:t>		▪ Each processor uses it own data and executes its own program </a:t>
            </a:r>
          </a:p>
          <a:p>
            <a:pPr>
              <a:buNone/>
            </a:pPr>
            <a:r>
              <a:rPr lang="en-US" dirty="0"/>
              <a:t>		▪ Most flexible approach </a:t>
            </a:r>
          </a:p>
          <a:p>
            <a:pPr>
              <a:buNone/>
            </a:pPr>
            <a:r>
              <a:rPr lang="en-US" dirty="0"/>
              <a:t>		▪ Easier/cheaper to build by putting together “off-the-shelf ” processors</a:t>
            </a:r>
          </a:p>
        </p:txBody>
      </p:sp>
      <p:sp>
        <p:nvSpPr>
          <p:cNvPr id="2" name="Title 1"/>
          <p:cNvSpPr>
            <a:spLocks noGrp="1"/>
          </p:cNvSpPr>
          <p:nvPr>
            <p:ph type="title"/>
          </p:nvPr>
        </p:nvSpPr>
        <p:spPr/>
        <p:txBody>
          <a:bodyPr>
            <a:normAutofit fontScale="90000"/>
          </a:bodyPr>
          <a:lstStyle/>
          <a:p>
            <a:r>
              <a:rPr lang="en-US" dirty="0"/>
              <a:t>Taxonomy of Parallel Computers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FLYNN’S CLASSIFICATION</a:t>
            </a:r>
          </a:p>
        </p:txBody>
      </p:sp>
      <p:pic>
        <p:nvPicPr>
          <p:cNvPr id="1027" name="Picture 3"/>
          <p:cNvPicPr>
            <a:picLocks noChangeAspect="1" noChangeArrowheads="1"/>
          </p:cNvPicPr>
          <p:nvPr/>
        </p:nvPicPr>
        <p:blipFill>
          <a:blip r:embed="rId2"/>
          <a:srcRect/>
          <a:stretch>
            <a:fillRect/>
          </a:stretch>
        </p:blipFill>
        <p:spPr bwMode="auto">
          <a:xfrm>
            <a:off x="1295400" y="1676400"/>
            <a:ext cx="5573274" cy="4275616"/>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100072"/>
          </a:xfrm>
        </p:spPr>
        <p:txBody>
          <a:bodyPr/>
          <a:lstStyle/>
          <a:p>
            <a:r>
              <a:rPr lang="en-US" dirty="0"/>
              <a:t>At one time, one instruction operates on one data</a:t>
            </a:r>
          </a:p>
          <a:p>
            <a:r>
              <a:rPr lang="en-US" dirty="0"/>
              <a:t>Traditional sequential architecture</a:t>
            </a:r>
          </a:p>
          <a:p>
            <a:endParaRPr lang="en-US" dirty="0"/>
          </a:p>
        </p:txBody>
      </p:sp>
      <p:sp>
        <p:nvSpPr>
          <p:cNvPr id="3" name="Title 2"/>
          <p:cNvSpPr>
            <a:spLocks noGrp="1"/>
          </p:cNvSpPr>
          <p:nvPr>
            <p:ph type="title"/>
          </p:nvPr>
        </p:nvSpPr>
        <p:spPr/>
        <p:txBody>
          <a:bodyPr/>
          <a:lstStyle/>
          <a:p>
            <a:pPr algn="ctr"/>
            <a:r>
              <a:rPr lang="en-US" dirty="0"/>
              <a:t>SISD</a:t>
            </a:r>
          </a:p>
        </p:txBody>
      </p:sp>
      <p:pic>
        <p:nvPicPr>
          <p:cNvPr id="4" name="Picture 2"/>
          <p:cNvPicPr>
            <a:picLocks noChangeAspect="1" noChangeArrowheads="1"/>
          </p:cNvPicPr>
          <p:nvPr/>
        </p:nvPicPr>
        <p:blipFill>
          <a:blip r:embed="rId2" cstate="print"/>
          <a:srcRect/>
          <a:stretch>
            <a:fillRect/>
          </a:stretch>
        </p:blipFill>
        <p:spPr bwMode="auto">
          <a:xfrm>
            <a:off x="588364" y="3886200"/>
            <a:ext cx="7784111" cy="18192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2481072"/>
          </a:xfrm>
        </p:spPr>
        <p:txBody>
          <a:bodyPr>
            <a:normAutofit lnSpcReduction="10000"/>
          </a:bodyPr>
          <a:lstStyle/>
          <a:p>
            <a:r>
              <a:rPr lang="en-US" dirty="0"/>
              <a:t>At one time, one instruction operates on many  data</a:t>
            </a:r>
          </a:p>
          <a:p>
            <a:pPr lvl="1"/>
            <a:r>
              <a:rPr lang="en-US" dirty="0"/>
              <a:t>Data parallel architecture</a:t>
            </a:r>
          </a:p>
          <a:p>
            <a:pPr lvl="1"/>
            <a:r>
              <a:rPr lang="en-US" dirty="0"/>
              <a:t>Vector architecture has similar characteristics, but achieve the parallelism with pipelining.</a:t>
            </a:r>
          </a:p>
          <a:p>
            <a:r>
              <a:rPr lang="en-US" dirty="0"/>
              <a:t>Array processors</a:t>
            </a:r>
          </a:p>
          <a:p>
            <a:endParaRPr lang="en-US" dirty="0"/>
          </a:p>
        </p:txBody>
      </p:sp>
      <p:sp>
        <p:nvSpPr>
          <p:cNvPr id="3" name="Title 2"/>
          <p:cNvSpPr>
            <a:spLocks noGrp="1"/>
          </p:cNvSpPr>
          <p:nvPr>
            <p:ph type="title"/>
          </p:nvPr>
        </p:nvSpPr>
        <p:spPr/>
        <p:txBody>
          <a:bodyPr/>
          <a:lstStyle/>
          <a:p>
            <a:pPr algn="ctr"/>
            <a:r>
              <a:rPr lang="en-US" dirty="0"/>
              <a:t>SIMD</a:t>
            </a:r>
          </a:p>
        </p:txBody>
      </p:sp>
      <p:pic>
        <p:nvPicPr>
          <p:cNvPr id="4" name="Picture 2"/>
          <p:cNvPicPr>
            <a:picLocks noChangeAspect="1" noChangeArrowheads="1"/>
          </p:cNvPicPr>
          <p:nvPr/>
        </p:nvPicPr>
        <p:blipFill>
          <a:blip r:embed="rId2" cstate="print"/>
          <a:srcRect/>
          <a:stretch>
            <a:fillRect/>
          </a:stretch>
        </p:blipFill>
        <p:spPr bwMode="auto">
          <a:xfrm>
            <a:off x="914400" y="3685599"/>
            <a:ext cx="7162800" cy="269378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077200" cy="1414272"/>
          </a:xfrm>
        </p:spPr>
        <p:txBody>
          <a:bodyPr/>
          <a:lstStyle/>
          <a:p>
            <a:r>
              <a:rPr lang="en-US" dirty="0"/>
              <a:t>Multiple instruction streams operating on multiple data streams</a:t>
            </a:r>
          </a:p>
          <a:p>
            <a:pPr lvl="1"/>
            <a:r>
              <a:rPr lang="en-US" dirty="0"/>
              <a:t>Classical distributed memory or SMP architectures</a:t>
            </a:r>
          </a:p>
          <a:p>
            <a:endParaRPr lang="en-US" dirty="0"/>
          </a:p>
        </p:txBody>
      </p:sp>
      <p:sp>
        <p:nvSpPr>
          <p:cNvPr id="3" name="Title 2"/>
          <p:cNvSpPr>
            <a:spLocks noGrp="1"/>
          </p:cNvSpPr>
          <p:nvPr>
            <p:ph type="title"/>
          </p:nvPr>
        </p:nvSpPr>
        <p:spPr/>
        <p:txBody>
          <a:bodyPr/>
          <a:lstStyle/>
          <a:p>
            <a:pPr algn="ctr"/>
            <a:r>
              <a:rPr lang="en-US" dirty="0"/>
              <a:t>MIMD</a:t>
            </a:r>
          </a:p>
        </p:txBody>
      </p:sp>
      <p:pic>
        <p:nvPicPr>
          <p:cNvPr id="4" name="Picture 2"/>
          <p:cNvPicPr>
            <a:picLocks noChangeAspect="1" noChangeArrowheads="1"/>
          </p:cNvPicPr>
          <p:nvPr/>
        </p:nvPicPr>
        <p:blipFill>
          <a:blip r:embed="rId2" cstate="print"/>
          <a:srcRect/>
          <a:stretch>
            <a:fillRect/>
          </a:stretch>
        </p:blipFill>
        <p:spPr bwMode="auto">
          <a:xfrm>
            <a:off x="304800" y="2895600"/>
            <a:ext cx="8296034" cy="313957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1338072"/>
          </a:xfrm>
        </p:spPr>
        <p:txBody>
          <a:bodyPr>
            <a:normAutofit lnSpcReduction="10000"/>
          </a:bodyPr>
          <a:lstStyle/>
          <a:p>
            <a:r>
              <a:rPr lang="en-US" dirty="0"/>
              <a:t>Not commonly seen.</a:t>
            </a:r>
          </a:p>
          <a:p>
            <a:r>
              <a:rPr lang="en-US" dirty="0"/>
              <a:t>Systolic array is one example of an MISD architecture.</a:t>
            </a:r>
          </a:p>
          <a:p>
            <a:pPr>
              <a:buNone/>
            </a:pPr>
            <a:endParaRPr lang="en-US" dirty="0"/>
          </a:p>
        </p:txBody>
      </p:sp>
      <p:sp>
        <p:nvSpPr>
          <p:cNvPr id="3" name="Title 2"/>
          <p:cNvSpPr>
            <a:spLocks noGrp="1"/>
          </p:cNvSpPr>
          <p:nvPr>
            <p:ph type="title"/>
          </p:nvPr>
        </p:nvSpPr>
        <p:spPr/>
        <p:txBody>
          <a:bodyPr/>
          <a:lstStyle/>
          <a:p>
            <a:pPr algn="ctr"/>
            <a:r>
              <a:rPr lang="en-US" dirty="0"/>
              <a:t>MISD machine</a:t>
            </a:r>
          </a:p>
        </p:txBody>
      </p:sp>
      <p:sp>
        <p:nvSpPr>
          <p:cNvPr id="6" name="TextBox 5"/>
          <p:cNvSpPr txBox="1"/>
          <p:nvPr/>
        </p:nvSpPr>
        <p:spPr>
          <a:xfrm>
            <a:off x="6858000" y="4572000"/>
            <a:ext cx="1676400" cy="369332"/>
          </a:xfrm>
          <a:prstGeom prst="rect">
            <a:avLst/>
          </a:prstGeom>
          <a:noFill/>
        </p:spPr>
        <p:txBody>
          <a:bodyPr wrap="square" rtlCol="0">
            <a:spAutoFit/>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784373" y="3048000"/>
            <a:ext cx="7351840" cy="3124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82000" cy="2404871"/>
          </a:xfrm>
        </p:spPr>
        <p:txBody>
          <a:bodyPr>
            <a:normAutofit fontScale="70000" lnSpcReduction="20000"/>
          </a:bodyPr>
          <a:lstStyle/>
          <a:p>
            <a:pPr>
              <a:buNone/>
            </a:pPr>
            <a:r>
              <a:rPr lang="en-US" dirty="0"/>
              <a:t>According to physical organization of processors and memory: </a:t>
            </a:r>
          </a:p>
          <a:p>
            <a:pPr>
              <a:buNone/>
            </a:pPr>
            <a:r>
              <a:rPr lang="en-US" dirty="0"/>
              <a:t>	– Physically centralized memory, uniform memory access (UMA) </a:t>
            </a:r>
          </a:p>
          <a:p>
            <a:pPr>
              <a:buNone/>
            </a:pPr>
            <a:r>
              <a:rPr lang="en-US" dirty="0"/>
              <a:t>		▪ All memory is allocated at same distance from all processors </a:t>
            </a:r>
          </a:p>
          <a:p>
            <a:pPr>
              <a:buNone/>
            </a:pPr>
            <a:r>
              <a:rPr lang="en-US" dirty="0"/>
              <a:t>		▪ Also called symmetric multiprocessors (SMP) </a:t>
            </a:r>
          </a:p>
          <a:p>
            <a:pPr>
              <a:buNone/>
            </a:pPr>
            <a:r>
              <a:rPr lang="en-US" dirty="0"/>
              <a:t>		▪ Memory bandwidth is fixed and must accommodate all processors → does not scale to large number of processors </a:t>
            </a:r>
          </a:p>
          <a:p>
            <a:pPr>
              <a:buNone/>
            </a:pPr>
            <a:r>
              <a:rPr lang="en-US" dirty="0"/>
              <a:t>		▪ Used in CMPs today (single-socket ones)</a:t>
            </a:r>
          </a:p>
        </p:txBody>
      </p:sp>
      <p:sp>
        <p:nvSpPr>
          <p:cNvPr id="3" name="Title 2"/>
          <p:cNvSpPr>
            <a:spLocks noGrp="1"/>
          </p:cNvSpPr>
          <p:nvPr>
            <p:ph type="title"/>
          </p:nvPr>
        </p:nvSpPr>
        <p:spPr/>
        <p:txBody>
          <a:bodyPr>
            <a:normAutofit fontScale="90000"/>
          </a:bodyPr>
          <a:lstStyle/>
          <a:p>
            <a:r>
              <a:rPr lang="en-US" dirty="0"/>
              <a:t>Taxonomy of Parallel Computers</a:t>
            </a:r>
          </a:p>
        </p:txBody>
      </p:sp>
      <p:pic>
        <p:nvPicPr>
          <p:cNvPr id="3074" name="Picture 2"/>
          <p:cNvPicPr>
            <a:picLocks noChangeAspect="1" noChangeArrowheads="1"/>
          </p:cNvPicPr>
          <p:nvPr/>
        </p:nvPicPr>
        <p:blipFill>
          <a:blip r:embed="rId2"/>
          <a:srcRect/>
          <a:stretch>
            <a:fillRect/>
          </a:stretch>
        </p:blipFill>
        <p:spPr bwMode="auto">
          <a:xfrm>
            <a:off x="1524000" y="3352800"/>
            <a:ext cx="6553200" cy="300259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82000" cy="2481072"/>
          </a:xfrm>
        </p:spPr>
        <p:txBody>
          <a:bodyPr>
            <a:normAutofit fontScale="70000" lnSpcReduction="20000"/>
          </a:bodyPr>
          <a:lstStyle/>
          <a:p>
            <a:pPr>
              <a:buNone/>
            </a:pPr>
            <a:r>
              <a:rPr lang="en-US" dirty="0"/>
              <a:t>According to physical organization of processors and memory:</a:t>
            </a:r>
          </a:p>
          <a:p>
            <a:pPr>
              <a:buNone/>
            </a:pPr>
            <a:r>
              <a:rPr lang="en-US" dirty="0"/>
              <a:t>	– Physically distributed memory, non-uniform memory access (NUMA) </a:t>
            </a:r>
          </a:p>
          <a:p>
            <a:pPr>
              <a:buNone/>
            </a:pPr>
            <a:r>
              <a:rPr lang="en-US" dirty="0"/>
              <a:t>		▪ A portion of memory is allocated with each processor (node)</a:t>
            </a:r>
          </a:p>
          <a:p>
            <a:pPr>
              <a:buNone/>
            </a:pPr>
            <a:r>
              <a:rPr lang="en-US" dirty="0"/>
              <a:t>		 ▪ Accessing local memory is much faster than remote memory </a:t>
            </a:r>
          </a:p>
          <a:p>
            <a:pPr>
              <a:buNone/>
            </a:pPr>
            <a:r>
              <a:rPr lang="en-US" dirty="0"/>
              <a:t>		▪ If most accesses are to local memory than overall memory bandwidth increases linearly with the number of processors</a:t>
            </a:r>
          </a:p>
          <a:p>
            <a:pPr>
              <a:buNone/>
            </a:pPr>
            <a:r>
              <a:rPr lang="en-US" dirty="0"/>
              <a:t>		 ▪ Used in multi-socket CMPs </a:t>
            </a:r>
            <a:r>
              <a:rPr lang="en-US" dirty="0" err="1"/>
              <a:t>E.g</a:t>
            </a:r>
            <a:r>
              <a:rPr lang="en-US" dirty="0"/>
              <a:t> Intel Nehalem</a:t>
            </a:r>
          </a:p>
        </p:txBody>
      </p:sp>
      <p:sp>
        <p:nvSpPr>
          <p:cNvPr id="3" name="Title 2"/>
          <p:cNvSpPr>
            <a:spLocks noGrp="1"/>
          </p:cNvSpPr>
          <p:nvPr>
            <p:ph type="title"/>
          </p:nvPr>
        </p:nvSpPr>
        <p:spPr/>
        <p:txBody>
          <a:bodyPr>
            <a:normAutofit fontScale="90000"/>
          </a:bodyPr>
          <a:lstStyle/>
          <a:p>
            <a:r>
              <a:rPr lang="en-US" dirty="0"/>
              <a:t>Taxonomy of Parallel Computers</a:t>
            </a:r>
          </a:p>
        </p:txBody>
      </p:sp>
      <p:pic>
        <p:nvPicPr>
          <p:cNvPr id="4098" name="Picture 2"/>
          <p:cNvPicPr>
            <a:picLocks noChangeAspect="1" noChangeArrowheads="1"/>
          </p:cNvPicPr>
          <p:nvPr/>
        </p:nvPicPr>
        <p:blipFill>
          <a:blip r:embed="rId2"/>
          <a:srcRect/>
          <a:stretch>
            <a:fillRect/>
          </a:stretch>
        </p:blipFill>
        <p:spPr bwMode="auto">
          <a:xfrm>
            <a:off x="457200" y="3581400"/>
            <a:ext cx="8422680" cy="2590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990600"/>
          </a:xfrm>
        </p:spPr>
        <p:txBody>
          <a:bodyPr>
            <a:noAutofit/>
          </a:bodyPr>
          <a:lstStyle/>
          <a:p>
            <a:pPr algn="ctr"/>
            <a:r>
              <a:rPr lang="en-US" sz="3200" b="1" dirty="0"/>
              <a:t>Moore's Law</a:t>
            </a:r>
            <a:br>
              <a:rPr lang="en-US" sz="3200" b="1" dirty="0"/>
            </a:br>
            <a:endParaRPr lang="en-US" sz="3200" dirty="0"/>
          </a:p>
        </p:txBody>
      </p:sp>
      <p:sp>
        <p:nvSpPr>
          <p:cNvPr id="3" name="Subtitle 2"/>
          <p:cNvSpPr>
            <a:spLocks noGrp="1"/>
          </p:cNvSpPr>
          <p:nvPr>
            <p:ph type="subTitle" idx="1"/>
          </p:nvPr>
        </p:nvSpPr>
        <p:spPr>
          <a:xfrm>
            <a:off x="304800" y="838200"/>
            <a:ext cx="8839200" cy="5486400"/>
          </a:xfrm>
        </p:spPr>
        <p:txBody>
          <a:bodyPr>
            <a:normAutofit lnSpcReduction="10000"/>
          </a:bodyPr>
          <a:lstStyle/>
          <a:p>
            <a:pPr algn="l"/>
            <a:r>
              <a:rPr lang="en-US" sz="1400" dirty="0"/>
              <a:t>- </a:t>
            </a:r>
            <a:r>
              <a:rPr lang="en-US" sz="1600" dirty="0">
                <a:solidFill>
                  <a:schemeClr val="tx1"/>
                </a:solidFill>
              </a:rPr>
              <a:t> The law was named after Intel cofounder Gordon E. Moore</a:t>
            </a:r>
            <a:br>
              <a:rPr lang="en-US" sz="1600" dirty="0">
                <a:solidFill>
                  <a:schemeClr val="tx1"/>
                </a:solidFill>
              </a:rPr>
            </a:br>
            <a:br>
              <a:rPr lang="en-US" sz="1600" dirty="0">
                <a:solidFill>
                  <a:schemeClr val="tx1"/>
                </a:solidFill>
              </a:rPr>
            </a:br>
            <a:r>
              <a:rPr lang="en-US" sz="1600" dirty="0">
                <a:solidFill>
                  <a:schemeClr val="tx1"/>
                </a:solidFill>
              </a:rPr>
              <a:t>-  Moore's Law (published in an article April 19, 1965 in Electronics Magazine).</a:t>
            </a:r>
            <a:br>
              <a:rPr lang="en-US" sz="1600" dirty="0">
                <a:solidFill>
                  <a:schemeClr val="tx1"/>
                </a:solidFill>
              </a:rPr>
            </a:br>
            <a:br>
              <a:rPr lang="en-US" sz="1600" dirty="0">
                <a:solidFill>
                  <a:schemeClr val="tx1"/>
                </a:solidFill>
              </a:rPr>
            </a:br>
            <a:r>
              <a:rPr lang="en-US" sz="1600" dirty="0">
                <a:solidFill>
                  <a:schemeClr val="tx1"/>
                </a:solidFill>
              </a:rPr>
              <a:t>-  </a:t>
            </a:r>
            <a:r>
              <a:rPr lang="en-US" sz="1600" dirty="0" err="1">
                <a:solidFill>
                  <a:schemeClr val="tx1"/>
                </a:solidFill>
              </a:rPr>
              <a:t>Moores</a:t>
            </a:r>
            <a:r>
              <a:rPr lang="en-US" sz="1600" dirty="0">
                <a:solidFill>
                  <a:schemeClr val="tx1"/>
                </a:solidFill>
              </a:rPr>
              <a:t> Law is a computing term, which originated around the 1970's</a:t>
            </a:r>
            <a:br>
              <a:rPr lang="en-US" sz="1600" dirty="0">
                <a:solidFill>
                  <a:schemeClr val="tx1"/>
                </a:solidFill>
              </a:rPr>
            </a:br>
            <a:br>
              <a:rPr lang="en-US" sz="1600" dirty="0">
                <a:solidFill>
                  <a:schemeClr val="tx1"/>
                </a:solidFill>
              </a:rPr>
            </a:br>
            <a:r>
              <a:rPr lang="en-US" sz="1600" dirty="0">
                <a:solidFill>
                  <a:schemeClr val="tx1"/>
                </a:solidFill>
              </a:rPr>
              <a:t>-  Since the 1970s, the power of computers has doubled every year or and a half, yielding computers which are millions of times more powerful than their ancestors of a half century ago</a:t>
            </a:r>
            <a:br>
              <a:rPr lang="en-US" sz="1600" dirty="0">
                <a:solidFill>
                  <a:schemeClr val="tx1"/>
                </a:solidFill>
              </a:rPr>
            </a:br>
            <a:br>
              <a:rPr lang="en-US" sz="1600" dirty="0">
                <a:solidFill>
                  <a:schemeClr val="tx1"/>
                </a:solidFill>
              </a:rPr>
            </a:br>
            <a:r>
              <a:rPr lang="en-US" sz="1600" dirty="0">
                <a:solidFill>
                  <a:schemeClr val="tx1"/>
                </a:solidFill>
              </a:rPr>
              <a:t>-  The law states that processor speeds, or overall processing power for computers will double about every 18 month's</a:t>
            </a:r>
            <a:br>
              <a:rPr lang="en-US" sz="1600" dirty="0">
                <a:solidFill>
                  <a:schemeClr val="tx1"/>
                </a:solidFill>
              </a:rPr>
            </a:br>
            <a:br>
              <a:rPr lang="en-US" sz="1600" dirty="0">
                <a:solidFill>
                  <a:schemeClr val="tx1"/>
                </a:solidFill>
              </a:rPr>
            </a:br>
            <a:r>
              <a:rPr lang="en-US" sz="1600" dirty="0">
                <a:solidFill>
                  <a:schemeClr val="tx1"/>
                </a:solidFill>
              </a:rPr>
              <a:t>- Deals with steady rate miniaturization of technology</a:t>
            </a:r>
            <a:br>
              <a:rPr lang="en-US" sz="1600" dirty="0">
                <a:solidFill>
                  <a:schemeClr val="tx1"/>
                </a:solidFill>
              </a:rPr>
            </a:br>
            <a:br>
              <a:rPr lang="en-US" sz="1600" dirty="0">
                <a:solidFill>
                  <a:schemeClr val="tx1"/>
                </a:solidFill>
              </a:rPr>
            </a:br>
            <a:r>
              <a:rPr lang="en-US" sz="1600" dirty="0">
                <a:solidFill>
                  <a:schemeClr val="tx1"/>
                </a:solidFill>
              </a:rPr>
              <a:t>- Not Really a law</a:t>
            </a:r>
            <a:br>
              <a:rPr lang="en-US" sz="1600" dirty="0">
                <a:solidFill>
                  <a:schemeClr val="tx1"/>
                </a:solidFill>
              </a:rPr>
            </a:br>
            <a:br>
              <a:rPr lang="en-US" sz="1600" dirty="0">
                <a:solidFill>
                  <a:schemeClr val="tx1"/>
                </a:solidFill>
              </a:rPr>
            </a:br>
            <a:r>
              <a:rPr lang="en-US" sz="1600" dirty="0">
                <a:solidFill>
                  <a:schemeClr val="tx1"/>
                </a:solidFill>
              </a:rPr>
              <a:t>    + More a "Rule of Thumb"</a:t>
            </a:r>
            <a:br>
              <a:rPr lang="en-US" sz="1600" dirty="0">
                <a:solidFill>
                  <a:schemeClr val="tx1"/>
                </a:solidFill>
              </a:rPr>
            </a:br>
            <a:br>
              <a:rPr lang="en-US" sz="1600" dirty="0">
                <a:solidFill>
                  <a:schemeClr val="tx1"/>
                </a:solidFill>
              </a:rPr>
            </a:br>
            <a:r>
              <a:rPr lang="en-US" sz="1600" dirty="0">
                <a:solidFill>
                  <a:schemeClr val="tx1"/>
                </a:solidFill>
              </a:rPr>
              <a:t>    + A practical way to think about something</a:t>
            </a:r>
            <a:br>
              <a:rPr lang="en-US" sz="1600" dirty="0">
                <a:solidFill>
                  <a:schemeClr val="tx1"/>
                </a:solidFill>
              </a:rPr>
            </a:br>
            <a:br>
              <a:rPr lang="en-US" sz="1600" dirty="0">
                <a:solidFill>
                  <a:schemeClr val="tx1"/>
                </a:solidFill>
              </a:rPr>
            </a:br>
            <a:r>
              <a:rPr lang="en-US" sz="1600" dirty="0">
                <a:solidFill>
                  <a:schemeClr val="tx1"/>
                </a:solidFill>
              </a:rPr>
              <a:t>-  Different computer companies show that the term is not very popular but the rule is still accepted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a:t>https://youtu.be/XNdIoAHSoQk</a:t>
            </a:r>
          </a:p>
        </p:txBody>
      </p:sp>
      <p:sp>
        <p:nvSpPr>
          <p:cNvPr id="4" name="Rectangle 3"/>
          <p:cNvSpPr/>
          <p:nvPr/>
        </p:nvSpPr>
        <p:spPr>
          <a:xfrm>
            <a:off x="3098680" y="2967335"/>
            <a:ext cx="294664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382000" cy="6400800"/>
          </a:xfrm>
        </p:spPr>
        <p:txBody>
          <a:bodyPr>
            <a:noAutofit/>
          </a:bodyPr>
          <a:lstStyle/>
          <a:p>
            <a:pPr>
              <a:buNone/>
            </a:pPr>
            <a:r>
              <a:rPr lang="en-US" sz="1600" dirty="0"/>
              <a:t>      -</a:t>
            </a:r>
            <a:r>
              <a:rPr lang="en-US" sz="1400" dirty="0"/>
              <a:t>  It is specifically stated that the number of transistors on an affordable CPU would double about every 18 month's but more transistors is more accurate according to the prediction of Moore</a:t>
            </a:r>
            <a:br>
              <a:rPr lang="en-US" sz="1400" dirty="0"/>
            </a:br>
            <a:r>
              <a:rPr lang="en-US" sz="1400" b="1" dirty="0"/>
              <a:t>For Example:</a:t>
            </a:r>
            <a:br>
              <a:rPr lang="en-US" sz="1400" dirty="0"/>
            </a:br>
            <a:r>
              <a:rPr lang="en-US" sz="1400" dirty="0"/>
              <a:t>- Moore's Law means ever-more powerful personal computers for less and less money</a:t>
            </a:r>
            <a:br>
              <a:rPr lang="en-US" sz="1400" dirty="0"/>
            </a:br>
            <a:br>
              <a:rPr lang="en-US" sz="1400" dirty="0"/>
            </a:br>
            <a:r>
              <a:rPr lang="en-US" sz="1400" dirty="0"/>
              <a:t>A computer chip that contained 2,000 transistors and cost $1,000 in 1970, $500 in 1972, $250 in 1974, and $0.97 in 1990 costs less than $0.02 to manufacture today</a:t>
            </a:r>
            <a:br>
              <a:rPr lang="en-US" sz="1400" dirty="0"/>
            </a:br>
            <a:br>
              <a:rPr lang="en-US" sz="1400" dirty="0"/>
            </a:br>
            <a:r>
              <a:rPr lang="en-US" sz="1400" dirty="0"/>
              <a:t>A personal computer that cost $3,000 in 1990, $1,500 in 1992, and $750 in 1994 would now cost about $5</a:t>
            </a:r>
            <a:br>
              <a:rPr lang="en-US" sz="1400" dirty="0"/>
            </a:br>
            <a:br>
              <a:rPr lang="en-US" sz="1400" dirty="0"/>
            </a:br>
            <a:r>
              <a:rPr lang="en-US" sz="1400" dirty="0"/>
              <a:t>- The answer is that Moore's Law effectively means that approximately every two years personal computers and other electronic devices can do twice as many new, innovative, and unexpected things than before</a:t>
            </a:r>
            <a:br>
              <a:rPr lang="en-US" sz="1400" dirty="0"/>
            </a:br>
            <a:br>
              <a:rPr lang="en-US" sz="1400" dirty="0"/>
            </a:br>
            <a:r>
              <a:rPr lang="en-US" sz="1400" dirty="0"/>
              <a:t>- Moore's Law makes it virtually certain that two or four or six or more years from now, we'll be doing more things we didn't expect to do with electronic devices. Some of those things will be absolutely new, without any traditional precedents</a:t>
            </a:r>
            <a:br>
              <a:rPr lang="en-US" sz="1400" dirty="0"/>
            </a:br>
            <a:br>
              <a:rPr lang="en-US" sz="1400" dirty="0"/>
            </a:br>
            <a:r>
              <a:rPr lang="en-US" sz="1400" dirty="0"/>
              <a:t>- New things. New opportunities. New competitors. Old companies evolving or dying. New companies rising. A changing media landscape. If you think you've seen a lot change so far, you </a:t>
            </a:r>
            <a:r>
              <a:rPr lang="en-US" sz="1400" dirty="0" err="1"/>
              <a:t>ain't</a:t>
            </a:r>
            <a:r>
              <a:rPr lang="en-US" sz="1400" dirty="0"/>
              <a:t> seen nothing yet!</a:t>
            </a:r>
          </a:p>
        </p:txBody>
      </p:sp>
      <p:sp>
        <p:nvSpPr>
          <p:cNvPr id="2" name="Title 1"/>
          <p:cNvSpPr>
            <a:spLocks noGrp="1"/>
          </p:cNvSpPr>
          <p:nvPr>
            <p:ph type="title"/>
          </p:nvPr>
        </p:nvSpPr>
        <p:spPr>
          <a:xfrm>
            <a:off x="457200" y="0"/>
            <a:ext cx="7543800" cy="715962"/>
          </a:xfrm>
        </p:spPr>
        <p:txBody>
          <a:bodyPr>
            <a:normAutofit/>
          </a:bodyPr>
          <a:lstStyle/>
          <a:p>
            <a:r>
              <a:rPr lang="en-US" sz="3200" b="1" dirty="0"/>
              <a:t>What is meant by Moore's law ?</a:t>
            </a: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tretch>
            <a:fillRect/>
          </a:stretch>
        </p:blipFill>
        <p:spPr bwMode="auto">
          <a:xfrm>
            <a:off x="1847850" y="2634456"/>
            <a:ext cx="5448300" cy="2219325"/>
          </a:xfrm>
          <a:prstGeom prst="rect">
            <a:avLst/>
          </a:prstGeom>
          <a:noFill/>
          <a:ln w="9525">
            <a:noFill/>
            <a:miter lim="800000"/>
            <a:headEnd/>
            <a:tailEnd/>
          </a:ln>
          <a:effectLst/>
        </p:spPr>
      </p:pic>
      <p:sp>
        <p:nvSpPr>
          <p:cNvPr id="2" name="Title 1"/>
          <p:cNvSpPr>
            <a:spLocks noGrp="1"/>
          </p:cNvSpPr>
          <p:nvPr>
            <p:ph type="title"/>
          </p:nvPr>
        </p:nvSpPr>
        <p:spPr>
          <a:xfrm>
            <a:off x="457200" y="274638"/>
            <a:ext cx="8382000" cy="2849562"/>
          </a:xfrm>
        </p:spPr>
        <p:txBody>
          <a:bodyPr>
            <a:normAutofit/>
          </a:bodyPr>
          <a:lstStyle/>
          <a:p>
            <a:r>
              <a:rPr lang="en-US" b="1" dirty="0"/>
              <a:t>Advancements:</a:t>
            </a:r>
            <a:br>
              <a:rPr lang="en-US" b="1" dirty="0"/>
            </a:br>
            <a:r>
              <a:rPr lang="en-US" dirty="0"/>
              <a:t>- </a:t>
            </a:r>
            <a:r>
              <a:rPr lang="en-US" sz="2200" dirty="0"/>
              <a:t>The contribution of Moore's Law has given rise to the reduction in the robust structure of devices to handy gadgets over these decades</a:t>
            </a:r>
            <a:br>
              <a:rPr lang="en-US" b="1"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br>
              <a:rPr lang="en-US" dirty="0"/>
            </a:br>
            <a:r>
              <a:rPr lang="en-US" dirty="0"/>
              <a:t>- The capabilities of many digital electronic devices are strongly linked to Moore's law:</a:t>
            </a:r>
            <a:br>
              <a:rPr lang="en-US" dirty="0"/>
            </a:br>
            <a:br>
              <a:rPr lang="en-US" dirty="0"/>
            </a:br>
            <a:r>
              <a:rPr lang="en-US" dirty="0"/>
              <a:t>- Processing Speed, Memory capacity, sensors, and even the size of pixels in digital cameras</a:t>
            </a:r>
            <a:br>
              <a:rPr lang="en-US" dirty="0"/>
            </a:br>
            <a:br>
              <a:rPr lang="en-US" dirty="0"/>
            </a:br>
            <a:r>
              <a:rPr lang="en-US" dirty="0"/>
              <a:t>- All of these are improving at (roughly) exponential rates.</a:t>
            </a:r>
            <a:br>
              <a:rPr lang="en-US" dirty="0"/>
            </a:br>
            <a:br>
              <a:rPr lang="en-US" dirty="0"/>
            </a:br>
            <a:r>
              <a:rPr lang="en-US" dirty="0"/>
              <a:t>- The exponential improvement has dramatically enhanced the impact of digital electronics in nearly every segment of the world economy.</a:t>
            </a:r>
            <a:br>
              <a:rPr lang="en-US" dirty="0"/>
            </a:br>
            <a:br>
              <a:rPr lang="en-US" dirty="0"/>
            </a:br>
            <a:r>
              <a:rPr lang="en-US" dirty="0"/>
              <a:t>- The exponential growth of Moore's Law will continue beyond the use of integrated circuits into technologies that will lead to technological singularity</a:t>
            </a:r>
          </a:p>
        </p:txBody>
      </p:sp>
      <p:sp>
        <p:nvSpPr>
          <p:cNvPr id="2" name="Title 1"/>
          <p:cNvSpPr>
            <a:spLocks noGrp="1"/>
          </p:cNvSpPr>
          <p:nvPr>
            <p:ph type="title"/>
          </p:nvPr>
        </p:nvSpPr>
        <p:spPr/>
        <p:txBody>
          <a:bodyPr/>
          <a:lstStyle/>
          <a:p>
            <a:r>
              <a:rPr lang="en-US" b="1" dirty="0"/>
              <a:t>Growth:</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153400" cy="4983163"/>
          </a:xfrm>
        </p:spPr>
        <p:txBody>
          <a:bodyPr>
            <a:normAutofit fontScale="77500" lnSpcReduction="20000"/>
          </a:bodyPr>
          <a:lstStyle/>
          <a:p>
            <a:r>
              <a:rPr lang="en-US" dirty="0" err="1"/>
              <a:t>Moores</a:t>
            </a:r>
            <a:r>
              <a:rPr lang="en-US" dirty="0"/>
              <a:t> law is said to be breaking down, according to theoretical physicist </a:t>
            </a:r>
            <a:r>
              <a:rPr lang="en-US" dirty="0" err="1"/>
              <a:t>Michio</a:t>
            </a:r>
            <a:r>
              <a:rPr lang="en-US" dirty="0"/>
              <a:t> </a:t>
            </a:r>
            <a:r>
              <a:rPr lang="en-US" dirty="0" err="1"/>
              <a:t>Kaku</a:t>
            </a:r>
            <a:r>
              <a:rPr lang="en-US" dirty="0"/>
              <a:t>. He's talking about the so-called law that says the number of transistors that can be fit on a computer chip will double every 18 months, resulting in periodic increases in computing power.</a:t>
            </a:r>
            <a:br>
              <a:rPr lang="en-US" dirty="0"/>
            </a:br>
            <a:br>
              <a:rPr lang="en-US" dirty="0"/>
            </a:br>
            <a:r>
              <a:rPr lang="en-US" b="1" dirty="0"/>
              <a:t>According to </a:t>
            </a:r>
            <a:r>
              <a:rPr lang="en-US" b="1" dirty="0" err="1"/>
              <a:t>Kaku</a:t>
            </a:r>
            <a:r>
              <a:rPr lang="en-US" b="1" dirty="0"/>
              <a:t>:</a:t>
            </a:r>
            <a:br>
              <a:rPr lang="en-US" dirty="0"/>
            </a:br>
            <a:br>
              <a:rPr lang="en-US" dirty="0"/>
            </a:br>
            <a:r>
              <a:rPr lang="en-US" dirty="0"/>
              <a:t>"In about ten years or so, we will see the collapse of Moore's law. In fact all ready we see a slowing down of Moore's law. Computer power simply cannot maintain its rapid exponential rise using standard silicon technology". Intel Corporation has admitted this.</a:t>
            </a:r>
            <a:br>
              <a:rPr lang="en-US" dirty="0"/>
            </a:br>
            <a:br>
              <a:rPr lang="en-US" dirty="0"/>
            </a:br>
            <a:r>
              <a:rPr lang="en-US" dirty="0" err="1"/>
              <a:t>Kaku</a:t>
            </a:r>
            <a:r>
              <a:rPr lang="en-US" dirty="0"/>
              <a:t> says that when Moore's law finally collapse by the end of the next decade, we will simply tweak it a bit with chip-like computers in three dimensions. He then says "we may have to go to molecular computers and perhaps late in the 21st century quantum computers“.</a:t>
            </a:r>
          </a:p>
        </p:txBody>
      </p:sp>
      <p:sp>
        <p:nvSpPr>
          <p:cNvPr id="2" name="Title 1"/>
          <p:cNvSpPr>
            <a:spLocks noGrp="1"/>
          </p:cNvSpPr>
          <p:nvPr>
            <p:ph type="title"/>
          </p:nvPr>
        </p:nvSpPr>
        <p:spPr>
          <a:xfrm>
            <a:off x="457200" y="0"/>
            <a:ext cx="7848600" cy="944562"/>
          </a:xfrm>
        </p:spPr>
        <p:txBody>
          <a:bodyPr>
            <a:normAutofit fontScale="90000"/>
          </a:bodyPr>
          <a:lstStyle/>
          <a:p>
            <a:br>
              <a:rPr lang="en-US" dirty="0"/>
            </a:br>
            <a:r>
              <a:rPr lang="en-US" b="1" dirty="0"/>
              <a:t>The collapse of Moore's Law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Moore's Own Words:</a:t>
            </a:r>
            <a:br>
              <a:rPr lang="en-US" dirty="0"/>
            </a:br>
            <a:br>
              <a:rPr lang="en-US" dirty="0"/>
            </a:br>
            <a:r>
              <a:rPr lang="en-US" i="1" dirty="0"/>
              <a:t>- "It can't continue forever"</a:t>
            </a:r>
            <a:br>
              <a:rPr lang="en-US" dirty="0"/>
            </a:br>
            <a:r>
              <a:rPr lang="en-US" dirty="0"/>
              <a:t>- Eventually miniaturization will lead to atomic level</a:t>
            </a:r>
            <a:br>
              <a:rPr lang="en-US" dirty="0"/>
            </a:br>
            <a:r>
              <a:rPr lang="en-US" dirty="0"/>
              <a:t>- At that point the law cannot be sustained</a:t>
            </a:r>
            <a:br>
              <a:rPr lang="en-US" dirty="0"/>
            </a:br>
            <a:r>
              <a:rPr lang="en-US" dirty="0"/>
              <a:t>- Still Valid for 10-20 years</a:t>
            </a:r>
            <a:br>
              <a:rPr lang="en-US" dirty="0"/>
            </a:br>
            <a:endParaRPr lang="en-US" dirty="0"/>
          </a:p>
        </p:txBody>
      </p:sp>
      <p:sp>
        <p:nvSpPr>
          <p:cNvPr id="2" name="Title 1"/>
          <p:cNvSpPr>
            <a:spLocks noGrp="1"/>
          </p:cNvSpPr>
          <p:nvPr>
            <p:ph type="title"/>
          </p:nvPr>
        </p:nvSpPr>
        <p:spPr/>
        <p:txBody>
          <a:bodyPr/>
          <a:lstStyle/>
          <a:p>
            <a:r>
              <a:rPr lang="en-US" b="1" dirty="0"/>
              <a:t>The Future of Moore's Law:</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791200"/>
          </a:xfrm>
        </p:spPr>
        <p:txBody>
          <a:bodyPr>
            <a:normAutofit fontScale="62500" lnSpcReduction="20000"/>
          </a:bodyPr>
          <a:lstStyle/>
          <a:p>
            <a:pPr>
              <a:buNone/>
            </a:pPr>
            <a:br>
              <a:rPr lang="en-US" dirty="0"/>
            </a:br>
            <a:br>
              <a:rPr lang="en-US" dirty="0"/>
            </a:br>
            <a:r>
              <a:rPr lang="en-US" dirty="0"/>
              <a:t>Equation: </a:t>
            </a:r>
            <a:r>
              <a:rPr lang="en-US" dirty="0" err="1"/>
              <a:t>Pn</a:t>
            </a:r>
            <a:r>
              <a:rPr lang="en-US" dirty="0"/>
              <a:t> = Po x 2^n</a:t>
            </a:r>
            <a:br>
              <a:rPr lang="en-US" dirty="0"/>
            </a:br>
            <a:br>
              <a:rPr lang="en-US" dirty="0"/>
            </a:br>
            <a:r>
              <a:rPr lang="en-US" dirty="0"/>
              <a:t>- </a:t>
            </a:r>
            <a:r>
              <a:rPr lang="en-US" dirty="0" err="1"/>
              <a:t>Pn</a:t>
            </a:r>
            <a:r>
              <a:rPr lang="en-US" dirty="0"/>
              <a:t> = computer processing power in future years</a:t>
            </a:r>
            <a:br>
              <a:rPr lang="en-US" dirty="0"/>
            </a:br>
            <a:br>
              <a:rPr lang="en-US" dirty="0"/>
            </a:br>
            <a:r>
              <a:rPr lang="en-US" dirty="0"/>
              <a:t>- Po = computer processing power in the beginning year</a:t>
            </a:r>
            <a:br>
              <a:rPr lang="en-US" dirty="0"/>
            </a:br>
            <a:br>
              <a:rPr lang="en-US" dirty="0"/>
            </a:br>
            <a:r>
              <a:rPr lang="en-US" dirty="0"/>
              <a:t>- n = number of years to develop a new microprocessor divided by 2 (</a:t>
            </a:r>
            <a:r>
              <a:rPr lang="en-US" dirty="0" err="1"/>
              <a:t>ie</a:t>
            </a:r>
            <a:r>
              <a:rPr lang="en-US" dirty="0"/>
              <a:t>. every two years)</a:t>
            </a:r>
            <a:br>
              <a:rPr lang="en-US" dirty="0"/>
            </a:br>
            <a:br>
              <a:rPr lang="en-US" dirty="0"/>
            </a:br>
            <a:r>
              <a:rPr lang="en-US" dirty="0"/>
              <a:t>Example:</a:t>
            </a:r>
            <a:br>
              <a:rPr lang="en-US" dirty="0"/>
            </a:br>
            <a:br>
              <a:rPr lang="en-US" dirty="0"/>
            </a:br>
            <a:r>
              <a:rPr lang="en-US" dirty="0"/>
              <a:t>In 1988, the number of transistors in the Intel 386 SX microprocessor was 275,000. What were the transistors counts of the Pentium II Intel microprocessor in 1997 ?</a:t>
            </a:r>
            <a:br>
              <a:rPr lang="en-US" dirty="0"/>
            </a:br>
            <a:br>
              <a:rPr lang="en-US" dirty="0"/>
            </a:br>
            <a:r>
              <a:rPr lang="en-US" dirty="0"/>
              <a:t>Solution:</a:t>
            </a:r>
            <a:br>
              <a:rPr lang="en-US" dirty="0"/>
            </a:br>
            <a:br>
              <a:rPr lang="en-US" dirty="0"/>
            </a:br>
            <a:r>
              <a:rPr lang="en-US" dirty="0"/>
              <a:t>If Intel doubles the number of transistors every two years, the new processor would have</a:t>
            </a:r>
            <a:br>
              <a:rPr lang="en-US" dirty="0"/>
            </a:br>
            <a:br>
              <a:rPr lang="en-US" dirty="0"/>
            </a:br>
            <a:r>
              <a:rPr lang="en-US" dirty="0" err="1"/>
              <a:t>Pn</a:t>
            </a:r>
            <a:r>
              <a:rPr lang="en-US" dirty="0"/>
              <a:t> = 275,000 x 2^n (where n = 9/2 = 4.5)</a:t>
            </a:r>
            <a:br>
              <a:rPr lang="en-US" dirty="0"/>
            </a:br>
            <a:r>
              <a:rPr lang="en-US" dirty="0"/>
              <a:t>= 275,000 x 22.63</a:t>
            </a:r>
            <a:br>
              <a:rPr lang="en-US" dirty="0"/>
            </a:br>
            <a:r>
              <a:rPr lang="en-US" dirty="0"/>
              <a:t>= 6.2 million transistors</a:t>
            </a:r>
          </a:p>
        </p:txBody>
      </p:sp>
      <p:sp>
        <p:nvSpPr>
          <p:cNvPr id="2" name="Title 1"/>
          <p:cNvSpPr>
            <a:spLocks noGrp="1"/>
          </p:cNvSpPr>
          <p:nvPr>
            <p:ph type="title"/>
          </p:nvPr>
        </p:nvSpPr>
        <p:spPr>
          <a:xfrm>
            <a:off x="914400" y="274638"/>
            <a:ext cx="7239000" cy="715962"/>
          </a:xfrm>
        </p:spPr>
        <p:txBody>
          <a:bodyPr>
            <a:normAutofit fontScale="90000"/>
          </a:bodyPr>
          <a:lstStyle/>
          <a:p>
            <a:r>
              <a:rPr lang="en-US" b="1" dirty="0"/>
              <a:t>Example: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90600" y="2438400"/>
            <a:ext cx="7029450" cy="3800475"/>
          </a:xfrm>
          <a:prstGeom prst="rect">
            <a:avLst/>
          </a:prstGeom>
          <a:noFill/>
          <a:ln w="9525">
            <a:noFill/>
            <a:miter lim="800000"/>
            <a:headEnd/>
            <a:tailEnd/>
          </a:ln>
          <a:effectLst/>
        </p:spPr>
      </p:pic>
      <p:sp>
        <p:nvSpPr>
          <p:cNvPr id="2" name="Title 1"/>
          <p:cNvSpPr>
            <a:spLocks noGrp="1"/>
          </p:cNvSpPr>
          <p:nvPr>
            <p:ph type="title"/>
          </p:nvPr>
        </p:nvSpPr>
        <p:spPr>
          <a:xfrm>
            <a:off x="457200" y="274638"/>
            <a:ext cx="8229600" cy="2544762"/>
          </a:xfrm>
        </p:spPr>
        <p:txBody>
          <a:bodyPr>
            <a:normAutofit/>
          </a:bodyPr>
          <a:lstStyle/>
          <a:p>
            <a:pPr algn="l"/>
            <a:r>
              <a:rPr lang="en-US" sz="2400" dirty="0"/>
              <a:t>The charts below show the number of transistors per chip doubling every 18 months where the transistor count = 1,000. In the years since Moore's Law originated so 1970's into the late 1990's early 2000's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474</TotalTime>
  <Words>1479</Words>
  <Application>Microsoft Office PowerPoint</Application>
  <PresentationFormat>On-screen Show (4:3)</PresentationFormat>
  <Paragraphs>92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Lucida Sans Unicode</vt:lpstr>
      <vt:lpstr>Times New Roman</vt:lpstr>
      <vt:lpstr>Verdana</vt:lpstr>
      <vt:lpstr>Wingdings 2</vt:lpstr>
      <vt:lpstr>Wingdings 3</vt:lpstr>
      <vt:lpstr>Concourse</vt:lpstr>
      <vt:lpstr>PowerPoint Presentation</vt:lpstr>
      <vt:lpstr>Moore's Law </vt:lpstr>
      <vt:lpstr>What is meant by Moore's law ?</vt:lpstr>
      <vt:lpstr>Advancements: - The contribution of Moore's Law has given rise to the reduction in the robust structure of devices to handy gadgets over these decades </vt:lpstr>
      <vt:lpstr>Growth:</vt:lpstr>
      <vt:lpstr> The collapse of Moore's Law ?</vt:lpstr>
      <vt:lpstr>The Future of Moore's Law:</vt:lpstr>
      <vt:lpstr>Example:</vt:lpstr>
      <vt:lpstr>The charts below show the number of transistors per chip doubling every 18 months where the transistor count = 1,000. In the years since Moore's Law originated so 1970's into the late 1990's early 2000's</vt:lpstr>
      <vt:lpstr>PowerPoint Presentation</vt:lpstr>
      <vt:lpstr>PowerPoint Presentation</vt:lpstr>
      <vt:lpstr>Taxonomy of Parallel Computers</vt:lpstr>
      <vt:lpstr>FLYNN’S CLASSIFICATION</vt:lpstr>
      <vt:lpstr>SISD</vt:lpstr>
      <vt:lpstr>SIMD</vt:lpstr>
      <vt:lpstr>MIMD</vt:lpstr>
      <vt:lpstr>MISD machine</vt:lpstr>
      <vt:lpstr>Taxonomy of Parallel Computers</vt:lpstr>
      <vt:lpstr>Taxonomy of Parallel Computers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Moore's Law </dc:title>
  <dc:creator>SCE</dc:creator>
  <cp:lastModifiedBy>AKANSHA GUPTA</cp:lastModifiedBy>
  <cp:revision>42</cp:revision>
  <dcterms:created xsi:type="dcterms:W3CDTF">2020-07-12T11:41:40Z</dcterms:created>
  <dcterms:modified xsi:type="dcterms:W3CDTF">2023-09-14T07:02:49Z</dcterms:modified>
</cp:coreProperties>
</file>