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70" r:id="rId2"/>
    <p:sldId id="256" r:id="rId3"/>
    <p:sldId id="257" r:id="rId4"/>
    <p:sldId id="258" r:id="rId5"/>
    <p:sldId id="264" r:id="rId6"/>
    <p:sldId id="260" r:id="rId7"/>
    <p:sldId id="261" r:id="rId8"/>
    <p:sldId id="263"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0719C54-7FD9-402B-AE3C-8797B0AEF86C}" type="datetimeFigureOut">
              <a:rPr lang="en-US" smtClean="0"/>
              <a:pPr/>
              <a:t>7/23/2021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D30C9B-261C-4EFE-877E-8DC9B2AC803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xfrm>
            <a:off x="-14227175" y="-11796713"/>
            <a:ext cx="16652875" cy="12490451"/>
          </a:xfrm>
          <a:ln/>
        </p:spPr>
      </p:sp>
      <p:sp>
        <p:nvSpPr>
          <p:cNvPr id="105475" name="Notes Placeholder 2"/>
          <p:cNvSpPr>
            <a:spLocks noGrp="1"/>
          </p:cNvSpPr>
          <p:nvPr>
            <p:ph type="body" idx="1"/>
          </p:nvPr>
        </p:nvSpPr>
        <p:spPr>
          <a:noFill/>
          <a:ln/>
        </p:spPr>
        <p:txBody>
          <a:bodyPr/>
          <a:lstStyle/>
          <a:p>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9138688-1136-482C-972B-CF2887470B0D}" type="datetimeFigureOut">
              <a:rPr lang="en-US" smtClean="0"/>
              <a:pPr/>
              <a:t>7/23/2021</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0ECD17F-9C2B-4B40-8ECC-FE5416EB54A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ECD17F-9C2B-4B40-8ECC-FE5416EB54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ECD17F-9C2B-4B40-8ECC-FE5416EB54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ECD17F-9C2B-4B40-8ECC-FE5416EB54A5}"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0ECD17F-9C2B-4B40-8ECC-FE5416EB54A5}"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ECD17F-9C2B-4B40-8ECC-FE5416EB54A5}"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0ECD17F-9C2B-4B40-8ECC-FE5416EB54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0ECD17F-9C2B-4B40-8ECC-FE5416EB54A5}"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39138688-1136-482C-972B-CF2887470B0D}" type="datetimeFigureOut">
              <a:rPr lang="en-US" smtClean="0"/>
              <a:pPr/>
              <a:t>7/23/2021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0ECD17F-9C2B-4B40-8ECC-FE5416EB54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39138688-1136-482C-972B-CF2887470B0D}" type="datetimeFigureOut">
              <a:rPr lang="en-US" smtClean="0"/>
              <a:pPr/>
              <a:t>7/23/2021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0ECD17F-9C2B-4B40-8ECC-FE5416EB54A5}"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9138688-1136-482C-972B-CF2887470B0D}" type="datetimeFigureOut">
              <a:rPr lang="en-US" smtClean="0"/>
              <a:pPr/>
              <a:t>7/23/2021</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0ECD17F-9C2B-4B40-8ECC-FE5416EB54A5}"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39138688-1136-482C-972B-CF2887470B0D}" type="datetimeFigureOut">
              <a:rPr lang="en-US" smtClean="0"/>
              <a:pPr/>
              <a:t>7/23/2021</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40ECD17F-9C2B-4B40-8ECC-FE5416EB54A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2"/>
          <p:cNvSpPr>
            <a:spLocks noGrp="1"/>
          </p:cNvSpPr>
          <p:nvPr>
            <p:ph idx="1"/>
          </p:nvPr>
        </p:nvSpPr>
        <p:spPr>
          <a:xfrm>
            <a:off x="457200" y="76200"/>
            <a:ext cx="8226425" cy="6324600"/>
          </a:xfrm>
        </p:spPr>
        <p:txBody>
          <a:bodyPr/>
          <a:lstStyle/>
          <a:p>
            <a:pPr algn="ctr" eaLnBrk="1" hangingPunct="1">
              <a:buFont typeface="Wingdings 2" pitchFamily="18" charset="2"/>
              <a:buNone/>
            </a:pPr>
            <a:endParaRPr lang="en-US" sz="1600" b="1" dirty="0" smtClean="0">
              <a:cs typeface="Arial" charset="0"/>
            </a:endParaRPr>
          </a:p>
          <a:p>
            <a:pPr algn="ctr" eaLnBrk="1" hangingPunct="1">
              <a:buFont typeface="Wingdings 2" pitchFamily="18" charset="2"/>
              <a:buNone/>
            </a:pPr>
            <a:r>
              <a:rPr lang="en-US" sz="2000" b="1" dirty="0" smtClean="0">
                <a:cs typeface="Arial" charset="0"/>
              </a:rPr>
              <a:t>Lecture</a:t>
            </a:r>
          </a:p>
          <a:p>
            <a:pPr algn="ctr" eaLnBrk="1" hangingPunct="1">
              <a:buFont typeface="Wingdings 2" pitchFamily="18" charset="2"/>
              <a:buNone/>
            </a:pPr>
            <a:r>
              <a:rPr lang="en-US" sz="2000" b="1" dirty="0" smtClean="0">
                <a:cs typeface="Arial" charset="0"/>
              </a:rPr>
              <a:t>on</a:t>
            </a:r>
            <a:r>
              <a:rPr lang="en-US" sz="2000" dirty="0" smtClean="0">
                <a:cs typeface="Arial" charset="0"/>
              </a:rPr>
              <a:t> </a:t>
            </a:r>
          </a:p>
          <a:p>
            <a:pPr algn="ctr" eaLnBrk="1" hangingPunct="1">
              <a:buFont typeface="Wingdings 2" pitchFamily="18" charset="2"/>
              <a:buNone/>
            </a:pPr>
            <a:r>
              <a:rPr lang="en-US" dirty="0" smtClean="0">
                <a:cs typeface="Arial" charset="0"/>
              </a:rPr>
              <a:t>“Advanced Computer Architecture –TCS 704”</a:t>
            </a:r>
          </a:p>
          <a:p>
            <a:pPr algn="ctr" eaLnBrk="1" hangingPunct="1">
              <a:buFont typeface="Wingdings 2" pitchFamily="18" charset="2"/>
              <a:buNone/>
            </a:pPr>
            <a:r>
              <a:rPr lang="en-US" sz="2000" dirty="0" smtClean="0">
                <a:cs typeface="Arial" charset="0"/>
              </a:rPr>
              <a:t>by</a:t>
            </a:r>
          </a:p>
          <a:p>
            <a:pPr algn="ctr" eaLnBrk="1" hangingPunct="1">
              <a:buFont typeface="Wingdings 2" pitchFamily="18" charset="2"/>
              <a:buNone/>
            </a:pPr>
            <a:r>
              <a:rPr lang="en-US" sz="2000" b="1" i="1" dirty="0" err="1" smtClean="0">
                <a:cs typeface="Arial" charset="0"/>
              </a:rPr>
              <a:t>A</a:t>
            </a:r>
            <a:r>
              <a:rPr lang="en-US" sz="2000" b="1" dirty="0" err="1" smtClean="0">
                <a:cs typeface="Arial" charset="0"/>
              </a:rPr>
              <a:t>kansha</a:t>
            </a:r>
            <a:r>
              <a:rPr lang="en-US" sz="2000" b="1" dirty="0" smtClean="0">
                <a:cs typeface="Arial" charset="0"/>
              </a:rPr>
              <a:t> Gupta</a:t>
            </a:r>
            <a:endParaRPr lang="en-US" sz="2000" dirty="0" smtClean="0">
              <a:cs typeface="Arial" charset="0"/>
            </a:endParaRPr>
          </a:p>
          <a:p>
            <a:pPr algn="ctr" eaLnBrk="1" hangingPunct="1">
              <a:buFont typeface="Wingdings 2" pitchFamily="18" charset="2"/>
              <a:buNone/>
            </a:pPr>
            <a:r>
              <a:rPr lang="en-US" sz="2000" b="1" dirty="0" smtClean="0">
                <a:cs typeface="Arial" charset="0"/>
              </a:rPr>
              <a:t> </a:t>
            </a: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endParaRPr lang="en-US" sz="2000" b="1" dirty="0" smtClean="0">
              <a:cs typeface="Arial" charset="0"/>
            </a:endParaRPr>
          </a:p>
          <a:p>
            <a:pPr algn="ctr" eaLnBrk="1" hangingPunct="1">
              <a:buFont typeface="Wingdings 2" pitchFamily="18" charset="2"/>
              <a:buNone/>
            </a:pPr>
            <a:r>
              <a:rPr lang="en-US" sz="2000" b="1" dirty="0" smtClean="0">
                <a:cs typeface="Arial" charset="0"/>
              </a:rPr>
              <a:t>DEPARTMENT OF COMPUTER SCIENCE AND ENGINEERING</a:t>
            </a:r>
            <a:endParaRPr lang="en-US" sz="2000" dirty="0" smtClean="0">
              <a:cs typeface="Arial" charset="0"/>
            </a:endParaRPr>
          </a:p>
          <a:p>
            <a:pPr algn="ctr" eaLnBrk="1" hangingPunct="1">
              <a:buFont typeface="Wingdings 2" pitchFamily="18" charset="2"/>
              <a:buNone/>
            </a:pPr>
            <a:r>
              <a:rPr lang="en-US" sz="2000" dirty="0" smtClean="0">
                <a:cs typeface="Arial" charset="0"/>
              </a:rPr>
              <a:t>GRAPHIC ERA DEEMED TO BE UNIVERSITY – 248002</a:t>
            </a:r>
          </a:p>
          <a:p>
            <a:pPr algn="ctr" eaLnBrk="1" hangingPunct="1">
              <a:buFont typeface="Wingdings 2" pitchFamily="18" charset="2"/>
              <a:buNone/>
            </a:pPr>
            <a:endParaRPr lang="en-US" sz="1600" dirty="0" smtClean="0"/>
          </a:p>
        </p:txBody>
      </p:sp>
      <p:pic>
        <p:nvPicPr>
          <p:cNvPr id="6147" name="Picture 3" descr="ahmed-logo1"/>
          <p:cNvPicPr>
            <a:picLocks noChangeAspect="1" noChangeArrowheads="1"/>
          </p:cNvPicPr>
          <p:nvPr/>
        </p:nvPicPr>
        <p:blipFill>
          <a:blip r:embed="rId3"/>
          <a:srcRect/>
          <a:stretch>
            <a:fillRect/>
          </a:stretch>
        </p:blipFill>
        <p:spPr bwMode="auto">
          <a:xfrm>
            <a:off x="3886200" y="2667000"/>
            <a:ext cx="1209675" cy="11334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INSTRUCTION FORMAT</a:t>
            </a:r>
            <a:endParaRPr lang="en-US" dirty="0"/>
          </a:p>
        </p:txBody>
      </p:sp>
      <p:pic>
        <p:nvPicPr>
          <p:cNvPr id="4098" name="Picture 2"/>
          <p:cNvPicPr>
            <a:picLocks noGrp="1" noChangeAspect="1" noChangeArrowheads="1"/>
          </p:cNvPicPr>
          <p:nvPr>
            <p:ph idx="1"/>
          </p:nvPr>
        </p:nvPicPr>
        <p:blipFill>
          <a:blip r:embed="rId2"/>
          <a:srcRect/>
          <a:stretch>
            <a:fillRect/>
          </a:stretch>
        </p:blipFill>
        <p:spPr bwMode="auto">
          <a:xfrm>
            <a:off x="304800" y="2209800"/>
            <a:ext cx="8354967" cy="2434431"/>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55600" indent="-343535">
              <a:spcBef>
                <a:spcPts val="680"/>
              </a:spcBef>
              <a:buClr>
                <a:srgbClr val="FFCC00"/>
              </a:buClr>
              <a:buSzPct val="75000"/>
              <a:buFont typeface="Wingdings"/>
              <a:buChar char=""/>
              <a:tabLst>
                <a:tab pos="355600" algn="l"/>
                <a:tab pos="356235" algn="l"/>
              </a:tabLst>
            </a:pPr>
            <a:r>
              <a:rPr lang="en-US" sz="2000" spc="-5" dirty="0" smtClean="0">
                <a:latin typeface="Arial"/>
                <a:cs typeface="Arial"/>
              </a:rPr>
              <a:t>x86</a:t>
            </a:r>
            <a:endParaRPr lang="en-US" sz="2000" dirty="0" smtClean="0">
              <a:latin typeface="Arial"/>
              <a:cs typeface="Arial"/>
            </a:endParaRPr>
          </a:p>
          <a:p>
            <a:pPr marL="756285" lvl="1" indent="-287020">
              <a:spcBef>
                <a:spcPts val="484"/>
              </a:spcBef>
              <a:buClr>
                <a:srgbClr val="666699"/>
              </a:buClr>
              <a:buSzPct val="75000"/>
              <a:buFont typeface="Wingdings"/>
              <a:buChar char=""/>
              <a:tabLst>
                <a:tab pos="756285" algn="l"/>
                <a:tab pos="756920" algn="l"/>
              </a:tabLst>
            </a:pPr>
            <a:r>
              <a:rPr lang="en-US" sz="2000" dirty="0" smtClean="0">
                <a:latin typeface="Arial"/>
                <a:cs typeface="Arial"/>
              </a:rPr>
              <a:t>Based on </a:t>
            </a:r>
            <a:r>
              <a:rPr lang="en-US" sz="2000" spc="-5" dirty="0" smtClean="0">
                <a:latin typeface="Arial"/>
                <a:cs typeface="Arial"/>
              </a:rPr>
              <a:t>Intel </a:t>
            </a:r>
            <a:r>
              <a:rPr lang="en-US" sz="2000" dirty="0" smtClean="0">
                <a:latin typeface="Arial"/>
                <a:cs typeface="Arial"/>
              </a:rPr>
              <a:t>8086 CPU in</a:t>
            </a:r>
            <a:r>
              <a:rPr lang="en-US" sz="2000" spc="-60" dirty="0" smtClean="0">
                <a:latin typeface="Arial"/>
                <a:cs typeface="Arial"/>
              </a:rPr>
              <a:t> </a:t>
            </a:r>
            <a:r>
              <a:rPr lang="en-US" sz="2000" dirty="0" smtClean="0">
                <a:latin typeface="Arial"/>
                <a:cs typeface="Arial"/>
              </a:rPr>
              <a:t>1978</a:t>
            </a:r>
          </a:p>
          <a:p>
            <a:pPr marL="756285" lvl="1" indent="-287020">
              <a:spcBef>
                <a:spcPts val="480"/>
              </a:spcBef>
              <a:buClr>
                <a:srgbClr val="666699"/>
              </a:buClr>
              <a:buSzPct val="75000"/>
              <a:buFont typeface="Wingdings"/>
              <a:buChar char=""/>
              <a:tabLst>
                <a:tab pos="756285" algn="l"/>
                <a:tab pos="756920" algn="l"/>
              </a:tabLst>
            </a:pPr>
            <a:r>
              <a:rPr lang="en-US" sz="2000" spc="-5" dirty="0" smtClean="0">
                <a:latin typeface="Arial"/>
                <a:cs typeface="Arial"/>
              </a:rPr>
              <a:t>Intel </a:t>
            </a:r>
            <a:r>
              <a:rPr lang="en-US" sz="2000" dirty="0" smtClean="0">
                <a:latin typeface="Arial"/>
                <a:cs typeface="Arial"/>
              </a:rPr>
              <a:t>family, also followed by</a:t>
            </a:r>
            <a:r>
              <a:rPr lang="en-US" sz="2000" spc="-60" dirty="0" smtClean="0">
                <a:latin typeface="Arial"/>
                <a:cs typeface="Arial"/>
              </a:rPr>
              <a:t> </a:t>
            </a:r>
            <a:r>
              <a:rPr lang="en-US" sz="2000" dirty="0" smtClean="0">
                <a:latin typeface="Arial"/>
                <a:cs typeface="Arial"/>
              </a:rPr>
              <a:t>AMD</a:t>
            </a: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X86-64</a:t>
            </a:r>
          </a:p>
          <a:p>
            <a:pPr marL="1155700" lvl="2" indent="-229235">
              <a:spcBef>
                <a:spcPts val="440"/>
              </a:spcBef>
              <a:buClr>
                <a:srgbClr val="FF9900"/>
              </a:buClr>
              <a:buSzPct val="63888"/>
              <a:buFont typeface="Wingdings"/>
              <a:buChar char=""/>
              <a:tabLst>
                <a:tab pos="1156335" algn="l"/>
              </a:tabLst>
            </a:pPr>
            <a:r>
              <a:rPr lang="en-US" sz="2000" spc="-5" dirty="0" smtClean="0">
                <a:latin typeface="Arial"/>
                <a:cs typeface="Arial"/>
              </a:rPr>
              <a:t>64-bit</a:t>
            </a:r>
            <a:r>
              <a:rPr lang="en-US" sz="2000" spc="10" dirty="0" smtClean="0">
                <a:latin typeface="Arial"/>
                <a:cs typeface="Arial"/>
              </a:rPr>
              <a:t> </a:t>
            </a:r>
            <a:r>
              <a:rPr lang="en-US" sz="2000" spc="-5" dirty="0" smtClean="0">
                <a:latin typeface="Arial"/>
                <a:cs typeface="Arial"/>
              </a:rPr>
              <a:t>extensions</a:t>
            </a:r>
            <a:endParaRPr lang="en-US" sz="2000" dirty="0" smtClean="0">
              <a:latin typeface="Arial"/>
              <a:cs typeface="Arial"/>
            </a:endParaRPr>
          </a:p>
          <a:p>
            <a:pPr marL="1155700" lvl="2" indent="-229235">
              <a:spcBef>
                <a:spcPts val="434"/>
              </a:spcBef>
              <a:buClr>
                <a:srgbClr val="FF9900"/>
              </a:buClr>
              <a:buSzPct val="63888"/>
              <a:buFont typeface="Wingdings"/>
              <a:buChar char=""/>
              <a:tabLst>
                <a:tab pos="1156335" algn="l"/>
              </a:tabLst>
            </a:pPr>
            <a:r>
              <a:rPr lang="en-US" sz="2000" spc="-5" dirty="0" smtClean="0">
                <a:latin typeface="Arial"/>
                <a:cs typeface="Arial"/>
              </a:rPr>
              <a:t>Proposed by </a:t>
            </a:r>
            <a:r>
              <a:rPr lang="en-US" sz="2000" dirty="0" smtClean="0">
                <a:latin typeface="Arial"/>
                <a:cs typeface="Arial"/>
              </a:rPr>
              <a:t>AMD, </a:t>
            </a:r>
            <a:r>
              <a:rPr lang="en-US" sz="2000" spc="-5" dirty="0" smtClean="0">
                <a:latin typeface="Arial"/>
                <a:cs typeface="Arial"/>
              </a:rPr>
              <a:t>also </a:t>
            </a:r>
            <a:r>
              <a:rPr lang="en-US" sz="2000" spc="-10" dirty="0" smtClean="0">
                <a:latin typeface="Arial"/>
                <a:cs typeface="Arial"/>
              </a:rPr>
              <a:t>followed </a:t>
            </a:r>
            <a:r>
              <a:rPr lang="en-US" sz="2000" spc="-5" dirty="0" smtClean="0">
                <a:latin typeface="Arial"/>
                <a:cs typeface="Arial"/>
              </a:rPr>
              <a:t>by</a:t>
            </a:r>
            <a:r>
              <a:rPr lang="en-US" sz="2000" spc="60" dirty="0" smtClean="0">
                <a:latin typeface="Arial"/>
                <a:cs typeface="Arial"/>
              </a:rPr>
              <a:t> </a:t>
            </a:r>
            <a:r>
              <a:rPr lang="en-US" sz="2000" dirty="0" smtClean="0">
                <a:latin typeface="Arial"/>
                <a:cs typeface="Arial"/>
              </a:rPr>
              <a:t>Intel</a:t>
            </a:r>
          </a:p>
          <a:p>
            <a:pPr marL="355600" indent="-343535">
              <a:spcBef>
                <a:spcPts val="565"/>
              </a:spcBef>
              <a:buClr>
                <a:srgbClr val="FFCC00"/>
              </a:buClr>
              <a:buSzPct val="75000"/>
              <a:buFont typeface="Wingdings"/>
              <a:buChar char=""/>
              <a:tabLst>
                <a:tab pos="355600" algn="l"/>
                <a:tab pos="356235" algn="l"/>
              </a:tabLst>
            </a:pPr>
            <a:r>
              <a:rPr lang="en-US" sz="2000" spc="-5" dirty="0" smtClean="0">
                <a:latin typeface="Arial"/>
                <a:cs typeface="Arial"/>
              </a:rPr>
              <a:t>ARM</a:t>
            </a:r>
            <a:endParaRPr lang="en-US" sz="2000" dirty="0" smtClean="0">
              <a:latin typeface="Arial"/>
              <a:cs typeface="Arial"/>
            </a:endParaRPr>
          </a:p>
          <a:p>
            <a:pPr marL="756285" lvl="1" indent="-287020">
              <a:spcBef>
                <a:spcPts val="484"/>
              </a:spcBef>
              <a:buClr>
                <a:srgbClr val="666699"/>
              </a:buClr>
              <a:buSzPct val="75000"/>
              <a:buFont typeface="Wingdings"/>
              <a:buChar char=""/>
              <a:tabLst>
                <a:tab pos="756285" algn="l"/>
                <a:tab pos="756920" algn="l"/>
              </a:tabLst>
            </a:pPr>
            <a:r>
              <a:rPr lang="en-US" sz="2000" dirty="0" smtClean="0">
                <a:latin typeface="Arial"/>
                <a:cs typeface="Arial"/>
              </a:rPr>
              <a:t>32-bit &amp;</a:t>
            </a:r>
            <a:r>
              <a:rPr lang="en-US" sz="2000" spc="-40" dirty="0" smtClean="0">
                <a:latin typeface="Arial"/>
                <a:cs typeface="Arial"/>
              </a:rPr>
              <a:t> </a:t>
            </a:r>
            <a:r>
              <a:rPr lang="en-US" sz="2000" dirty="0" smtClean="0">
                <a:latin typeface="Arial"/>
                <a:cs typeface="Arial"/>
              </a:rPr>
              <a:t>64-bit</a:t>
            </a:r>
          </a:p>
          <a:p>
            <a:pPr marL="756285" lvl="1" indent="-287020">
              <a:spcBef>
                <a:spcPts val="480"/>
              </a:spcBef>
              <a:buClr>
                <a:srgbClr val="666699"/>
              </a:buClr>
              <a:buSzPct val="75000"/>
              <a:buFont typeface="Wingdings"/>
              <a:buChar char=""/>
              <a:tabLst>
                <a:tab pos="756285" algn="l"/>
                <a:tab pos="756920" algn="l"/>
              </a:tabLst>
            </a:pPr>
            <a:r>
              <a:rPr lang="en-US" sz="2000" spc="-5" dirty="0" smtClean="0">
                <a:latin typeface="Arial"/>
                <a:cs typeface="Arial"/>
              </a:rPr>
              <a:t>Initially </a:t>
            </a:r>
            <a:r>
              <a:rPr lang="en-US" sz="2000" dirty="0" smtClean="0">
                <a:latin typeface="Arial"/>
                <a:cs typeface="Arial"/>
              </a:rPr>
              <a:t>by Acorn RISC</a:t>
            </a:r>
            <a:r>
              <a:rPr lang="en-US" sz="2000" spc="-40" dirty="0" smtClean="0">
                <a:latin typeface="Arial"/>
                <a:cs typeface="Arial"/>
              </a:rPr>
              <a:t> </a:t>
            </a:r>
            <a:r>
              <a:rPr lang="en-US" sz="2000" dirty="0" smtClean="0">
                <a:latin typeface="Arial"/>
                <a:cs typeface="Arial"/>
              </a:rPr>
              <a:t>Machine</a:t>
            </a: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ARM</a:t>
            </a:r>
            <a:r>
              <a:rPr lang="en-US" sz="2000" spc="-5" dirty="0" smtClean="0">
                <a:latin typeface="Arial"/>
                <a:cs typeface="Arial"/>
              </a:rPr>
              <a:t> </a:t>
            </a:r>
            <a:r>
              <a:rPr lang="en-US" sz="2000" dirty="0" smtClean="0">
                <a:latin typeface="Arial"/>
                <a:cs typeface="Arial"/>
              </a:rPr>
              <a:t>Holding</a:t>
            </a:r>
          </a:p>
          <a:p>
            <a:pPr marL="355600" indent="-343535">
              <a:spcBef>
                <a:spcPts val="575"/>
              </a:spcBef>
              <a:buClr>
                <a:srgbClr val="FFCC00"/>
              </a:buClr>
              <a:buSzPct val="75000"/>
              <a:buFont typeface="Wingdings"/>
              <a:buChar char=""/>
              <a:tabLst>
                <a:tab pos="355600" algn="l"/>
                <a:tab pos="356235" algn="l"/>
              </a:tabLst>
            </a:pPr>
            <a:r>
              <a:rPr lang="en-US" sz="2000" dirty="0" smtClean="0">
                <a:latin typeface="Arial"/>
                <a:cs typeface="Arial"/>
              </a:rPr>
              <a:t>MIPS</a:t>
            </a: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32-bit &amp;</a:t>
            </a:r>
            <a:r>
              <a:rPr lang="en-US" sz="2000" spc="-40" dirty="0" smtClean="0">
                <a:latin typeface="Arial"/>
                <a:cs typeface="Arial"/>
              </a:rPr>
              <a:t> </a:t>
            </a:r>
            <a:r>
              <a:rPr lang="en-US" sz="2000" dirty="0" smtClean="0">
                <a:latin typeface="Arial"/>
                <a:cs typeface="Arial"/>
              </a:rPr>
              <a:t>64-bit</a:t>
            </a:r>
          </a:p>
          <a:p>
            <a:pPr marL="756285" lvl="1" indent="-287020">
              <a:spcBef>
                <a:spcPts val="480"/>
              </a:spcBef>
              <a:buClr>
                <a:srgbClr val="666699"/>
              </a:buClr>
              <a:buSzPct val="75000"/>
              <a:buFont typeface="Wingdings"/>
              <a:buChar char=""/>
              <a:tabLst>
                <a:tab pos="756285" algn="l"/>
                <a:tab pos="756920" algn="l"/>
              </a:tabLst>
            </a:pPr>
            <a:r>
              <a:rPr lang="en-US" sz="2000" spc="-5" dirty="0" smtClean="0">
                <a:latin typeface="Arial"/>
                <a:cs typeface="Arial"/>
              </a:rPr>
              <a:t>By </a:t>
            </a:r>
            <a:r>
              <a:rPr lang="en-US" sz="2000" dirty="0" smtClean="0">
                <a:latin typeface="Arial"/>
                <a:cs typeface="Arial"/>
              </a:rPr>
              <a:t>Microprocessor without Interlocked Pipeline Stages</a:t>
            </a:r>
            <a:r>
              <a:rPr lang="en-US" sz="2000" spc="-135" dirty="0" smtClean="0">
                <a:latin typeface="Arial"/>
                <a:cs typeface="Arial"/>
              </a:rPr>
              <a:t> </a:t>
            </a:r>
            <a:r>
              <a:rPr lang="en-US" sz="2000" spc="-5" dirty="0" smtClean="0">
                <a:latin typeface="Arial"/>
                <a:cs typeface="Arial"/>
              </a:rPr>
              <a:t>(MIPS)</a:t>
            </a:r>
            <a:endParaRPr lang="en-US" sz="2000" dirty="0" smtClean="0">
              <a:latin typeface="Arial"/>
              <a:cs typeface="Arial"/>
            </a:endParaRPr>
          </a:p>
          <a:p>
            <a:pPr marL="756285">
              <a:spcBef>
                <a:spcPts val="5"/>
              </a:spcBef>
              <a:buNone/>
            </a:pPr>
            <a:r>
              <a:rPr lang="en-US" sz="2000" dirty="0" smtClean="0">
                <a:latin typeface="Arial"/>
                <a:cs typeface="Arial"/>
              </a:rPr>
              <a:t>Technologies</a:t>
            </a:r>
          </a:p>
          <a:p>
            <a:pPr>
              <a:buNone/>
            </a:pPr>
            <a:endParaRPr lang="en-US" dirty="0"/>
          </a:p>
        </p:txBody>
      </p:sp>
      <p:sp>
        <p:nvSpPr>
          <p:cNvPr id="3" name="Title 2"/>
          <p:cNvSpPr>
            <a:spLocks noGrp="1"/>
          </p:cNvSpPr>
          <p:nvPr>
            <p:ph type="title"/>
          </p:nvPr>
        </p:nvSpPr>
        <p:spPr/>
        <p:txBody>
          <a:bodyPr/>
          <a:lstStyle/>
          <a:p>
            <a:r>
              <a:rPr lang="en-US" dirty="0" smtClean="0"/>
              <a:t>WELL KNOWN ISA’S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525963"/>
          </a:xfrm>
        </p:spPr>
        <p:txBody>
          <a:bodyPr>
            <a:normAutofit lnSpcReduction="10000"/>
          </a:bodyPr>
          <a:lstStyle/>
          <a:p>
            <a:pPr marL="355600" indent="-343535">
              <a:spcBef>
                <a:spcPts val="680"/>
              </a:spcBef>
              <a:buClr>
                <a:srgbClr val="FFCC00"/>
              </a:buClr>
              <a:buSzPct val="75000"/>
              <a:buFont typeface="Wingdings"/>
              <a:buChar char=""/>
              <a:tabLst>
                <a:tab pos="355600" algn="l"/>
                <a:tab pos="356235" algn="l"/>
              </a:tabLst>
            </a:pPr>
            <a:r>
              <a:rPr lang="en-US" sz="2400" spc="-10" dirty="0" smtClean="0">
                <a:latin typeface="Arial"/>
                <a:cs typeface="Arial"/>
              </a:rPr>
              <a:t>SPARC</a:t>
            </a:r>
            <a:endParaRPr lang="en-US" sz="2400" dirty="0" smtClean="0">
              <a:latin typeface="Arial"/>
              <a:cs typeface="Arial"/>
            </a:endParaRPr>
          </a:p>
          <a:p>
            <a:pPr marL="756285" lvl="1" indent="-287020">
              <a:spcBef>
                <a:spcPts val="484"/>
              </a:spcBef>
              <a:buClr>
                <a:srgbClr val="666699"/>
              </a:buClr>
              <a:buSzPct val="75000"/>
              <a:buFont typeface="Wingdings"/>
              <a:buChar char=""/>
              <a:tabLst>
                <a:tab pos="756285" algn="l"/>
                <a:tab pos="756920" algn="l"/>
              </a:tabLst>
            </a:pPr>
            <a:r>
              <a:rPr lang="en-US" sz="2000" dirty="0" smtClean="0">
                <a:latin typeface="Arial"/>
                <a:cs typeface="Arial"/>
              </a:rPr>
              <a:t>32-bit &amp;</a:t>
            </a:r>
            <a:r>
              <a:rPr lang="en-US" sz="2000" spc="-40" dirty="0" smtClean="0">
                <a:latin typeface="Arial"/>
                <a:cs typeface="Arial"/>
              </a:rPr>
              <a:t> </a:t>
            </a:r>
            <a:r>
              <a:rPr lang="en-US" sz="2000" dirty="0" smtClean="0">
                <a:latin typeface="Arial"/>
                <a:cs typeface="Arial"/>
              </a:rPr>
              <a:t>64-bit</a:t>
            </a: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By Sun</a:t>
            </a:r>
            <a:r>
              <a:rPr lang="en-US" sz="2000" spc="-35" dirty="0" smtClean="0">
                <a:latin typeface="Arial"/>
                <a:cs typeface="Arial"/>
              </a:rPr>
              <a:t> </a:t>
            </a:r>
            <a:r>
              <a:rPr lang="en-US" sz="2000" dirty="0" smtClean="0">
                <a:latin typeface="Arial"/>
                <a:cs typeface="Arial"/>
              </a:rPr>
              <a:t>Microsystems</a:t>
            </a:r>
          </a:p>
          <a:p>
            <a:pPr marL="355600" indent="-343535">
              <a:spcBef>
                <a:spcPts val="575"/>
              </a:spcBef>
              <a:buClr>
                <a:srgbClr val="FFCC00"/>
              </a:buClr>
              <a:buSzPct val="75000"/>
              <a:buFont typeface="Wingdings"/>
              <a:buChar char=""/>
              <a:tabLst>
                <a:tab pos="355600" algn="l"/>
                <a:tab pos="356235" algn="l"/>
              </a:tabLst>
            </a:pPr>
            <a:r>
              <a:rPr lang="en-US" sz="2400" dirty="0" smtClean="0">
                <a:latin typeface="Arial"/>
                <a:cs typeface="Arial"/>
              </a:rPr>
              <a:t>PIC</a:t>
            </a: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8-bit to</a:t>
            </a:r>
            <a:r>
              <a:rPr lang="en-US" sz="2000" spc="-120" dirty="0" smtClean="0">
                <a:latin typeface="Arial"/>
                <a:cs typeface="Arial"/>
              </a:rPr>
              <a:t> </a:t>
            </a:r>
            <a:r>
              <a:rPr lang="en-US" sz="2000" dirty="0" smtClean="0">
                <a:latin typeface="Arial"/>
                <a:cs typeface="Arial"/>
              </a:rPr>
              <a:t>32-bit</a:t>
            </a:r>
          </a:p>
          <a:p>
            <a:pPr marL="756285" lvl="1" indent="-287020">
              <a:spcBef>
                <a:spcPts val="484"/>
              </a:spcBef>
              <a:buClr>
                <a:srgbClr val="666699"/>
              </a:buClr>
              <a:buSzPct val="75000"/>
              <a:buFont typeface="Wingdings"/>
              <a:buChar char=""/>
              <a:tabLst>
                <a:tab pos="756285" algn="l"/>
                <a:tab pos="756920" algn="l"/>
              </a:tabLst>
            </a:pPr>
            <a:r>
              <a:rPr lang="en-US" sz="2000" dirty="0" smtClean="0">
                <a:latin typeface="Arial"/>
                <a:cs typeface="Arial"/>
              </a:rPr>
              <a:t>By</a:t>
            </a:r>
            <a:r>
              <a:rPr lang="en-US" sz="2000" spc="-75" dirty="0" smtClean="0">
                <a:latin typeface="Arial"/>
                <a:cs typeface="Arial"/>
              </a:rPr>
              <a:t> </a:t>
            </a:r>
            <a:r>
              <a:rPr lang="en-US" sz="2000" dirty="0" smtClean="0">
                <a:latin typeface="Arial"/>
                <a:cs typeface="Arial"/>
              </a:rPr>
              <a:t>Microchip</a:t>
            </a:r>
          </a:p>
          <a:p>
            <a:pPr marL="355600" indent="-343535">
              <a:spcBef>
                <a:spcPts val="570"/>
              </a:spcBef>
              <a:buClr>
                <a:srgbClr val="FFCC00"/>
              </a:buClr>
              <a:buSzPct val="75000"/>
              <a:buFont typeface="Wingdings"/>
              <a:buChar char=""/>
              <a:tabLst>
                <a:tab pos="355600" algn="l"/>
                <a:tab pos="356235" algn="l"/>
              </a:tabLst>
            </a:pPr>
            <a:r>
              <a:rPr lang="en-US" sz="2400" spc="-5" dirty="0" smtClean="0">
                <a:latin typeface="Arial"/>
                <a:cs typeface="Arial"/>
              </a:rPr>
              <a:t>Z80</a:t>
            </a:r>
            <a:endParaRPr lang="en-US" sz="2400" dirty="0" smtClean="0">
              <a:latin typeface="Arial"/>
              <a:cs typeface="Arial"/>
            </a:endParaRPr>
          </a:p>
          <a:p>
            <a:pPr marL="756285" lvl="1" indent="-287020">
              <a:spcBef>
                <a:spcPts val="484"/>
              </a:spcBef>
              <a:buClr>
                <a:srgbClr val="666699"/>
              </a:buClr>
              <a:buSzPct val="75000"/>
              <a:buFont typeface="Wingdings"/>
              <a:buChar char=""/>
              <a:tabLst>
                <a:tab pos="756285" algn="l"/>
                <a:tab pos="756920" algn="l"/>
              </a:tabLst>
            </a:pPr>
            <a:r>
              <a:rPr lang="en-US" sz="2000" dirty="0" smtClean="0">
                <a:latin typeface="Arial"/>
                <a:cs typeface="Arial"/>
              </a:rPr>
              <a:t>8-bit</a:t>
            </a:r>
          </a:p>
          <a:p>
            <a:pPr marL="756285" lvl="1" indent="-287020">
              <a:spcBef>
                <a:spcPts val="480"/>
              </a:spcBef>
              <a:buClr>
                <a:srgbClr val="666699"/>
              </a:buClr>
              <a:buSzPct val="75000"/>
              <a:buFont typeface="Wingdings"/>
              <a:buChar char=""/>
              <a:tabLst>
                <a:tab pos="756285" algn="l"/>
                <a:tab pos="756920" algn="l"/>
              </a:tabLst>
            </a:pPr>
            <a:r>
              <a:rPr lang="en-US" sz="2000" spc="-5" dirty="0" smtClean="0">
                <a:latin typeface="Arial"/>
                <a:cs typeface="Arial"/>
              </a:rPr>
              <a:t>By </a:t>
            </a:r>
            <a:r>
              <a:rPr lang="en-US" sz="2000" dirty="0" err="1" smtClean="0">
                <a:latin typeface="Arial"/>
                <a:cs typeface="Arial"/>
              </a:rPr>
              <a:t>Zilog</a:t>
            </a:r>
            <a:r>
              <a:rPr lang="en-US" sz="2000" dirty="0" smtClean="0">
                <a:latin typeface="Arial"/>
                <a:cs typeface="Arial"/>
              </a:rPr>
              <a:t> in</a:t>
            </a:r>
            <a:r>
              <a:rPr lang="en-US" sz="2000" spc="-20" dirty="0" smtClean="0">
                <a:latin typeface="Arial"/>
                <a:cs typeface="Arial"/>
              </a:rPr>
              <a:t> </a:t>
            </a:r>
            <a:r>
              <a:rPr lang="en-US" sz="2000" dirty="0" smtClean="0">
                <a:latin typeface="Arial"/>
                <a:cs typeface="Arial"/>
              </a:rPr>
              <a:t>1976</a:t>
            </a:r>
          </a:p>
          <a:p>
            <a:pPr marL="355600" indent="-343535">
              <a:spcBef>
                <a:spcPts val="575"/>
              </a:spcBef>
              <a:buClr>
                <a:srgbClr val="FFCC00"/>
              </a:buClr>
              <a:buSzPct val="75000"/>
              <a:buFont typeface="Wingdings"/>
              <a:buChar char=""/>
              <a:tabLst>
                <a:tab pos="355600" algn="l"/>
                <a:tab pos="356235" algn="l"/>
              </a:tabLst>
            </a:pPr>
            <a:r>
              <a:rPr lang="en-US" sz="2400" spc="-5" dirty="0" smtClean="0">
                <a:latin typeface="Arial"/>
                <a:cs typeface="Arial"/>
              </a:rPr>
              <a:t>Many extensions</a:t>
            </a:r>
            <a:endParaRPr lang="en-US" sz="2400" dirty="0" smtClean="0">
              <a:latin typeface="Arial"/>
              <a:cs typeface="Arial"/>
            </a:endParaRPr>
          </a:p>
          <a:p>
            <a:pPr marL="756285" lvl="1" indent="-287020">
              <a:spcBef>
                <a:spcPts val="484"/>
              </a:spcBef>
              <a:buClr>
                <a:srgbClr val="666699"/>
              </a:buClr>
              <a:buSzPct val="75000"/>
              <a:buFont typeface="Wingdings"/>
              <a:buChar char=""/>
              <a:tabLst>
                <a:tab pos="756285" algn="l"/>
                <a:tab pos="756920" algn="l"/>
              </a:tabLst>
            </a:pPr>
            <a:r>
              <a:rPr lang="en-US" sz="2000" spc="-5" dirty="0" smtClean="0">
                <a:latin typeface="Arial"/>
                <a:cs typeface="Arial"/>
              </a:rPr>
              <a:t>Intel </a:t>
            </a:r>
            <a:r>
              <a:rPr lang="en-US" sz="2000" dirty="0" smtClean="0">
                <a:latin typeface="Arial"/>
                <a:cs typeface="Arial"/>
              </a:rPr>
              <a:t>– MMX, </a:t>
            </a:r>
            <a:r>
              <a:rPr lang="en-US" sz="2000" spc="-5" dirty="0" smtClean="0">
                <a:latin typeface="Arial"/>
                <a:cs typeface="Arial"/>
              </a:rPr>
              <a:t>SSE, </a:t>
            </a:r>
            <a:r>
              <a:rPr lang="en-US" sz="2000" dirty="0" smtClean="0">
                <a:latin typeface="Arial"/>
                <a:cs typeface="Arial"/>
              </a:rPr>
              <a:t>SSE2,</a:t>
            </a:r>
            <a:r>
              <a:rPr lang="en-US" sz="2000" spc="-90" dirty="0" smtClean="0">
                <a:latin typeface="Arial"/>
                <a:cs typeface="Arial"/>
              </a:rPr>
              <a:t> </a:t>
            </a:r>
            <a:r>
              <a:rPr lang="en-US" sz="2000" spc="-5" dirty="0" smtClean="0">
                <a:latin typeface="Arial"/>
                <a:cs typeface="Arial"/>
              </a:rPr>
              <a:t>AVX</a:t>
            </a:r>
            <a:endParaRPr lang="en-US" sz="2000" dirty="0" smtClean="0">
              <a:latin typeface="Arial"/>
              <a:cs typeface="Arial"/>
            </a:endParaRPr>
          </a:p>
          <a:p>
            <a:pPr marL="756285" lvl="1" indent="-287020">
              <a:spcBef>
                <a:spcPts val="480"/>
              </a:spcBef>
              <a:buClr>
                <a:srgbClr val="666699"/>
              </a:buClr>
              <a:buSzPct val="75000"/>
              <a:buFont typeface="Wingdings"/>
              <a:buChar char=""/>
              <a:tabLst>
                <a:tab pos="756285" algn="l"/>
                <a:tab pos="756920" algn="l"/>
              </a:tabLst>
            </a:pPr>
            <a:r>
              <a:rPr lang="en-US" sz="2000" dirty="0" smtClean="0">
                <a:latin typeface="Arial"/>
                <a:cs typeface="Arial"/>
              </a:rPr>
              <a:t>AMD – 3D</a:t>
            </a:r>
            <a:r>
              <a:rPr lang="en-US" sz="2000" spc="-25" dirty="0" smtClean="0">
                <a:latin typeface="Arial"/>
                <a:cs typeface="Arial"/>
              </a:rPr>
              <a:t> </a:t>
            </a:r>
            <a:r>
              <a:rPr lang="en-US" sz="2000" dirty="0" smtClean="0">
                <a:latin typeface="Arial"/>
                <a:cs typeface="Arial"/>
              </a:rPr>
              <a:t>Now!</a:t>
            </a:r>
          </a:p>
          <a:p>
            <a:pPr>
              <a:buNone/>
            </a:pPr>
            <a:endParaRPr lang="en-US" dirty="0"/>
          </a:p>
        </p:txBody>
      </p:sp>
      <p:sp>
        <p:nvSpPr>
          <p:cNvPr id="3" name="Title 2"/>
          <p:cNvSpPr>
            <a:spLocks noGrp="1"/>
          </p:cNvSpPr>
          <p:nvPr>
            <p:ph type="title"/>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https://youtu.be/vJzEpeaJngU</a:t>
            </a:r>
            <a:endParaRPr lang="en-US" dirty="0"/>
          </a:p>
        </p:txBody>
      </p:sp>
      <p:sp>
        <p:nvSpPr>
          <p:cNvPr id="3" name="Title 2"/>
          <p:cNvSpPr>
            <a:spLocks noGrp="1"/>
          </p:cNvSpPr>
          <p:nvPr>
            <p:ph type="title"/>
          </p:nvPr>
        </p:nvSpPr>
        <p:spPr/>
        <p:txBody>
          <a:bodyPr/>
          <a:lstStyle/>
          <a:p>
            <a:endParaRPr lang="en-US"/>
          </a:p>
        </p:txBody>
      </p:sp>
      <p:sp>
        <p:nvSpPr>
          <p:cNvPr id="4" name="Rectangle 3"/>
          <p:cNvSpPr/>
          <p:nvPr/>
        </p:nvSpPr>
        <p:spPr>
          <a:xfrm>
            <a:off x="1905000" y="2209800"/>
            <a:ext cx="2946640" cy="923330"/>
          </a:xfrm>
          <a:prstGeom prst="rect">
            <a:avLst/>
          </a:prstGeom>
          <a:noFill/>
        </p:spPr>
        <p:txBody>
          <a:bodyPr wrap="none" lIns="91440" tIns="45720" rIns="91440" bIns="45720">
            <a:spAutoFit/>
          </a:bodyPr>
          <a:lstStyle/>
          <a:p>
            <a:pPr algn="ctr"/>
            <a:r>
              <a:rPr lang="en-US" sz="5400" b="1" cap="none" spc="0"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THANKS</a:t>
            </a:r>
            <a:endParaRPr lang="en-US" sz="5400" b="1" cap="none" spc="0"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b="1" dirty="0" smtClean="0"/>
              <a:t>Defining Computer Architecture</a:t>
            </a:r>
            <a:endParaRPr lang="en-US" b="1"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838200" y="457200"/>
            <a:ext cx="7511505" cy="5323521"/>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90600"/>
            <a:ext cx="8534400" cy="5410200"/>
          </a:xfrm>
        </p:spPr>
        <p:txBody>
          <a:bodyPr>
            <a:normAutofit fontScale="70000" lnSpcReduction="20000"/>
          </a:bodyPr>
          <a:lstStyle/>
          <a:p>
            <a:pPr fontAlgn="base"/>
            <a:r>
              <a:rPr lang="en-US" dirty="0" smtClean="0"/>
              <a:t>Computer architecture is a specification describing how hardware and software technologies interact to create a computer platform or system. Computer architecture consists of three main categories.</a:t>
            </a:r>
          </a:p>
          <a:p>
            <a:pPr fontAlgn="base"/>
            <a:r>
              <a:rPr lang="en-US" b="1" dirty="0" smtClean="0"/>
              <a:t>System design </a:t>
            </a:r>
          </a:p>
          <a:p>
            <a:pPr fontAlgn="base">
              <a:buNone/>
            </a:pPr>
            <a:r>
              <a:rPr lang="en-US" dirty="0" smtClean="0"/>
              <a:t>		– This includes all the hardware parts, such as CPU, data processors, multiprocessors, memory controllers and direct memory access. This part is the actual computer system.</a:t>
            </a:r>
          </a:p>
          <a:p>
            <a:pPr fontAlgn="base"/>
            <a:r>
              <a:rPr lang="en-US" b="1" dirty="0" smtClean="0"/>
              <a:t>Instruction set architecture</a:t>
            </a:r>
          </a:p>
          <a:p>
            <a:pPr fontAlgn="base">
              <a:buNone/>
            </a:pPr>
            <a:r>
              <a:rPr lang="en-US" dirty="0" smtClean="0"/>
              <a:t>		 – This includes the CPU’s functions and capabilities, the CPU’s programming language, data formats, processor register types and instructions used by computer programmers. This part is the software that makes it run, such as Windows or Photoshop or similar programs.</a:t>
            </a:r>
          </a:p>
          <a:p>
            <a:pPr fontAlgn="base"/>
            <a:r>
              <a:rPr lang="en-US" b="1" dirty="0" err="1" smtClean="0"/>
              <a:t>Microarchitecture</a:t>
            </a:r>
            <a:r>
              <a:rPr lang="en-US" dirty="0" smtClean="0"/>
              <a:t> </a:t>
            </a:r>
          </a:p>
          <a:p>
            <a:pPr fontAlgn="base">
              <a:buNone/>
            </a:pPr>
            <a:r>
              <a:rPr lang="en-US" dirty="0" smtClean="0"/>
              <a:t>		– This defines the data processing and storage element or data paths and how they should be implemented into the instruction set architecture. These might include DVD storage devices or similar devices.</a:t>
            </a:r>
          </a:p>
          <a:p>
            <a:pPr>
              <a:buNone/>
            </a:pPr>
            <a:r>
              <a:rPr lang="en-US" dirty="0" smtClean="0"/>
              <a:t> </a:t>
            </a:r>
            <a:endParaRPr lang="en-US" dirty="0"/>
          </a:p>
        </p:txBody>
      </p:sp>
      <p:sp>
        <p:nvSpPr>
          <p:cNvPr id="2" name="Title 1"/>
          <p:cNvSpPr>
            <a:spLocks noGrp="1"/>
          </p:cNvSpPr>
          <p:nvPr>
            <p:ph type="title"/>
          </p:nvPr>
        </p:nvSpPr>
        <p:spPr/>
        <p:txBody>
          <a:bodyPr/>
          <a:lstStyle/>
          <a:p>
            <a:r>
              <a:rPr lang="en-US" dirty="0" smtClean="0"/>
              <a:t>Definition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INSTRUCTION SET ARCHITECTURE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990600" y="1219200"/>
            <a:ext cx="7498218" cy="5348945"/>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RISC VS CISC</a:t>
            </a:r>
            <a:endParaRPr lang="en-US" dirty="0"/>
          </a:p>
        </p:txBody>
      </p:sp>
      <p:pic>
        <p:nvPicPr>
          <p:cNvPr id="2051" name="Picture 3"/>
          <p:cNvPicPr>
            <a:picLocks noGrp="1" noChangeAspect="1" noChangeArrowheads="1"/>
          </p:cNvPicPr>
          <p:nvPr>
            <p:ph idx="1"/>
          </p:nvPr>
        </p:nvPicPr>
        <p:blipFill>
          <a:blip r:embed="rId2"/>
          <a:srcRect/>
          <a:stretch>
            <a:fillRect/>
          </a:stretch>
        </p:blipFill>
        <p:spPr bwMode="auto">
          <a:xfrm>
            <a:off x="990600" y="1219200"/>
            <a:ext cx="7359107" cy="48006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066800"/>
            <a:ext cx="8153400" cy="4940491"/>
          </a:xfrm>
        </p:spPr>
        <p:txBody>
          <a:bodyPr>
            <a:normAutofit fontScale="92500" lnSpcReduction="10000"/>
          </a:bodyPr>
          <a:lstStyle/>
          <a:p>
            <a:pPr lvl="1">
              <a:buNone/>
            </a:pPr>
            <a:r>
              <a:rPr lang="en-US" dirty="0" smtClean="0"/>
              <a:t>The computer ISA defines all of the programmer-visible components and operations of the computer </a:t>
            </a:r>
          </a:p>
          <a:p>
            <a:pPr lvl="1">
              <a:buNone/>
            </a:pPr>
            <a:r>
              <a:rPr lang="en-US" dirty="0" smtClean="0"/>
              <a:t>– </a:t>
            </a:r>
            <a:r>
              <a:rPr lang="en-US" dirty="0" smtClean="0">
                <a:solidFill>
                  <a:srgbClr val="FF0000"/>
                </a:solidFill>
              </a:rPr>
              <a:t>memory organization </a:t>
            </a:r>
          </a:p>
          <a:p>
            <a:pPr lvl="2">
              <a:buFont typeface="Arial" pitchFamily="34" charset="0"/>
              <a:buChar char="•"/>
            </a:pPr>
            <a:r>
              <a:rPr lang="en-US" dirty="0" smtClean="0"/>
              <a:t> address space -- how may locations can be addressed? </a:t>
            </a:r>
          </a:p>
          <a:p>
            <a:pPr lvl="2">
              <a:buFont typeface="Arial" pitchFamily="34" charset="0"/>
              <a:buChar char="•"/>
            </a:pPr>
            <a:r>
              <a:rPr lang="en-US" dirty="0" smtClean="0"/>
              <a:t> </a:t>
            </a:r>
            <a:r>
              <a:rPr lang="en-US" dirty="0" err="1" smtClean="0"/>
              <a:t>addressibility</a:t>
            </a:r>
            <a:r>
              <a:rPr lang="en-US" dirty="0" smtClean="0"/>
              <a:t> -- how many bits per location?</a:t>
            </a:r>
          </a:p>
          <a:p>
            <a:pPr lvl="1">
              <a:buNone/>
            </a:pPr>
            <a:r>
              <a:rPr lang="en-US" dirty="0" smtClean="0"/>
              <a:t> – </a:t>
            </a:r>
            <a:r>
              <a:rPr lang="en-US" dirty="0" smtClean="0">
                <a:solidFill>
                  <a:srgbClr val="FF0000"/>
                </a:solidFill>
              </a:rPr>
              <a:t>register set </a:t>
            </a:r>
            <a:r>
              <a:rPr lang="en-US" dirty="0" smtClean="0"/>
              <a:t>(a place to store a collection of bits)</a:t>
            </a:r>
          </a:p>
          <a:p>
            <a:pPr lvl="2">
              <a:buFont typeface="Arial" pitchFamily="34" charset="0"/>
              <a:buChar char="•"/>
            </a:pPr>
            <a:r>
              <a:rPr lang="en-US" dirty="0" smtClean="0"/>
              <a:t> how many? what size? how are they used? </a:t>
            </a:r>
          </a:p>
          <a:p>
            <a:pPr lvl="1">
              <a:buNone/>
            </a:pPr>
            <a:r>
              <a:rPr lang="en-US" dirty="0" smtClean="0"/>
              <a:t>– </a:t>
            </a:r>
            <a:r>
              <a:rPr lang="en-US" dirty="0" smtClean="0">
                <a:solidFill>
                  <a:srgbClr val="FF0000"/>
                </a:solidFill>
              </a:rPr>
              <a:t>instruction set</a:t>
            </a:r>
          </a:p>
          <a:p>
            <a:pPr lvl="2">
              <a:buFont typeface="Arial" pitchFamily="34" charset="0"/>
              <a:buChar char="•"/>
            </a:pPr>
            <a:r>
              <a:rPr lang="en-US" dirty="0" err="1" smtClean="0"/>
              <a:t>Opcodes</a:t>
            </a:r>
            <a:r>
              <a:rPr lang="en-US" dirty="0" smtClean="0"/>
              <a:t> (operation selection codes) </a:t>
            </a:r>
          </a:p>
          <a:p>
            <a:pPr lvl="2">
              <a:buFont typeface="Arial" pitchFamily="34" charset="0"/>
              <a:buChar char="•"/>
            </a:pPr>
            <a:r>
              <a:rPr lang="en-US" dirty="0" smtClean="0"/>
              <a:t>data types (data types: byte or word)</a:t>
            </a:r>
          </a:p>
          <a:p>
            <a:pPr lvl="2">
              <a:buFont typeface="Arial" pitchFamily="34" charset="0"/>
              <a:buChar char="•"/>
            </a:pPr>
            <a:r>
              <a:rPr lang="en-US" dirty="0" smtClean="0"/>
              <a:t>addressing modes (coding schemes to access data)</a:t>
            </a:r>
          </a:p>
          <a:p>
            <a:pPr lvl="1">
              <a:buNone/>
            </a:pPr>
            <a:r>
              <a:rPr lang="en-US" dirty="0" smtClean="0"/>
              <a:t>ISA provides all information needed for someone that wants to write a program in machine language (or translate from a high-level language to machine language).</a:t>
            </a:r>
            <a:endParaRPr lang="en-US" dirty="0"/>
          </a:p>
        </p:txBody>
      </p:sp>
      <p:sp>
        <p:nvSpPr>
          <p:cNvPr id="3" name="Title 2"/>
          <p:cNvSpPr>
            <a:spLocks noGrp="1"/>
          </p:cNvSpPr>
          <p:nvPr>
            <p:ph type="title"/>
          </p:nvPr>
        </p:nvSpPr>
        <p:spPr>
          <a:xfrm>
            <a:off x="457200" y="274638"/>
            <a:ext cx="8153400" cy="868362"/>
          </a:xfrm>
        </p:spPr>
        <p:txBody>
          <a:bodyPr>
            <a:normAutofit fontScale="90000"/>
          </a:bodyPr>
          <a:lstStyle/>
          <a:p>
            <a:r>
              <a:rPr lang="en-US" dirty="0" smtClean="0"/>
              <a:t>INSTRUCTION SET ARCHITECTURE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a:buNone/>
            </a:pPr>
            <a:r>
              <a:rPr lang="en-US" b="1" dirty="0" smtClean="0"/>
              <a:t>• </a:t>
            </a:r>
            <a:r>
              <a:rPr lang="en-US" b="1" dirty="0" err="1" smtClean="0"/>
              <a:t>implementability</a:t>
            </a:r>
            <a:r>
              <a:rPr lang="en-US" b="1" dirty="0" smtClean="0"/>
              <a:t> </a:t>
            </a:r>
          </a:p>
          <a:p>
            <a:pPr>
              <a:buNone/>
            </a:pPr>
            <a:r>
              <a:rPr lang="en-US" dirty="0" smtClean="0"/>
              <a:t>		– supports a (performance/cost) range of implementations </a:t>
            </a:r>
          </a:p>
          <a:p>
            <a:pPr>
              <a:buNone/>
            </a:pPr>
            <a:r>
              <a:rPr lang="en-US" dirty="0" smtClean="0"/>
              <a:t>		– implies support for high performance implementations </a:t>
            </a:r>
          </a:p>
          <a:p>
            <a:pPr>
              <a:buNone/>
            </a:pPr>
            <a:r>
              <a:rPr lang="en-US" dirty="0" smtClean="0"/>
              <a:t>•</a:t>
            </a:r>
            <a:r>
              <a:rPr lang="en-US" b="1" dirty="0" smtClean="0"/>
              <a:t> programmability </a:t>
            </a:r>
          </a:p>
          <a:p>
            <a:pPr>
              <a:buNone/>
            </a:pPr>
            <a:r>
              <a:rPr lang="en-US" dirty="0" smtClean="0"/>
              <a:t>		– easy to express programs </a:t>
            </a:r>
          </a:p>
          <a:p>
            <a:pPr>
              <a:buNone/>
            </a:pPr>
            <a:r>
              <a:rPr lang="en-US" b="1" dirty="0" smtClean="0"/>
              <a:t>• backward/forward/upward compatibility </a:t>
            </a:r>
          </a:p>
          <a:p>
            <a:pPr>
              <a:buNone/>
            </a:pPr>
            <a:r>
              <a:rPr lang="en-US" dirty="0" smtClean="0"/>
              <a:t>		– </a:t>
            </a:r>
            <a:r>
              <a:rPr lang="en-US" dirty="0" err="1" smtClean="0"/>
              <a:t>implementability</a:t>
            </a:r>
            <a:r>
              <a:rPr lang="en-US" dirty="0" smtClean="0"/>
              <a:t> &amp; programmability across generations </a:t>
            </a:r>
          </a:p>
          <a:p>
            <a:pPr>
              <a:buNone/>
            </a:pPr>
            <a:r>
              <a:rPr lang="en-US" dirty="0" smtClean="0"/>
              <a:t>		– e.g., x86 generations: 8086, 286, 386, 486, Pentium, Pentium II, </a:t>
            </a:r>
          </a:p>
          <a:p>
            <a:pPr>
              <a:buNone/>
            </a:pPr>
            <a:r>
              <a:rPr lang="en-US" dirty="0" smtClean="0"/>
              <a:t>		– Pentium III, Pentium 4</a:t>
            </a:r>
            <a:endParaRPr lang="en-US" dirty="0"/>
          </a:p>
        </p:txBody>
      </p:sp>
      <p:sp>
        <p:nvSpPr>
          <p:cNvPr id="3" name="Title 2"/>
          <p:cNvSpPr>
            <a:spLocks noGrp="1"/>
          </p:cNvSpPr>
          <p:nvPr>
            <p:ph type="title"/>
          </p:nvPr>
        </p:nvSpPr>
        <p:spPr/>
        <p:txBody>
          <a:bodyPr>
            <a:normAutofit fontScale="90000"/>
          </a:bodyPr>
          <a:lstStyle/>
          <a:p>
            <a:r>
              <a:rPr lang="en-US" dirty="0" smtClean="0"/>
              <a:t>What Makes a Good Instruction Set?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Instruction fetch </a:t>
            </a:r>
            <a:r>
              <a:rPr lang="en-US" dirty="0" smtClean="0"/>
              <a:t>– Load the next instruction from memory</a:t>
            </a:r>
          </a:p>
          <a:p>
            <a:r>
              <a:rPr lang="en-US" b="1" dirty="0" smtClean="0"/>
              <a:t>Instruction decode </a:t>
            </a:r>
            <a:r>
              <a:rPr lang="en-US" dirty="0" smtClean="0"/>
              <a:t>– transform the bits of the </a:t>
            </a:r>
            <a:r>
              <a:rPr lang="en-US" dirty="0" err="1" smtClean="0"/>
              <a:t>opcode</a:t>
            </a:r>
            <a:r>
              <a:rPr lang="en-US" dirty="0" smtClean="0"/>
              <a:t> into the CPU configuration necessary to execute it.</a:t>
            </a:r>
          </a:p>
          <a:p>
            <a:r>
              <a:rPr lang="en-US" b="1" dirty="0" smtClean="0"/>
              <a:t>Execute</a:t>
            </a:r>
            <a:r>
              <a:rPr lang="en-US" dirty="0" smtClean="0"/>
              <a:t> – Perform arithmetic operations</a:t>
            </a:r>
          </a:p>
          <a:p>
            <a:r>
              <a:rPr lang="en-US" b="1" dirty="0" smtClean="0"/>
              <a:t>Memory</a:t>
            </a:r>
            <a:r>
              <a:rPr lang="en-US" dirty="0" smtClean="0"/>
              <a:t> – Access memory</a:t>
            </a:r>
          </a:p>
          <a:p>
            <a:r>
              <a:rPr lang="en-US" b="1" dirty="0" err="1" smtClean="0"/>
              <a:t>Writeback</a:t>
            </a:r>
            <a:r>
              <a:rPr lang="en-US" dirty="0" smtClean="0"/>
              <a:t> – write results back into destination register</a:t>
            </a:r>
          </a:p>
          <a:p>
            <a:pPr>
              <a:buNone/>
            </a:pPr>
            <a:endParaRPr lang="en-US" dirty="0"/>
          </a:p>
        </p:txBody>
      </p:sp>
      <p:sp>
        <p:nvSpPr>
          <p:cNvPr id="3" name="Title 2"/>
          <p:cNvSpPr>
            <a:spLocks noGrp="1"/>
          </p:cNvSpPr>
          <p:nvPr>
            <p:ph type="title"/>
          </p:nvPr>
        </p:nvSpPr>
        <p:spPr/>
        <p:txBody>
          <a:bodyPr>
            <a:normAutofit fontScale="90000"/>
          </a:bodyPr>
          <a:lstStyle/>
          <a:p>
            <a:r>
              <a:rPr lang="en-US" b="0" dirty="0" smtClean="0"/>
              <a:t>INSTRUCTION CYCLE</a:t>
            </a:r>
            <a:br>
              <a:rPr lang="en-US" b="0" dirty="0" smtClean="0"/>
            </a:b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352</TotalTime>
  <Words>313</Words>
  <Application>Microsoft Office PowerPoint</Application>
  <PresentationFormat>On-screen Show (4:3)</PresentationFormat>
  <Paragraphs>84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Concourse</vt:lpstr>
      <vt:lpstr>Slide 1</vt:lpstr>
      <vt:lpstr>Defining Computer Architecture</vt:lpstr>
      <vt:lpstr>Slide 3</vt:lpstr>
      <vt:lpstr>Definition</vt:lpstr>
      <vt:lpstr>INSTRUCTION SET ARCHITECTURE</vt:lpstr>
      <vt:lpstr>RISC VS CISC</vt:lpstr>
      <vt:lpstr>INSTRUCTION SET ARCHITECTURE</vt:lpstr>
      <vt:lpstr>What Makes a Good Instruction Set?</vt:lpstr>
      <vt:lpstr>INSTRUCTION CYCLE </vt:lpstr>
      <vt:lpstr>INSTRUCTION FORMAT</vt:lpstr>
      <vt:lpstr>WELL KNOWN ISA’S</vt:lpstr>
      <vt:lpstr>Slide 12</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Set Architecture</dc:title>
  <dc:creator>SCE</dc:creator>
  <cp:lastModifiedBy>SCE</cp:lastModifiedBy>
  <cp:revision>28</cp:revision>
  <dcterms:created xsi:type="dcterms:W3CDTF">2020-07-13T12:31:53Z</dcterms:created>
  <dcterms:modified xsi:type="dcterms:W3CDTF">2021-07-23T07:52:56Z</dcterms:modified>
</cp:coreProperties>
</file>