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70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CBFF7B-87BE-4147-962B-61C709F77832}" type="datetimeFigureOut">
              <a:rPr lang="en-US" smtClean="0"/>
              <a:pPr/>
              <a:t>7/29/2021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E4A7A-DE4C-4D38-974C-0DB0757C53D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14227175" y="-11796713"/>
            <a:ext cx="16652875" cy="12490451"/>
          </a:xfrm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7/29/2021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7/29/2021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226425" cy="6324600"/>
          </a:xfrm>
        </p:spPr>
        <p:txBody>
          <a:bodyPr/>
          <a:lstStyle/>
          <a:p>
            <a:pPr algn="ctr" eaLnBrk="1" hangingPunct="1">
              <a:buFont typeface="Wingdings 2" pitchFamily="18" charset="2"/>
              <a:buNone/>
            </a:pPr>
            <a:endParaRPr lang="en-US" sz="16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dirty="0" smtClean="0">
                <a:cs typeface="Arial" charset="0"/>
              </a:rPr>
              <a:t>Lecture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dirty="0" smtClean="0">
                <a:cs typeface="Arial" charset="0"/>
              </a:rPr>
              <a:t>on</a:t>
            </a:r>
            <a:r>
              <a:rPr lang="en-US" sz="2000" dirty="0" smtClean="0">
                <a:cs typeface="Arial" charset="0"/>
              </a:rPr>
              <a:t> 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dirty="0" smtClean="0">
                <a:cs typeface="Arial" charset="0"/>
              </a:rPr>
              <a:t>“Advanced Computer Architecture –TCS 704”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dirty="0" smtClean="0">
                <a:cs typeface="Arial" charset="0"/>
              </a:rPr>
              <a:t>by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i="1" dirty="0" err="1" smtClean="0">
                <a:cs typeface="Arial" charset="0"/>
              </a:rPr>
              <a:t>A</a:t>
            </a:r>
            <a:r>
              <a:rPr lang="en-US" sz="2000" b="1" dirty="0" err="1" smtClean="0">
                <a:cs typeface="Arial" charset="0"/>
              </a:rPr>
              <a:t>kansha</a:t>
            </a:r>
            <a:r>
              <a:rPr lang="en-US" sz="2000" b="1" dirty="0" smtClean="0">
                <a:cs typeface="Arial" charset="0"/>
              </a:rPr>
              <a:t> Gupta</a:t>
            </a:r>
            <a:endParaRPr lang="en-US" sz="2000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dirty="0" smtClean="0">
                <a:cs typeface="Arial" charset="0"/>
              </a:rPr>
              <a:t> </a:t>
            </a: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dirty="0" smtClean="0">
                <a:cs typeface="Arial" charset="0"/>
              </a:rPr>
              <a:t>DEPARTMENT OF COMPUTER SCIENCE AND ENGINEERING</a:t>
            </a:r>
            <a:endParaRPr lang="en-US" sz="2000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dirty="0" smtClean="0">
                <a:cs typeface="Arial" charset="0"/>
              </a:rPr>
              <a:t>GRAPHIC ERA DEEMED TO BE UNIVERSITY – 248002</a:t>
            </a:r>
          </a:p>
          <a:p>
            <a:pPr algn="ctr" eaLnBrk="1" hangingPunct="1">
              <a:buFont typeface="Wingdings 2" pitchFamily="18" charset="2"/>
              <a:buNone/>
            </a:pPr>
            <a:endParaRPr lang="en-US" sz="1600" dirty="0" smtClean="0"/>
          </a:p>
        </p:txBody>
      </p:sp>
      <p:pic>
        <p:nvPicPr>
          <p:cNvPr id="6147" name="Picture 3" descr="ahmed-logo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2667000"/>
            <a:ext cx="120967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28800"/>
            <a:ext cx="8229600" cy="2798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Yield Example (cont.)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5179" y="1447800"/>
            <a:ext cx="8451621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Yield Example (cont.)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98606" y="914400"/>
            <a:ext cx="8111994" cy="4961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Yield Example (cont.)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914400"/>
            <a:ext cx="8423783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Cost Summary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	COST</a:t>
            </a:r>
          </a:p>
          <a:p>
            <a:r>
              <a:rPr lang="en-US" dirty="0" smtClean="0"/>
              <a:t>Cost is typically the expense incurred for creating a product or service being sold by a company. </a:t>
            </a:r>
          </a:p>
          <a:p>
            <a:r>
              <a:rPr lang="en-US" dirty="0" smtClean="0"/>
              <a:t>The costs involved in manufacturing might include the raw materials used in making the product. </a:t>
            </a:r>
          </a:p>
          <a:p>
            <a:r>
              <a:rPr lang="en-US" dirty="0" smtClean="0"/>
              <a:t>The amount of cost it takes to produce a product can have a direct impact on both the price of the product and the profit earned from its sale.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b="1" dirty="0" smtClean="0"/>
              <a:t>	PRICE</a:t>
            </a:r>
          </a:p>
          <a:p>
            <a:r>
              <a:rPr lang="en-US" dirty="0" smtClean="0"/>
              <a:t>Price is the amount a customer is willing to pay for a product or service. </a:t>
            </a:r>
          </a:p>
          <a:p>
            <a:r>
              <a:rPr lang="en-US" dirty="0" smtClean="0"/>
              <a:t>The difference between the price paid and the costs incurred is the profit. If a customer paid $10 for an item that cost $6 to produce and sell, the company earned $4 in profit.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Cost vs. Price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https://youtu.be/yljb0x7MCtc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355463" y="2967335"/>
            <a:ext cx="25808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THANKS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153400" cy="5059363"/>
          </a:xfrm>
        </p:spPr>
        <p:txBody>
          <a:bodyPr>
            <a:normAutofit fontScale="85000" lnSpcReduction="20000"/>
          </a:bodyPr>
          <a:lstStyle/>
          <a:p>
            <a:pPr fontAlgn="base">
              <a:buNone/>
            </a:pPr>
            <a:r>
              <a:rPr lang="en-US" dirty="0" smtClean="0"/>
              <a:t>Factors That Influence The Cost Of A Computer:</a:t>
            </a:r>
          </a:p>
          <a:p>
            <a:pPr fontAlgn="base"/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Time</a:t>
            </a:r>
          </a:p>
          <a:p>
            <a:pPr fontAlgn="base">
              <a:buNone/>
            </a:pPr>
            <a:r>
              <a:rPr lang="en-US" i="1" dirty="0" smtClean="0"/>
              <a:t>	--</a:t>
            </a:r>
            <a:r>
              <a:rPr lang="en-US" dirty="0" smtClean="0"/>
              <a:t>Larger volume increases rate of the learning  curve. (Products get cheaper to manufacture more </a:t>
            </a:r>
            <a:r>
              <a:rPr lang="en-US" smtClean="0"/>
              <a:t>quickly).</a:t>
            </a:r>
            <a:endParaRPr lang="en-US" dirty="0" smtClean="0"/>
          </a:p>
          <a:p>
            <a:pPr fontAlgn="base">
              <a:buNone/>
            </a:pPr>
            <a:endParaRPr lang="en-US" dirty="0" smtClean="0"/>
          </a:p>
          <a:p>
            <a:pPr fontAlgn="base"/>
            <a:r>
              <a:rPr lang="en-US" dirty="0" smtClean="0">
                <a:solidFill>
                  <a:srgbClr val="FF0000"/>
                </a:solidFill>
              </a:rPr>
              <a:t>Volume</a:t>
            </a:r>
          </a:p>
          <a:p>
            <a:pPr fontAlgn="base">
              <a:buNone/>
            </a:pPr>
            <a:r>
              <a:rPr lang="en-US" dirty="0" smtClean="0"/>
              <a:t>	--Volume decreases cost due to increases in manufacturing efficiency.</a:t>
            </a:r>
          </a:p>
          <a:p>
            <a:pPr fontAlgn="base">
              <a:buNone/>
            </a:pPr>
            <a:endParaRPr lang="en-US" dirty="0" smtClean="0"/>
          </a:p>
          <a:p>
            <a:pPr fontAlgn="base"/>
            <a:r>
              <a:rPr lang="en-US" dirty="0" err="1" smtClean="0">
                <a:solidFill>
                  <a:srgbClr val="FF0000"/>
                </a:solidFill>
              </a:rPr>
              <a:t>Commodification</a:t>
            </a:r>
            <a:endParaRPr lang="en-US" dirty="0" smtClean="0">
              <a:solidFill>
                <a:srgbClr val="FF0000"/>
              </a:solidFill>
            </a:endParaRPr>
          </a:p>
          <a:p>
            <a:pPr fontAlgn="base">
              <a:buNone/>
            </a:pPr>
            <a:r>
              <a:rPr lang="en-US" dirty="0" smtClean="0"/>
              <a:t>	--Development cost amortization allows cost to get closer to selling price.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TRENDS IN COST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51970" y="1752600"/>
            <a:ext cx="8188744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COST OF AN INTEGRATED CIRCUIT- IC Manufacturing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609083" y="1481138"/>
            <a:ext cx="5925833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Intel Sandy Bridge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76400"/>
            <a:ext cx="8357781" cy="406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of an Integrated Circuit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6019800"/>
            <a:ext cx="6096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Die Cost goes roughly with die area</a:t>
            </a:r>
            <a:r>
              <a:rPr lang="en-US" dirty="0" smtClean="0"/>
              <a:t>4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1812397"/>
            <a:ext cx="8229600" cy="3863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of an Integrated Circuit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05000"/>
            <a:ext cx="8229600" cy="2791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Yield Example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8229600" cy="4055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Yield Example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5971" y="1066800"/>
            <a:ext cx="8140654" cy="475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Yield Example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254</TotalTime>
  <Words>76</Words>
  <Application>Microsoft Office PowerPoint</Application>
  <PresentationFormat>On-screen Show (4:3)</PresentationFormat>
  <Paragraphs>48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Concourse</vt:lpstr>
      <vt:lpstr>Slide 1</vt:lpstr>
      <vt:lpstr>TRENDS IN COST</vt:lpstr>
      <vt:lpstr>COST OF AN INTEGRATED CIRCUIT- IC Manufacturing</vt:lpstr>
      <vt:lpstr>Example: Intel Sandy Bridge</vt:lpstr>
      <vt:lpstr>Cost of an Integrated Circuit</vt:lpstr>
      <vt:lpstr>Cost of an Integrated Circuit</vt:lpstr>
      <vt:lpstr>Yield Example</vt:lpstr>
      <vt:lpstr>Yield Example</vt:lpstr>
      <vt:lpstr>Yield Example</vt:lpstr>
      <vt:lpstr>Yield Example (cont.)</vt:lpstr>
      <vt:lpstr>Yield Example (cont.)</vt:lpstr>
      <vt:lpstr>Yield Example (cont.)</vt:lpstr>
      <vt:lpstr>Cost Summary</vt:lpstr>
      <vt:lpstr>Cost vs. Price </vt:lpstr>
      <vt:lpstr>Slide 15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TRENDS IN COST</dc:title>
  <dc:creator>SCE</dc:creator>
  <cp:lastModifiedBy>SCE</cp:lastModifiedBy>
  <cp:revision>8</cp:revision>
  <dcterms:created xsi:type="dcterms:W3CDTF">2006-08-16T00:00:00Z</dcterms:created>
  <dcterms:modified xsi:type="dcterms:W3CDTF">2021-07-30T04:33:01Z</dcterms:modified>
</cp:coreProperties>
</file>