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73" r:id="rId2"/>
    <p:sldId id="274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7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9C025-1D84-4679-B771-FBDE026A4C6C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75C9D-2645-4AF7-AF8B-A4BA1E45906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14227175" y="-11796713"/>
            <a:ext cx="16652875" cy="12490451"/>
          </a:xfrm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6425" cy="6324600"/>
          </a:xfrm>
        </p:spPr>
        <p:txBody>
          <a:bodyPr/>
          <a:lstStyle/>
          <a:p>
            <a:pPr algn="ctr" eaLnBrk="1" hangingPunct="1">
              <a:buFont typeface="Wingdings 2" pitchFamily="18" charset="2"/>
              <a:buNone/>
            </a:pPr>
            <a:endParaRPr lang="en-US" sz="16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cs typeface="Arial" charset="0"/>
              </a:rPr>
              <a:t>Lecture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cs typeface="Arial" charset="0"/>
              </a:rPr>
              <a:t>on</a:t>
            </a:r>
            <a:r>
              <a:rPr lang="en-US" sz="2000" dirty="0" smtClean="0">
                <a:cs typeface="Arial" charset="0"/>
              </a:rPr>
              <a:t> 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dirty="0" smtClean="0">
                <a:cs typeface="Arial" charset="0"/>
              </a:rPr>
              <a:t>“Advanced Computer Architecture –TCS 704”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dirty="0" smtClean="0">
                <a:cs typeface="Arial" charset="0"/>
              </a:rPr>
              <a:t>by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i="1" dirty="0" err="1" smtClean="0">
                <a:cs typeface="Arial" charset="0"/>
              </a:rPr>
              <a:t>A</a:t>
            </a:r>
            <a:r>
              <a:rPr lang="en-US" sz="2000" b="1" dirty="0" err="1" smtClean="0">
                <a:cs typeface="Arial" charset="0"/>
              </a:rPr>
              <a:t>kansha</a:t>
            </a:r>
            <a:r>
              <a:rPr lang="en-US" sz="2000" b="1" dirty="0" smtClean="0">
                <a:cs typeface="Arial" charset="0"/>
              </a:rPr>
              <a:t> Gupta</a:t>
            </a:r>
            <a:endParaRPr lang="en-US" sz="2000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cs typeface="Arial" charset="0"/>
              </a:rPr>
              <a:t> </a:t>
            </a: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cs typeface="Arial" charset="0"/>
              </a:rPr>
              <a:t>DEPARTMENT OF COMPUTER SCIENCE AND ENGINEERING</a:t>
            </a:r>
            <a:endParaRPr lang="en-US" sz="2000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dirty="0" smtClean="0">
                <a:cs typeface="Arial" charset="0"/>
              </a:rPr>
              <a:t>GRAPHIC ERA DEEMED TO BE UNIVERSITY – 248002</a:t>
            </a:r>
          </a:p>
          <a:p>
            <a:pPr algn="ctr" eaLnBrk="1" hangingPunct="1">
              <a:buFont typeface="Wingdings 2" pitchFamily="18" charset="2"/>
              <a:buNone/>
            </a:pPr>
            <a:endParaRPr lang="en-US" sz="1600" dirty="0" smtClean="0"/>
          </a:p>
        </p:txBody>
      </p:sp>
      <p:pic>
        <p:nvPicPr>
          <p:cNvPr id="6147" name="Picture 3" descr="ahmed-logo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2667000"/>
            <a:ext cx="12096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84492" y="762000"/>
            <a:ext cx="8126108" cy="4044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93902" y="609600"/>
            <a:ext cx="8169098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762000"/>
            <a:ext cx="8229600" cy="3674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200" y="2362200"/>
            <a:ext cx="29466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thanks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47800" y="990600"/>
            <a:ext cx="3772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https://youtu.be/Md-4GXe-qtU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Trends in Computer Architecture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981200"/>
            <a:ext cx="7543800" cy="4419600"/>
          </a:xfrm>
        </p:spPr>
        <p:txBody>
          <a:bodyPr>
            <a:normAutofit/>
          </a:bodyPr>
          <a:lstStyle/>
          <a:p>
            <a:pPr algn="l">
              <a:buClrTx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Trends in Technology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	– Performance: bandwidth vs. latency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	– Transistor and wire scaling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• Trends in Power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• Trends in Cost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• </a:t>
            </a:r>
            <a:r>
              <a:rPr lang="en-US" dirty="0" smtClean="0">
                <a:solidFill>
                  <a:srgbClr val="FF0000"/>
                </a:solidFill>
              </a:rPr>
              <a:t>Trends in Reliability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-304800"/>
            <a:ext cx="7772400" cy="1470025"/>
          </a:xfrm>
        </p:spPr>
        <p:txBody>
          <a:bodyPr/>
          <a:lstStyle/>
          <a:p>
            <a:pPr algn="ctr"/>
            <a:r>
              <a:rPr lang="en-US" dirty="0" smtClean="0"/>
              <a:t>Dependability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447800"/>
            <a:ext cx="8001000" cy="39624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The Infrastructure providers offer Service Level Agreement (SLA) or Service Level Objectives (SLO) to guarantee that their networking or power services would be dependable.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Systems alternate between 2 states of service with aspect to an SLA: </a:t>
            </a:r>
          </a:p>
          <a:p>
            <a:pPr algn="just"/>
            <a:r>
              <a:rPr lang="en-US" b="1" dirty="0" smtClean="0">
                <a:solidFill>
                  <a:schemeClr val="tx1"/>
                </a:solidFill>
              </a:rPr>
              <a:t>Service accomplishment</a:t>
            </a:r>
            <a:r>
              <a:rPr lang="en-US" dirty="0" smtClean="0">
                <a:solidFill>
                  <a:schemeClr val="tx1"/>
                </a:solidFill>
              </a:rPr>
              <a:t>, where the service is delivered as specified in SLA </a:t>
            </a:r>
          </a:p>
          <a:p>
            <a:pPr algn="just"/>
            <a:r>
              <a:rPr lang="en-US" b="1" dirty="0" smtClean="0">
                <a:solidFill>
                  <a:schemeClr val="tx1"/>
                </a:solidFill>
              </a:rPr>
              <a:t>Service interruption</a:t>
            </a:r>
            <a:r>
              <a:rPr lang="en-US" dirty="0" smtClean="0">
                <a:solidFill>
                  <a:schemeClr val="tx1"/>
                </a:solidFill>
              </a:rPr>
              <a:t>, where the delivered service is different from the SLA 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• Failure = transition from state 1 to state 2 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• Restoration = transition from state 2 to state 1 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The two main measures of Dependability are </a:t>
            </a:r>
            <a:r>
              <a:rPr lang="en-US" b="1" dirty="0" smtClean="0"/>
              <a:t>Module Reliability and Module Availability.</a:t>
            </a:r>
          </a:p>
          <a:p>
            <a:pPr algn="just"/>
            <a:r>
              <a:rPr lang="en-US" b="1" dirty="0" smtClean="0"/>
              <a:t> </a:t>
            </a:r>
            <a:r>
              <a:rPr lang="en-US" dirty="0" smtClean="0"/>
              <a:t>Module reliability is a measure of continuous service accomplishment (or time to failure) from a reference initial instant.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Mean Time To Failure (MTTF) </a:t>
            </a:r>
            <a:r>
              <a:rPr lang="en-US" dirty="0" smtClean="0"/>
              <a:t>measures Reliability</a:t>
            </a:r>
          </a:p>
          <a:p>
            <a:pPr algn="just">
              <a:buNone/>
            </a:pPr>
            <a:r>
              <a:rPr lang="en-US" dirty="0" smtClean="0"/>
              <a:t>	 Failures In Time (FIT) = </a:t>
            </a:r>
            <a:r>
              <a:rPr lang="en-US" dirty="0" smtClean="0">
                <a:solidFill>
                  <a:srgbClr val="FF0000"/>
                </a:solidFill>
              </a:rPr>
              <a:t>1/MTTF</a:t>
            </a:r>
            <a:r>
              <a:rPr lang="en-US" dirty="0" smtClean="0"/>
              <a:t>, the rate of failures </a:t>
            </a:r>
          </a:p>
          <a:p>
            <a:pPr algn="just">
              <a:buNone/>
            </a:pPr>
            <a:r>
              <a:rPr lang="en-US" dirty="0" smtClean="0"/>
              <a:t>	Traditionally reported as failures per billion hours of operation</a:t>
            </a:r>
          </a:p>
          <a:p>
            <a:pPr algn="just"/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Mean Time To Repair (MTTR) </a:t>
            </a:r>
            <a:r>
              <a:rPr lang="en-US" dirty="0" smtClean="0"/>
              <a:t>measures Service Interruption</a:t>
            </a:r>
          </a:p>
          <a:p>
            <a:pPr algn="just"/>
            <a:r>
              <a:rPr lang="en-US" dirty="0" smtClean="0"/>
              <a:t> – </a:t>
            </a:r>
            <a:r>
              <a:rPr lang="en-US" dirty="0" smtClean="0">
                <a:solidFill>
                  <a:srgbClr val="FF0000"/>
                </a:solidFill>
              </a:rPr>
              <a:t>Mean Time between Failures (MTBF) = MTTF+MTTR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Module availability measures service as alternate between the 2 states of accomplishment and interruption (number between 0 and 1, e.g. 0.9)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Module availability = MTTF / ( MTTF + MTTR)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Execution time or Response time </a:t>
            </a:r>
            <a:r>
              <a:rPr lang="en-US" dirty="0" smtClean="0"/>
              <a:t>is defined as the time between the start and completion of an event. </a:t>
            </a:r>
          </a:p>
          <a:p>
            <a:r>
              <a:rPr lang="en-US" dirty="0" smtClean="0"/>
              <a:t>The total amount of work done in a given time is defined as the </a:t>
            </a:r>
            <a:r>
              <a:rPr lang="en-US" dirty="0" smtClean="0">
                <a:solidFill>
                  <a:srgbClr val="FF0000"/>
                </a:solidFill>
              </a:rPr>
              <a:t>Throughput.</a:t>
            </a:r>
          </a:p>
          <a:p>
            <a:r>
              <a:rPr lang="en-US" dirty="0" smtClean="0"/>
              <a:t>The Administrator of a data center may be interested in increasing the Throughput. </a:t>
            </a:r>
          </a:p>
          <a:p>
            <a:r>
              <a:rPr lang="en-US" dirty="0" smtClean="0"/>
              <a:t>The computer user may be interested in reducing the Response time.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Performance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304800"/>
            <a:ext cx="7627948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6156" y="381000"/>
            <a:ext cx="7468644" cy="5444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Amdahl’s law is used to find the performance gain that can be obtained by improving some portion or a functional unit of a computer.</a:t>
            </a:r>
          </a:p>
          <a:p>
            <a:r>
              <a:rPr lang="en-US" dirty="0" smtClean="0"/>
              <a:t> Amdahl’s law defines the speedup that can be gained by using a particular feature.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Amdahl’s Law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555</TotalTime>
  <Words>285</Words>
  <Application>Microsoft Office PowerPoint</Application>
  <PresentationFormat>On-screen Show (4:3)</PresentationFormat>
  <Paragraphs>47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Slide 1</vt:lpstr>
      <vt:lpstr>Trends in Computer Architecture </vt:lpstr>
      <vt:lpstr>Dependability</vt:lpstr>
      <vt:lpstr>Slide 4</vt:lpstr>
      <vt:lpstr>Slide 5</vt:lpstr>
      <vt:lpstr>Performance</vt:lpstr>
      <vt:lpstr>Slide 7</vt:lpstr>
      <vt:lpstr>Slide 8</vt:lpstr>
      <vt:lpstr>Amdahl’s Law</vt:lpstr>
      <vt:lpstr>Slide 10</vt:lpstr>
      <vt:lpstr>Slide 11</vt:lpstr>
      <vt:lpstr>Slide 12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Dependability:</dc:title>
  <dc:creator>SCE</dc:creator>
  <cp:lastModifiedBy>SCE</cp:lastModifiedBy>
  <cp:revision>35</cp:revision>
  <dcterms:created xsi:type="dcterms:W3CDTF">2006-08-16T00:00:00Z</dcterms:created>
  <dcterms:modified xsi:type="dcterms:W3CDTF">2020-07-28T09:30:55Z</dcterms:modified>
</cp:coreProperties>
</file>