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2" r:id="rId2"/>
    <p:sldId id="261" r:id="rId3"/>
    <p:sldId id="256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5756E-02C8-4B3D-AC3B-DECBF48AB34A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B1C12-7BA9-4A49-918D-7CD1EEA2D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dnet.com/etestinglabs/filters/benchmarks" TargetMode="External"/><Relationship Id="rId2" Type="http://schemas.openxmlformats.org/officeDocument/2006/relationships/hyperlink" Target="http://www.spec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pc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6425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on</a:t>
            </a:r>
            <a:r>
              <a:rPr lang="en-US" sz="2000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cs typeface="Arial" charset="0"/>
              </a:rPr>
              <a:t>“Advanced Computer Architecture –TCS 704”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cs typeface="Arial" charset="0"/>
              </a:rPr>
              <a:t>A</a:t>
            </a:r>
            <a:r>
              <a:rPr lang="en-US" sz="2000" b="1" dirty="0" err="1" smtClean="0">
                <a:cs typeface="Arial" charset="0"/>
              </a:rPr>
              <a:t>kansha</a:t>
            </a:r>
            <a:r>
              <a:rPr lang="en-US" sz="2000" b="1" dirty="0" smtClean="0">
                <a:cs typeface="Arial" charset="0"/>
              </a:rPr>
              <a:t> Gupta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DEPARTMENT OF COMPUTER SCIENCE AND ENGINEERING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GRAPHIC ERA DEEMED TO BE UNIVERSITY – 248002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This important fundamental observation comes from properties of programs. The most important program property that we regularly exploit is </a:t>
            </a:r>
            <a:r>
              <a:rPr lang="en-US" i="1" u="sng" dirty="0" smtClean="0"/>
              <a:t>locality of references </a:t>
            </a:r>
            <a:r>
              <a:rPr lang="en-US" dirty="0" smtClean="0"/>
              <a:t>: Programs tend to reuse data and instructions they have used recently.</a:t>
            </a:r>
          </a:p>
          <a:p>
            <a:r>
              <a:rPr lang="en-US" b="1" dirty="0" smtClean="0"/>
              <a:t>90/10 rule </a:t>
            </a:r>
            <a:r>
              <a:rPr lang="en-US" dirty="0" smtClean="0"/>
              <a:t>comes from empirical observation:</a:t>
            </a:r>
            <a:br>
              <a:rPr lang="en-US" dirty="0" smtClean="0"/>
            </a:br>
            <a:r>
              <a:rPr lang="en-US" i="1" dirty="0" smtClean="0"/>
              <a:t>"A program spends 90% of its time in 10% of its code"</a:t>
            </a:r>
            <a:endParaRPr lang="en-US" dirty="0" smtClean="0"/>
          </a:p>
          <a:p>
            <a:r>
              <a:rPr lang="en-US" dirty="0" smtClean="0"/>
              <a:t>An implication of locality is that we can predict with reasonable accuracy what </a:t>
            </a:r>
            <a:r>
              <a:rPr lang="en-US" i="1" u="sng" dirty="0" smtClean="0"/>
              <a:t>instructions</a:t>
            </a:r>
            <a:r>
              <a:rPr lang="en-US" dirty="0" smtClean="0"/>
              <a:t> and </a:t>
            </a:r>
            <a:r>
              <a:rPr lang="en-US" i="1" u="sng" dirty="0" smtClean="0"/>
              <a:t>data</a:t>
            </a:r>
            <a:r>
              <a:rPr lang="en-US" dirty="0" smtClean="0"/>
              <a:t> a program will use in the near future based on its accesses in the recent past.</a:t>
            </a:r>
          </a:p>
          <a:p>
            <a:r>
              <a:rPr lang="en-US" b="1" dirty="0" smtClean="0"/>
              <a:t>Two different types</a:t>
            </a:r>
            <a:r>
              <a:rPr lang="en-US" dirty="0" smtClean="0"/>
              <a:t> of locality have been observed:</a:t>
            </a:r>
          </a:p>
          <a:p>
            <a:pPr>
              <a:buNone/>
            </a:pPr>
            <a:r>
              <a:rPr lang="en-US" b="1" dirty="0" smtClean="0"/>
              <a:t>		Temporal</a:t>
            </a:r>
            <a:r>
              <a:rPr lang="en-US" dirty="0" smtClean="0"/>
              <a:t> locality: states that recently accessed items are likely to be accessed in the near future.</a:t>
            </a:r>
          </a:p>
          <a:p>
            <a:pPr>
              <a:buNone/>
            </a:pPr>
            <a:r>
              <a:rPr lang="en-US" b="1" dirty="0" smtClean="0"/>
              <a:t>		Spatial </a:t>
            </a:r>
            <a:r>
              <a:rPr lang="en-US" dirty="0" smtClean="0"/>
              <a:t>locality: says that items whose addresses are near one another tend to be referenced close together in time.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Locality Of References</a:t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hierarchy </a:t>
            </a:r>
          </a:p>
          <a:p>
            <a:r>
              <a:rPr lang="en-US" dirty="0" smtClean="0"/>
              <a:t> Store everything on disk</a:t>
            </a:r>
          </a:p>
          <a:p>
            <a:r>
              <a:rPr lang="en-US" dirty="0" smtClean="0"/>
              <a:t> Copy recently accessed (and nearby) items from disk to smaller DRAM memory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Main memory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 Copy more recently accessed (and nearby) items from DRAM to smaller SRAM memory  Main memory</a:t>
            </a:r>
          </a:p>
          <a:p>
            <a:pPr marL="742950" lvl="2" indent="-342900"/>
            <a:r>
              <a:rPr lang="en-US" sz="2600" dirty="0" smtClean="0"/>
              <a:t>Cache memory attached to CPU</a:t>
            </a:r>
          </a:p>
          <a:p>
            <a:pPr marL="342900" lvl="1" indent="-342900">
              <a:buNone/>
            </a:pPr>
            <a:r>
              <a:rPr lang="en-US" dirty="0" smtClean="0"/>
              <a:t> </a:t>
            </a:r>
          </a:p>
          <a:p>
            <a:pPr marL="342900" lvl="1" indent="-342900">
              <a:buNone/>
            </a:pPr>
            <a:r>
              <a:rPr lang="en-US" dirty="0" smtClean="0"/>
              <a:t>      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Advantage of Locality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Employ memory hierarchy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Use multiple levels of memories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‘Larger’ distance from processor =&gt;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 larger size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larger access time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Take Advantage of Locality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0347" y="2967335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THANKS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2600" y="1066800"/>
            <a:ext cx="3789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https://youtu.be/dH19ZRo022k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229600" cy="367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5231" y="533400"/>
            <a:ext cx="755814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Documents and Settings\Administrator\桌面\CA-AQA-jpeg\ch1\ex-P4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2203" y="990600"/>
            <a:ext cx="8789397" cy="37850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桌面\CA-AQA-jpeg\ch1\ex-P4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7996384" cy="59973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0533" y="990600"/>
            <a:ext cx="7336667" cy="306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863" y="457200"/>
            <a:ext cx="7954337" cy="5838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8307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The real applications are the best choice of benchmarks to evaluate the performance (Ex. MSWord, Excel, Photoshop,...) </a:t>
            </a:r>
          </a:p>
          <a:p>
            <a:pPr algn="just"/>
            <a:r>
              <a:rPr lang="en-US" dirty="0" smtClean="0"/>
              <a:t>The workloads will not be known at the time of evaluation. Hence, the benchmark program which resemble the real applications are chosen. </a:t>
            </a:r>
          </a:p>
          <a:p>
            <a:pPr algn="just"/>
            <a:r>
              <a:rPr lang="en-US" dirty="0" smtClean="0"/>
              <a:t>The three types of benchmarks are: </a:t>
            </a:r>
          </a:p>
          <a:p>
            <a:pPr algn="just">
              <a:buNone/>
            </a:pPr>
            <a:r>
              <a:rPr lang="en-US" dirty="0" smtClean="0"/>
              <a:t>	a. </a:t>
            </a:r>
            <a:r>
              <a:rPr lang="en-US" b="1" dirty="0" smtClean="0"/>
              <a:t>KERNELS:</a:t>
            </a:r>
            <a:r>
              <a:rPr lang="en-US" dirty="0" smtClean="0"/>
              <a:t> which are small, key pieces of real applications e.g., Livermore loops, </a:t>
            </a:r>
            <a:r>
              <a:rPr lang="en-US" dirty="0" err="1" smtClean="0"/>
              <a:t>linpack</a:t>
            </a:r>
            <a:r>
              <a:rPr lang="en-US" dirty="0" smtClean="0"/>
              <a:t>; 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b.</a:t>
            </a:r>
            <a:r>
              <a:rPr lang="en-US" b="1" dirty="0" err="1" smtClean="0"/>
              <a:t>Toy</a:t>
            </a:r>
            <a:r>
              <a:rPr lang="en-US" b="1" dirty="0" smtClean="0"/>
              <a:t> Programs:</a:t>
            </a:r>
            <a:r>
              <a:rPr lang="en-US" dirty="0" smtClean="0"/>
              <a:t> which are 100 line programs from beginning programming assignments, e.g.,: sieve, puzzle, </a:t>
            </a:r>
            <a:r>
              <a:rPr lang="en-US" dirty="0" err="1" smtClean="0"/>
              <a:t>quicksort</a:t>
            </a:r>
            <a:r>
              <a:rPr lang="en-US" dirty="0" smtClean="0"/>
              <a:t>, </a:t>
            </a:r>
          </a:p>
          <a:p>
            <a:pPr algn="just">
              <a:buNone/>
            </a:pPr>
            <a:r>
              <a:rPr lang="en-US" dirty="0" smtClean="0"/>
              <a:t>	c. </a:t>
            </a:r>
            <a:r>
              <a:rPr lang="en-US" b="1" dirty="0" smtClean="0"/>
              <a:t>Synthetic Benchmarks:</a:t>
            </a:r>
            <a:r>
              <a:rPr lang="en-US" dirty="0" smtClean="0"/>
              <a:t> Fake programs invented to try to match the profile and behavior of real applications e.g., Whetstone, </a:t>
            </a:r>
            <a:r>
              <a:rPr lang="en-US" dirty="0" err="1" smtClean="0"/>
              <a:t>dhrystone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Need industry standards so that different processors can be fairly compared</a:t>
            </a:r>
          </a:p>
          <a:p>
            <a:pPr algn="just"/>
            <a:r>
              <a:rPr lang="en-US" dirty="0" smtClean="0"/>
              <a:t>Companies exist that create these benchmarks: “typical” code used to evaluate systems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SPEC - Standard Performance Evaluation Corporation (</a:t>
            </a:r>
            <a:r>
              <a:rPr lang="en-US" dirty="0" smtClean="0">
                <a:hlinkClick r:id="rId2"/>
              </a:rPr>
              <a:t>www.spec.org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SPEC was created to improve the measurement and reporting of CPU performance, through a better controlled measurement process and the use of more realistic benchmarks.</a:t>
            </a:r>
          </a:p>
          <a:p>
            <a:pPr algn="just">
              <a:buNone/>
            </a:pPr>
            <a:r>
              <a:rPr lang="en-US" dirty="0" smtClean="0"/>
              <a:t>	– originally focusing on CPU performance SPEC89|92|95, SPEC CPU2000 (11 </a:t>
            </a:r>
            <a:r>
              <a:rPr lang="en-US" dirty="0" err="1" smtClean="0"/>
              <a:t>Int</a:t>
            </a:r>
            <a:r>
              <a:rPr lang="en-US" dirty="0" smtClean="0"/>
              <a:t> + 13 FP)</a:t>
            </a:r>
          </a:p>
          <a:p>
            <a:pPr algn="just">
              <a:buNone/>
            </a:pPr>
            <a:r>
              <a:rPr lang="en-US" dirty="0" smtClean="0"/>
              <a:t>	 – graphics benchmarks: </a:t>
            </a:r>
            <a:r>
              <a:rPr lang="en-US" dirty="0" err="1" smtClean="0"/>
              <a:t>SPECviewperf</a:t>
            </a:r>
            <a:r>
              <a:rPr lang="en-US" dirty="0" smtClean="0"/>
              <a:t>, </a:t>
            </a:r>
            <a:r>
              <a:rPr lang="en-US" dirty="0" err="1" smtClean="0"/>
              <a:t>SPECapc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 – server benchmark: SPECSFS, SPECWEB </a:t>
            </a:r>
          </a:p>
          <a:p>
            <a:pPr algn="just">
              <a:buNone/>
            </a:pPr>
            <a:r>
              <a:rPr lang="en-US" dirty="0" smtClean="0"/>
              <a:t>• PC benchmarks (</a:t>
            </a:r>
            <a:r>
              <a:rPr lang="en-US" dirty="0" err="1" smtClean="0"/>
              <a:t>Winbench</a:t>
            </a:r>
            <a:r>
              <a:rPr lang="en-US" dirty="0" smtClean="0"/>
              <a:t> 99, Business </a:t>
            </a:r>
            <a:r>
              <a:rPr lang="en-US" dirty="0" err="1" smtClean="0"/>
              <a:t>Winstone</a:t>
            </a:r>
            <a:r>
              <a:rPr lang="en-US" dirty="0" smtClean="0"/>
              <a:t> 99, High-end </a:t>
            </a:r>
            <a:r>
              <a:rPr lang="en-US" dirty="0" err="1" smtClean="0"/>
              <a:t>Winstone</a:t>
            </a:r>
            <a:r>
              <a:rPr lang="en-US" dirty="0" smtClean="0"/>
              <a:t> 99, CC </a:t>
            </a:r>
            <a:r>
              <a:rPr lang="en-US" dirty="0" err="1" smtClean="0"/>
              <a:t>Winstone</a:t>
            </a:r>
            <a:r>
              <a:rPr lang="en-US" dirty="0" smtClean="0"/>
              <a:t> 99) (</a:t>
            </a:r>
            <a:r>
              <a:rPr lang="en-US" dirty="0" smtClean="0">
                <a:hlinkClick r:id="rId3"/>
              </a:rPr>
              <a:t>www.zdnet.com/etestinglabs/filters/benchmarks</a:t>
            </a:r>
            <a:r>
              <a:rPr lang="en-US" dirty="0" smtClean="0"/>
              <a:t>)</a:t>
            </a:r>
          </a:p>
          <a:p>
            <a:pPr algn="just">
              <a:buNone/>
            </a:pPr>
            <a:r>
              <a:rPr lang="en-US" dirty="0" smtClean="0"/>
              <a:t>• Transaction processing benchmarks (</a:t>
            </a:r>
            <a:r>
              <a:rPr lang="en-US" dirty="0" smtClean="0">
                <a:hlinkClick r:id="rId4"/>
              </a:rPr>
              <a:t>www.tpc.org</a:t>
            </a:r>
            <a:r>
              <a:rPr lang="en-US" dirty="0" smtClean="0"/>
              <a:t>)</a:t>
            </a:r>
          </a:p>
          <a:p>
            <a:pPr algn="just">
              <a:buNone/>
            </a:pPr>
            <a:r>
              <a:rPr lang="en-US" dirty="0" smtClean="0"/>
              <a:t>• Embedded benchmarks (www.eembc.org)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SUITES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336</TotalTime>
  <Words>202</Words>
  <Application>Microsoft Office PowerPoint</Application>
  <PresentationFormat>On-screen Show (4:3)</PresentationFormat>
  <Paragraphs>57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Benchmarks</vt:lpstr>
      <vt:lpstr>BENCHMARK SUITES</vt:lpstr>
      <vt:lpstr>Locality Of References </vt:lpstr>
      <vt:lpstr>Taking Advantage of Locality</vt:lpstr>
      <vt:lpstr>To Take Advantage of Locality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SCE</dc:creator>
  <cp:lastModifiedBy>SCE</cp:lastModifiedBy>
  <cp:revision>20</cp:revision>
  <dcterms:created xsi:type="dcterms:W3CDTF">2006-08-16T00:00:00Z</dcterms:created>
  <dcterms:modified xsi:type="dcterms:W3CDTF">2020-07-29T09:07:13Z</dcterms:modified>
</cp:coreProperties>
</file>