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3" r:id="rId2"/>
    <p:sldId id="256" r:id="rId3"/>
    <p:sldId id="259" r:id="rId4"/>
    <p:sldId id="260" r:id="rId5"/>
    <p:sldId id="261" r:id="rId6"/>
    <p:sldId id="257" r:id="rId7"/>
    <p:sldId id="258"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2" d="100"/>
          <a:sy n="52" d="100"/>
        </p:scale>
        <p:origin x="-96" y="-4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BFC52F-A272-44D9-834E-260D0B5350B1}" type="datetimeFigureOut">
              <a:rPr lang="en-US" smtClean="0"/>
              <a:pPr/>
              <a:t>8/4/2020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A66B97-918A-4823-81CE-D3E415BEAC1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4227175" y="-11796713"/>
            <a:ext cx="16652875" cy="12490451"/>
          </a:xfrm>
          <a:ln/>
        </p:spPr>
      </p:sp>
      <p:sp>
        <p:nvSpPr>
          <p:cNvPr id="105475" name="Notes Placeholder 2"/>
          <p:cNvSpPr>
            <a:spLocks noGrp="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8/4/2020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8/4/2020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8/4/2020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8/4/2020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8/4/2020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8/4/2020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76200"/>
            <a:ext cx="8226425" cy="6324600"/>
          </a:xfrm>
        </p:spPr>
        <p:txBody>
          <a:bodyPr/>
          <a:lstStyle/>
          <a:p>
            <a:pPr algn="ctr" eaLnBrk="1" hangingPunct="1">
              <a:buFont typeface="Wingdings 2" pitchFamily="18" charset="2"/>
              <a:buNone/>
            </a:pPr>
            <a:endParaRPr lang="en-US" sz="1600" b="1" dirty="0" smtClean="0">
              <a:cs typeface="Arial" charset="0"/>
            </a:endParaRPr>
          </a:p>
          <a:p>
            <a:pPr algn="ctr" eaLnBrk="1" hangingPunct="1">
              <a:buFont typeface="Wingdings 2" pitchFamily="18" charset="2"/>
              <a:buNone/>
            </a:pPr>
            <a:r>
              <a:rPr lang="en-US" sz="2000" b="1" dirty="0" smtClean="0">
                <a:cs typeface="Arial" charset="0"/>
              </a:rPr>
              <a:t>Lecture</a:t>
            </a:r>
          </a:p>
          <a:p>
            <a:pPr algn="ctr" eaLnBrk="1" hangingPunct="1">
              <a:buFont typeface="Wingdings 2" pitchFamily="18" charset="2"/>
              <a:buNone/>
            </a:pPr>
            <a:r>
              <a:rPr lang="en-US" sz="2000" b="1" dirty="0" smtClean="0">
                <a:cs typeface="Arial" charset="0"/>
              </a:rPr>
              <a:t>on</a:t>
            </a:r>
            <a:r>
              <a:rPr lang="en-US" sz="2000" dirty="0" smtClean="0">
                <a:cs typeface="Arial" charset="0"/>
              </a:rPr>
              <a:t> </a:t>
            </a:r>
          </a:p>
          <a:p>
            <a:pPr algn="ctr" eaLnBrk="1" hangingPunct="1">
              <a:buFont typeface="Wingdings 2" pitchFamily="18" charset="2"/>
              <a:buNone/>
            </a:pPr>
            <a:r>
              <a:rPr lang="en-US" dirty="0" smtClean="0">
                <a:cs typeface="Arial" charset="0"/>
              </a:rPr>
              <a:t>“Advanced Computer Architecture –TCS 704”</a:t>
            </a:r>
          </a:p>
          <a:p>
            <a:pPr algn="ctr" eaLnBrk="1" hangingPunct="1">
              <a:buFont typeface="Wingdings 2" pitchFamily="18" charset="2"/>
              <a:buNone/>
            </a:pPr>
            <a:r>
              <a:rPr lang="en-US" sz="2000" dirty="0" smtClean="0">
                <a:cs typeface="Arial" charset="0"/>
              </a:rPr>
              <a:t>by</a:t>
            </a:r>
          </a:p>
          <a:p>
            <a:pPr algn="ctr" eaLnBrk="1" hangingPunct="1">
              <a:buFont typeface="Wingdings 2" pitchFamily="18" charset="2"/>
              <a:buNone/>
            </a:pPr>
            <a:r>
              <a:rPr lang="en-US" sz="2000" b="1" i="1" dirty="0" err="1" smtClean="0">
                <a:cs typeface="Arial" charset="0"/>
              </a:rPr>
              <a:t>A</a:t>
            </a:r>
            <a:r>
              <a:rPr lang="en-US" sz="2000" b="1" dirty="0" err="1" smtClean="0">
                <a:cs typeface="Arial" charset="0"/>
              </a:rPr>
              <a:t>kansha</a:t>
            </a:r>
            <a:r>
              <a:rPr lang="en-US" sz="2000" b="1" dirty="0" smtClean="0">
                <a:cs typeface="Arial" charset="0"/>
              </a:rPr>
              <a:t> Gupta</a:t>
            </a:r>
            <a:endParaRPr lang="en-US" sz="2000" dirty="0" smtClean="0">
              <a:cs typeface="Arial" charset="0"/>
            </a:endParaRPr>
          </a:p>
          <a:p>
            <a:pPr algn="ctr" eaLnBrk="1" hangingPunct="1">
              <a:buFont typeface="Wingdings 2" pitchFamily="18" charset="2"/>
              <a:buNone/>
            </a:pPr>
            <a:r>
              <a:rPr lang="en-US" sz="2000" b="1" dirty="0" smtClean="0">
                <a:cs typeface="Arial" charset="0"/>
              </a:rPr>
              <a:t> </a:t>
            </a: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r>
              <a:rPr lang="en-US" sz="2000" b="1" dirty="0" smtClean="0">
                <a:cs typeface="Arial" charset="0"/>
              </a:rPr>
              <a:t>DEPARTMENT OF COMPUTER SCIENCE AND ENGINEERING</a:t>
            </a:r>
            <a:endParaRPr lang="en-US" sz="2000" dirty="0" smtClean="0">
              <a:cs typeface="Arial" charset="0"/>
            </a:endParaRPr>
          </a:p>
          <a:p>
            <a:pPr algn="ctr" eaLnBrk="1" hangingPunct="1">
              <a:buFont typeface="Wingdings 2" pitchFamily="18" charset="2"/>
              <a:buNone/>
            </a:pPr>
            <a:r>
              <a:rPr lang="en-US" sz="2000" dirty="0" smtClean="0">
                <a:cs typeface="Arial" charset="0"/>
              </a:rPr>
              <a:t>GRAPHIC ERA DEEMED TO BE UNIVERSITY – 248002</a:t>
            </a:r>
          </a:p>
          <a:p>
            <a:pPr algn="ctr" eaLnBrk="1" hangingPunct="1">
              <a:buFont typeface="Wingdings 2" pitchFamily="18" charset="2"/>
              <a:buNone/>
            </a:pPr>
            <a:endParaRPr lang="en-US" sz="1600" dirty="0" smtClean="0"/>
          </a:p>
        </p:txBody>
      </p:sp>
      <p:pic>
        <p:nvPicPr>
          <p:cNvPr id="6147" name="Picture 3" descr="ahmed-logo1"/>
          <p:cNvPicPr>
            <a:picLocks noChangeAspect="1" noChangeArrowheads="1"/>
          </p:cNvPicPr>
          <p:nvPr/>
        </p:nvPicPr>
        <p:blipFill>
          <a:blip r:embed="rId3"/>
          <a:srcRect/>
          <a:stretch>
            <a:fillRect/>
          </a:stretch>
        </p:blipFill>
        <p:spPr bwMode="auto">
          <a:xfrm>
            <a:off x="3886200" y="2667000"/>
            <a:ext cx="120967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470025"/>
          </a:xfrm>
        </p:spPr>
        <p:txBody>
          <a:bodyPr>
            <a:normAutofit fontScale="90000"/>
          </a:bodyPr>
          <a:lstStyle/>
          <a:p>
            <a:pPr algn="ctr"/>
            <a:r>
              <a:rPr lang="en-US" dirty="0" smtClean="0"/>
              <a:t>The Iron Law of Processor Performance</a:t>
            </a:r>
            <a:endParaRPr lang="en-US" dirty="0"/>
          </a:p>
        </p:txBody>
      </p:sp>
      <p:sp>
        <p:nvSpPr>
          <p:cNvPr id="3" name="Subtitle 2"/>
          <p:cNvSpPr>
            <a:spLocks noGrp="1"/>
          </p:cNvSpPr>
          <p:nvPr>
            <p:ph type="subTitle"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457200" y="1447800"/>
            <a:ext cx="7848600" cy="408819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00275" y="5486400"/>
            <a:ext cx="5495925" cy="90487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774658" y="1219200"/>
            <a:ext cx="7835942" cy="4791905"/>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Another View of CPU Performance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tretch>
            <a:fillRect/>
          </a:stretch>
        </p:blipFill>
        <p:spPr bwMode="auto">
          <a:xfrm>
            <a:off x="457200" y="1371600"/>
            <a:ext cx="8203306" cy="4525962"/>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Another View of CPU Performance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tretch>
            <a:fillRect/>
          </a:stretch>
        </p:blipFill>
        <p:spPr bwMode="auto">
          <a:xfrm>
            <a:off x="457200" y="1371600"/>
            <a:ext cx="8229600" cy="4511180"/>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Another View of CPU Performance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Use Amdahl’s law to determine which design decisions will yield the best system.</a:t>
            </a:r>
          </a:p>
          <a:p>
            <a:r>
              <a:rPr lang="en-US" b="1" dirty="0" smtClean="0"/>
              <a:t> Make the Common Case Fast : </a:t>
            </a:r>
            <a:r>
              <a:rPr lang="en-US" dirty="0" smtClean="0"/>
              <a:t>small improvements for a large percentage of the system are better than large improvements on a small percentage of the system.</a:t>
            </a:r>
            <a:endParaRPr lang="en-US" dirty="0"/>
          </a:p>
        </p:txBody>
      </p:sp>
      <p:sp>
        <p:nvSpPr>
          <p:cNvPr id="2" name="Title 1"/>
          <p:cNvSpPr>
            <a:spLocks noGrp="1"/>
          </p:cNvSpPr>
          <p:nvPr>
            <p:ph type="title"/>
          </p:nvPr>
        </p:nvSpPr>
        <p:spPr/>
        <p:txBody>
          <a:bodyPr/>
          <a:lstStyle/>
          <a:p>
            <a:r>
              <a:rPr lang="en-US" dirty="0" smtClean="0"/>
              <a:t>Amdahl’s Law Implications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While trying to make the common case fast, do not make the uncommon case worse.</a:t>
            </a:r>
          </a:p>
          <a:p>
            <a:r>
              <a:rPr lang="en-US" b="1" dirty="0" smtClean="0"/>
              <a:t>Diminishing Returns</a:t>
            </a:r>
          </a:p>
          <a:p>
            <a:pPr>
              <a:buNone/>
            </a:pPr>
            <a:r>
              <a:rPr lang="en-US" dirty="0" smtClean="0"/>
              <a:t>	Once the easy changes for improvement have been made, further improvements will not yield great returns. More and more work must be done to obtain small improvements and these improvements will result in small to nearly zero speedups.</a:t>
            </a:r>
            <a:endParaRPr lang="en-US" dirty="0"/>
          </a:p>
        </p:txBody>
      </p:sp>
      <p:sp>
        <p:nvSpPr>
          <p:cNvPr id="2" name="Title 1"/>
          <p:cNvSpPr>
            <a:spLocks noGrp="1"/>
          </p:cNvSpPr>
          <p:nvPr>
            <p:ph type="title"/>
          </p:nvPr>
        </p:nvSpPr>
        <p:spPr/>
        <p:txBody>
          <a:bodyPr/>
          <a:lstStyle/>
          <a:p>
            <a:r>
              <a:rPr lang="en-US" dirty="0" err="1" smtClean="0"/>
              <a:t>Lhadma’s</a:t>
            </a:r>
            <a:r>
              <a:rPr lang="en-US" dirty="0" smtClean="0"/>
              <a:t> Law</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Blip>
                <a:blip r:embed="rId2"/>
              </a:buBlip>
            </a:pPr>
            <a:r>
              <a:rPr lang="en-US" dirty="0" smtClean="0"/>
              <a:t>Memory Hierarchy Design:</a:t>
            </a:r>
          </a:p>
          <a:p>
            <a:pPr>
              <a:buBlip>
                <a:blip r:embed="rId3"/>
              </a:buBlip>
            </a:pPr>
            <a:r>
              <a:rPr lang="en-US" dirty="0" smtClean="0"/>
              <a:t>Basics of Memory Hierarchy, </a:t>
            </a:r>
          </a:p>
          <a:p>
            <a:pPr>
              <a:buBlip>
                <a:blip r:embed="rId3"/>
              </a:buBlip>
            </a:pPr>
            <a:r>
              <a:rPr lang="en-US" dirty="0" smtClean="0"/>
              <a:t>Coherence and locality properties, </a:t>
            </a:r>
          </a:p>
          <a:p>
            <a:pPr>
              <a:buBlip>
                <a:blip r:embed="rId3"/>
              </a:buBlip>
            </a:pPr>
            <a:r>
              <a:rPr lang="en-US" dirty="0" smtClean="0"/>
              <a:t>Cache memory organizations, </a:t>
            </a:r>
          </a:p>
          <a:p>
            <a:pPr>
              <a:buBlip>
                <a:blip r:embed="rId3"/>
              </a:buBlip>
            </a:pPr>
            <a:r>
              <a:rPr lang="en-US" dirty="0" smtClean="0"/>
              <a:t>Cache Performance, </a:t>
            </a:r>
          </a:p>
          <a:p>
            <a:pPr>
              <a:buBlip>
                <a:blip r:embed="rId3"/>
              </a:buBlip>
            </a:pPr>
            <a:r>
              <a:rPr lang="en-US" dirty="0" smtClean="0"/>
              <a:t>Cache optimization techniques, </a:t>
            </a:r>
          </a:p>
          <a:p>
            <a:pPr>
              <a:buBlip>
                <a:blip r:embed="rId3"/>
              </a:buBlip>
            </a:pPr>
            <a:r>
              <a:rPr lang="en-US" dirty="0" smtClean="0"/>
              <a:t>Virtual Memory, </a:t>
            </a:r>
          </a:p>
          <a:p>
            <a:pPr>
              <a:buBlip>
                <a:blip r:embed="rId3"/>
              </a:buBlip>
            </a:pPr>
            <a:r>
              <a:rPr lang="en-US" dirty="0" smtClean="0"/>
              <a:t>Techniques for Fast Address Translation</a:t>
            </a:r>
            <a:endParaRPr lang="en-US" dirty="0"/>
          </a:p>
        </p:txBody>
      </p:sp>
      <p:sp>
        <p:nvSpPr>
          <p:cNvPr id="2" name="Title 1"/>
          <p:cNvSpPr>
            <a:spLocks noGrp="1"/>
          </p:cNvSpPr>
          <p:nvPr>
            <p:ph type="title"/>
          </p:nvPr>
        </p:nvSpPr>
        <p:spPr/>
        <p:txBody>
          <a:bodyPr/>
          <a:lstStyle/>
          <a:p>
            <a:r>
              <a:rPr lang="en-US" dirty="0" smtClean="0"/>
              <a:t>UNIT-II</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00347" y="1743670"/>
            <a:ext cx="2542427" cy="923330"/>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solidFill>
                  <a:schemeClr val="accent1"/>
                </a:solidFill>
                <a:effectLst>
                  <a:outerShdw blurRad="50800" algn="tl" rotWithShape="0">
                    <a:srgbClr val="000000"/>
                  </a:outerShdw>
                </a:effectLst>
              </a:rPr>
              <a:t>THANKS</a:t>
            </a:r>
            <a:endParaRPr lang="en-US" sz="5400" b="1" cap="none" spc="0" dirty="0">
              <a:ln w="17780" cmpd="sng">
                <a:solidFill>
                  <a:srgbClr val="FFFFFF"/>
                </a:solidFill>
                <a:prstDash val="solid"/>
                <a:miter lim="800000"/>
              </a:ln>
              <a:solidFill>
                <a:schemeClr val="accent1"/>
              </a:solidFill>
              <a:effectLst>
                <a:outerShdw blurRad="50800" algn="tl" rotWithShape="0">
                  <a:srgbClr val="000000"/>
                </a:outerShdw>
              </a:effectLst>
            </a:endParaRPr>
          </a:p>
        </p:txBody>
      </p:sp>
      <p:sp>
        <p:nvSpPr>
          <p:cNvPr id="3" name="Rectangle 2"/>
          <p:cNvSpPr/>
          <p:nvPr/>
        </p:nvSpPr>
        <p:spPr>
          <a:xfrm>
            <a:off x="1447800" y="1143000"/>
            <a:ext cx="3866764" cy="369332"/>
          </a:xfrm>
          <a:prstGeom prst="rect">
            <a:avLst/>
          </a:prstGeom>
        </p:spPr>
        <p:txBody>
          <a:bodyPr wrap="none">
            <a:spAutoFit/>
          </a:bodyPr>
          <a:lstStyle/>
          <a:p>
            <a:r>
              <a:rPr lang="en-US" dirty="0" smtClean="0"/>
              <a:t>https://youtu.be/-Sm53y4UYHw</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118</TotalTime>
  <Words>130</Words>
  <Application>Microsoft Office PowerPoint</Application>
  <PresentationFormat>On-screen Show (4:3)</PresentationFormat>
  <Paragraphs>36</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Concourse</vt:lpstr>
      <vt:lpstr>Slide 1</vt:lpstr>
      <vt:lpstr>The Iron Law of Processor Performance</vt:lpstr>
      <vt:lpstr>Another View of CPU Performance</vt:lpstr>
      <vt:lpstr>Another View of CPU Performance</vt:lpstr>
      <vt:lpstr>Another View of CPU Performance</vt:lpstr>
      <vt:lpstr>Amdahl’s Law Implications</vt:lpstr>
      <vt:lpstr>Lhadma’s Law</vt:lpstr>
      <vt:lpstr>UNIT-II</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Iron Law of Processor Performance</dc:title>
  <dc:creator>SCE</dc:creator>
  <cp:lastModifiedBy>SCE</cp:lastModifiedBy>
  <cp:revision>19</cp:revision>
  <dcterms:created xsi:type="dcterms:W3CDTF">2006-08-16T00:00:00Z</dcterms:created>
  <dcterms:modified xsi:type="dcterms:W3CDTF">2020-08-05T06:52:54Z</dcterms:modified>
</cp:coreProperties>
</file>