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6" r:id="rId2"/>
    <p:sldId id="256" r:id="rId3"/>
    <p:sldId id="257" r:id="rId4"/>
    <p:sldId id="258" r:id="rId5"/>
    <p:sldId id="262" r:id="rId6"/>
    <p:sldId id="263" r:id="rId7"/>
    <p:sldId id="264" r:id="rId8"/>
    <p:sldId id="259" r:id="rId9"/>
    <p:sldId id="260" r:id="rId10"/>
    <p:sldId id="261" r:id="rId11"/>
    <p:sldId id="265"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57FAB8-ED02-473D-B67B-9631CC708673}" type="datetimeFigureOut">
              <a:rPr lang="en-US" smtClean="0"/>
              <a:pPr/>
              <a:t>9/21/2020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D7401A-8D63-4F32-B60A-827B6A225B8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4227175" y="-11796713"/>
            <a:ext cx="16652875" cy="12490451"/>
          </a:xfrm>
          <a:ln/>
        </p:spPr>
      </p:sp>
      <p:sp>
        <p:nvSpPr>
          <p:cNvPr id="105475" name="Notes Placeholder 2"/>
          <p:cNvSpPr>
            <a:spLocks noGrp="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9/21/2020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9/21/2020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9/21/2020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9/21/2020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9/21/2020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9/21/2020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57200" y="76200"/>
            <a:ext cx="8226425" cy="6324600"/>
          </a:xfrm>
        </p:spPr>
        <p:txBody>
          <a:bodyPr/>
          <a:lstStyle/>
          <a:p>
            <a:pPr algn="ctr" eaLnBrk="1" hangingPunct="1">
              <a:buFont typeface="Wingdings 2" pitchFamily="18" charset="2"/>
              <a:buNone/>
            </a:pPr>
            <a:endParaRPr lang="en-US" sz="1600" b="1" dirty="0" smtClean="0">
              <a:cs typeface="Arial" charset="0"/>
            </a:endParaRPr>
          </a:p>
          <a:p>
            <a:pPr algn="ctr" eaLnBrk="1" hangingPunct="1">
              <a:buFont typeface="Wingdings 2" pitchFamily="18" charset="2"/>
              <a:buNone/>
            </a:pPr>
            <a:r>
              <a:rPr lang="en-US" sz="2000" b="1" dirty="0" smtClean="0">
                <a:cs typeface="Arial" charset="0"/>
              </a:rPr>
              <a:t>Lecture</a:t>
            </a:r>
          </a:p>
          <a:p>
            <a:pPr algn="ctr" eaLnBrk="1" hangingPunct="1">
              <a:buFont typeface="Wingdings 2" pitchFamily="18" charset="2"/>
              <a:buNone/>
            </a:pPr>
            <a:r>
              <a:rPr lang="en-US" sz="2000" b="1" dirty="0" smtClean="0">
                <a:cs typeface="Arial" charset="0"/>
              </a:rPr>
              <a:t>on</a:t>
            </a:r>
            <a:r>
              <a:rPr lang="en-US" sz="2000" dirty="0" smtClean="0">
                <a:cs typeface="Arial" charset="0"/>
              </a:rPr>
              <a:t> </a:t>
            </a:r>
          </a:p>
          <a:p>
            <a:pPr algn="ctr" eaLnBrk="1" hangingPunct="1">
              <a:buFont typeface="Wingdings 2" pitchFamily="18" charset="2"/>
              <a:buNone/>
            </a:pPr>
            <a:r>
              <a:rPr lang="en-US" dirty="0" smtClean="0">
                <a:cs typeface="Arial" charset="0"/>
              </a:rPr>
              <a:t>“Advanced Computer Architecture –TCS 704”</a:t>
            </a:r>
          </a:p>
          <a:p>
            <a:pPr algn="ctr" eaLnBrk="1" hangingPunct="1">
              <a:buFont typeface="Wingdings 2" pitchFamily="18" charset="2"/>
              <a:buNone/>
            </a:pPr>
            <a:r>
              <a:rPr lang="en-US" sz="2000" dirty="0" smtClean="0">
                <a:cs typeface="Arial" charset="0"/>
              </a:rPr>
              <a:t>by</a:t>
            </a:r>
          </a:p>
          <a:p>
            <a:pPr algn="ctr" eaLnBrk="1" hangingPunct="1">
              <a:buFont typeface="Wingdings 2" pitchFamily="18" charset="2"/>
              <a:buNone/>
            </a:pPr>
            <a:r>
              <a:rPr lang="en-US" sz="2000" b="1" i="1" dirty="0" err="1" smtClean="0">
                <a:cs typeface="Arial" charset="0"/>
              </a:rPr>
              <a:t>A</a:t>
            </a:r>
            <a:r>
              <a:rPr lang="en-US" sz="2000" b="1" dirty="0" err="1" smtClean="0">
                <a:cs typeface="Arial" charset="0"/>
              </a:rPr>
              <a:t>kansha</a:t>
            </a:r>
            <a:r>
              <a:rPr lang="en-US" sz="2000" b="1" dirty="0" smtClean="0">
                <a:cs typeface="Arial" charset="0"/>
              </a:rPr>
              <a:t> Gupta</a:t>
            </a:r>
            <a:endParaRPr lang="en-US" sz="2000" dirty="0" smtClean="0">
              <a:cs typeface="Arial" charset="0"/>
            </a:endParaRPr>
          </a:p>
          <a:p>
            <a:pPr algn="ctr" eaLnBrk="1" hangingPunct="1">
              <a:buFont typeface="Wingdings 2" pitchFamily="18" charset="2"/>
              <a:buNone/>
            </a:pPr>
            <a:r>
              <a:rPr lang="en-US" sz="2000" b="1" dirty="0" smtClean="0">
                <a:cs typeface="Arial" charset="0"/>
              </a:rPr>
              <a:t> </a:t>
            </a: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r>
              <a:rPr lang="en-US" sz="2000" b="1" dirty="0" smtClean="0">
                <a:cs typeface="Arial" charset="0"/>
              </a:rPr>
              <a:t>DEPARTMENT OF COMPUTER SCIENCE AND ENGINEERING</a:t>
            </a:r>
            <a:endParaRPr lang="en-US" sz="2000" dirty="0" smtClean="0">
              <a:cs typeface="Arial" charset="0"/>
            </a:endParaRPr>
          </a:p>
          <a:p>
            <a:pPr algn="ctr" eaLnBrk="1" hangingPunct="1">
              <a:buFont typeface="Wingdings 2" pitchFamily="18" charset="2"/>
              <a:buNone/>
            </a:pPr>
            <a:r>
              <a:rPr lang="en-US" sz="2000" dirty="0" smtClean="0">
                <a:cs typeface="Arial" charset="0"/>
              </a:rPr>
              <a:t>GRAPHIC ERA DEEMED TO BE UNIVERSITY – 248002</a:t>
            </a:r>
          </a:p>
          <a:p>
            <a:pPr algn="ctr" eaLnBrk="1" hangingPunct="1">
              <a:buFont typeface="Wingdings 2" pitchFamily="18" charset="2"/>
              <a:buNone/>
            </a:pPr>
            <a:endParaRPr lang="en-US" sz="1600" dirty="0" smtClean="0"/>
          </a:p>
        </p:txBody>
      </p:sp>
      <p:pic>
        <p:nvPicPr>
          <p:cNvPr id="6147" name="Picture 3" descr="ahmed-logo1"/>
          <p:cNvPicPr>
            <a:picLocks noChangeAspect="1" noChangeArrowheads="1"/>
          </p:cNvPicPr>
          <p:nvPr/>
        </p:nvPicPr>
        <p:blipFill>
          <a:blip r:embed="rId3"/>
          <a:srcRect/>
          <a:stretch>
            <a:fillRect/>
          </a:stretch>
        </p:blipFill>
        <p:spPr bwMode="auto">
          <a:xfrm>
            <a:off x="3886200" y="2667000"/>
            <a:ext cx="1209675"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385340" y="1524000"/>
            <a:ext cx="8377660" cy="4419600"/>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pPr algn="ctr"/>
            <a:r>
              <a:rPr lang="en-US" dirty="0" smtClean="0"/>
              <a:t>Memory Hierarchy Design Considerations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244732" y="1752600"/>
            <a:ext cx="8594468" cy="2839244"/>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pPr algn="ctr"/>
            <a:r>
              <a:rPr lang="en-US" dirty="0" smtClean="0"/>
              <a:t>Performance and Power for Caches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55463" y="1819870"/>
            <a:ext cx="2580899" cy="923330"/>
          </a:xfrm>
          <a:prstGeom prst="rect">
            <a:avLst/>
          </a:prstGeom>
          <a:noFill/>
        </p:spPr>
        <p:txBody>
          <a:bodyPr wrap="none" lIns="91440" tIns="45720" rIns="91440" bIns="45720">
            <a:spAutoFit/>
          </a:bodyPr>
          <a:lstStyle/>
          <a:p>
            <a:pPr algn="ctr"/>
            <a:r>
              <a:rPr lang="en-US" sz="5400" b="1" cap="none" spc="50" dirty="0" smtClean="0">
                <a:ln w="12700" cmpd="sng">
                  <a:solidFill>
                    <a:schemeClr val="accent6">
                      <a:satMod val="120000"/>
                      <a:shade val="80000"/>
                    </a:schemeClr>
                  </a:solidFill>
                  <a:prstDash val="solid"/>
                </a:ln>
                <a:solidFill>
                  <a:srgbClr val="C00000"/>
                </a:solidFill>
                <a:effectLst>
                  <a:glow rad="53100">
                    <a:schemeClr val="accent6">
                      <a:satMod val="180000"/>
                      <a:alpha val="30000"/>
                    </a:schemeClr>
                  </a:glow>
                </a:effectLst>
              </a:rPr>
              <a:t>T</a:t>
            </a:r>
            <a:r>
              <a:rPr lang="en-US" sz="5400" b="1" spc="50" dirty="0" smtClean="0">
                <a:ln w="12700" cmpd="sng">
                  <a:solidFill>
                    <a:schemeClr val="accent6">
                      <a:satMod val="120000"/>
                      <a:shade val="80000"/>
                    </a:schemeClr>
                  </a:solidFill>
                  <a:prstDash val="solid"/>
                </a:ln>
                <a:solidFill>
                  <a:srgbClr val="C00000"/>
                </a:solidFill>
                <a:effectLst>
                  <a:glow rad="53100">
                    <a:schemeClr val="accent6">
                      <a:satMod val="180000"/>
                      <a:alpha val="30000"/>
                    </a:schemeClr>
                  </a:glow>
                </a:effectLst>
              </a:rPr>
              <a:t>HANKS</a:t>
            </a:r>
            <a:endParaRPr lang="en-US" sz="5400" b="1" cap="none" spc="50" dirty="0" smtClean="0">
              <a:ln w="12700" cmpd="sng">
                <a:solidFill>
                  <a:schemeClr val="accent6">
                    <a:satMod val="120000"/>
                    <a:shade val="80000"/>
                  </a:schemeClr>
                </a:solidFill>
                <a:prstDash val="solid"/>
              </a:ln>
              <a:solidFill>
                <a:srgbClr val="C00000"/>
              </a:solidFill>
              <a:effectLst>
                <a:glow rad="53100">
                  <a:schemeClr val="accent6">
                    <a:satMod val="180000"/>
                    <a:alpha val="30000"/>
                  </a:schemeClr>
                </a:glow>
              </a:effectLst>
            </a:endParaRPr>
          </a:p>
        </p:txBody>
      </p:sp>
      <p:sp>
        <p:nvSpPr>
          <p:cNvPr id="5" name="Rectangle 4"/>
          <p:cNvSpPr/>
          <p:nvPr/>
        </p:nvSpPr>
        <p:spPr>
          <a:xfrm>
            <a:off x="1447800" y="990600"/>
            <a:ext cx="3703258" cy="369332"/>
          </a:xfrm>
          <a:prstGeom prst="rect">
            <a:avLst/>
          </a:prstGeom>
        </p:spPr>
        <p:txBody>
          <a:bodyPr wrap="none">
            <a:spAutoFit/>
          </a:bodyPr>
          <a:lstStyle/>
          <a:p>
            <a:r>
              <a:rPr lang="en-US" dirty="0" smtClean="0"/>
              <a:t>https://youtu.be/MPBJuwzG-ss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Memory Hierarchy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590194" y="1143000"/>
            <a:ext cx="7812234" cy="4800599"/>
          </a:xfrm>
          <a:prstGeom prst="rect">
            <a:avLst/>
          </a:prstGeom>
          <a:noFill/>
          <a:ln w="9525">
            <a:noFill/>
            <a:miter lim="800000"/>
            <a:headEnd/>
            <a:tailEnd/>
          </a:ln>
          <a:effectLst/>
        </p:spPr>
      </p:pic>
      <p:sp>
        <p:nvSpPr>
          <p:cNvPr id="2" name="Title 1"/>
          <p:cNvSpPr>
            <a:spLocks noGrp="1"/>
          </p:cNvSpPr>
          <p:nvPr>
            <p:ph type="title"/>
          </p:nvPr>
        </p:nvSpPr>
        <p:spPr/>
        <p:txBody>
          <a:bodyPr/>
          <a:lstStyle/>
          <a:p>
            <a:pPr algn="ctr"/>
            <a:r>
              <a:rPr lang="en-US" dirty="0" smtClean="0"/>
              <a:t>Introduction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718163" y="1676400"/>
            <a:ext cx="7816237" cy="3667401"/>
          </a:xfrm>
          <a:prstGeom prst="rect">
            <a:avLst/>
          </a:prstGeom>
          <a:noFill/>
          <a:ln w="9525">
            <a:noFill/>
            <a:miter lim="800000"/>
            <a:headEnd/>
            <a:tailEnd/>
          </a:ln>
          <a:effectLst/>
        </p:spPr>
      </p:pic>
      <p:sp>
        <p:nvSpPr>
          <p:cNvPr id="2" name="Title 1"/>
          <p:cNvSpPr>
            <a:spLocks noGrp="1"/>
          </p:cNvSpPr>
          <p:nvPr>
            <p:ph type="title"/>
          </p:nvPr>
        </p:nvSpPr>
        <p:spPr/>
        <p:txBody>
          <a:bodyPr/>
          <a:lstStyle/>
          <a:p>
            <a:pPr algn="ctr"/>
            <a:r>
              <a:rPr lang="en-US" dirty="0" smtClean="0"/>
              <a:t>Memory Hierarchy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lnSpcReduction="10000"/>
          </a:bodyPr>
          <a:lstStyle/>
          <a:p>
            <a:pPr fontAlgn="base">
              <a:buNone/>
            </a:pPr>
            <a:r>
              <a:rPr lang="en-US" dirty="0" smtClean="0"/>
              <a:t>This Memory Hierarchy Design is divided into 2 main types:</a:t>
            </a:r>
          </a:p>
          <a:p>
            <a:pPr fontAlgn="base"/>
            <a:r>
              <a:rPr lang="en-US" b="1" dirty="0" smtClean="0"/>
              <a:t>External Memory or Secondary Memory –</a:t>
            </a:r>
            <a:r>
              <a:rPr lang="en-US" dirty="0" smtClean="0"/>
              <a:t/>
            </a:r>
            <a:br>
              <a:rPr lang="en-US" dirty="0" smtClean="0"/>
            </a:br>
            <a:r>
              <a:rPr lang="en-US" dirty="0" smtClean="0"/>
              <a:t>Comprising of Magnetic Disk, Optical Disk, Magnetic Tape i.e. peripheral storage devices which are accessible by the processor via I/O Module.</a:t>
            </a:r>
          </a:p>
          <a:p>
            <a:pPr fontAlgn="base"/>
            <a:r>
              <a:rPr lang="en-US" b="1" dirty="0" smtClean="0"/>
              <a:t>Internal Memory or Primary Memory –</a:t>
            </a:r>
            <a:r>
              <a:rPr lang="en-US" dirty="0" smtClean="0"/>
              <a:t/>
            </a:r>
            <a:br>
              <a:rPr lang="en-US" dirty="0" smtClean="0"/>
            </a:br>
            <a:r>
              <a:rPr lang="en-US" dirty="0" smtClean="0"/>
              <a:t>Comprising of Main Memory, Cache Memory &amp; CPU registers. This is directly accessible by the processor.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629400"/>
          </a:xfrm>
        </p:spPr>
        <p:txBody>
          <a:bodyPr>
            <a:normAutofit fontScale="70000" lnSpcReduction="20000"/>
          </a:bodyPr>
          <a:lstStyle/>
          <a:p>
            <a:pPr fontAlgn="base">
              <a:buNone/>
            </a:pPr>
            <a:r>
              <a:rPr lang="en-US" dirty="0" smtClean="0"/>
              <a:t>We can infer the following characteristics of Memory Hierarchy Design from above figure:</a:t>
            </a:r>
          </a:p>
          <a:p>
            <a:pPr fontAlgn="base"/>
            <a:r>
              <a:rPr lang="en-US" b="1" dirty="0" smtClean="0"/>
              <a:t>Capacity:</a:t>
            </a:r>
            <a:r>
              <a:rPr lang="en-US" dirty="0" smtClean="0"/>
              <a:t/>
            </a:r>
            <a:br>
              <a:rPr lang="en-US" dirty="0" smtClean="0"/>
            </a:br>
            <a:r>
              <a:rPr lang="en-US" dirty="0" smtClean="0"/>
              <a:t>It is the global volume of information the memory can store. As we move from top to bottom in the Hierarchy, the capacity increases.</a:t>
            </a:r>
          </a:p>
          <a:p>
            <a:pPr fontAlgn="base"/>
            <a:r>
              <a:rPr lang="en-US" b="1" dirty="0" smtClean="0"/>
              <a:t>Access Time:</a:t>
            </a:r>
            <a:r>
              <a:rPr lang="en-US" dirty="0" smtClean="0"/>
              <a:t/>
            </a:r>
            <a:br>
              <a:rPr lang="en-US" dirty="0" smtClean="0"/>
            </a:br>
            <a:r>
              <a:rPr lang="en-US" dirty="0" smtClean="0"/>
              <a:t>It is the time interval between the read/write request and the availability of the data. As we move from top to bottom in the Hierarchy, the access time increases.</a:t>
            </a:r>
          </a:p>
          <a:p>
            <a:pPr fontAlgn="base"/>
            <a:r>
              <a:rPr lang="en-US" b="1" dirty="0" smtClean="0"/>
              <a:t>Performance:</a:t>
            </a:r>
            <a:r>
              <a:rPr lang="en-US" dirty="0" smtClean="0"/>
              <a:t/>
            </a:r>
            <a:br>
              <a:rPr lang="en-US" dirty="0" smtClean="0"/>
            </a:br>
            <a:r>
              <a:rPr lang="en-US" dirty="0" smtClean="0"/>
              <a:t>Earlier when the computer system was designed without Memory Hierarchy design, the speed gap increases between the CPU registers and Main Memory due to large difference in access time. This results in lower performance of the system and thus, enhancement was required. This enhancement was made in the form of Memory Hierarchy Design because of which the performance of the system increases. One of the most significant ways to increase system performance is minimizing how far down the memory hierarchy one has to go to manipulate data.</a:t>
            </a:r>
          </a:p>
          <a:p>
            <a:pPr fontAlgn="base"/>
            <a:r>
              <a:rPr lang="en-US" b="1" dirty="0" smtClean="0"/>
              <a:t>Cost per bit:</a:t>
            </a:r>
            <a:r>
              <a:rPr lang="en-US" dirty="0" smtClean="0"/>
              <a:t/>
            </a:r>
            <a:br>
              <a:rPr lang="en-US" dirty="0" smtClean="0"/>
            </a:br>
            <a:r>
              <a:rPr lang="en-US" dirty="0" smtClean="0"/>
              <a:t>As we move from bottom to top in the Hierarchy, the cost per bit increases i.e. Internal Memory is costlier than External Memory.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buNone/>
            </a:pPr>
            <a:r>
              <a:rPr lang="en-US" dirty="0" smtClean="0"/>
              <a:t>The need for a memory hierarchy includes the following.</a:t>
            </a:r>
          </a:p>
          <a:p>
            <a:pPr fontAlgn="base"/>
            <a:r>
              <a:rPr lang="en-US" dirty="0" smtClean="0"/>
              <a:t>Memory distributing is simple and economical</a:t>
            </a:r>
          </a:p>
          <a:p>
            <a:pPr fontAlgn="base"/>
            <a:r>
              <a:rPr lang="en-US" dirty="0" smtClean="0"/>
              <a:t>Removes external destruction</a:t>
            </a:r>
          </a:p>
          <a:p>
            <a:pPr fontAlgn="base"/>
            <a:r>
              <a:rPr lang="en-US" dirty="0" smtClean="0"/>
              <a:t>Data can be spread all over</a:t>
            </a:r>
          </a:p>
          <a:p>
            <a:pPr fontAlgn="base"/>
            <a:r>
              <a:rPr lang="en-US" dirty="0" smtClean="0"/>
              <a:t>Permits demand paging &amp; pre-paging</a:t>
            </a:r>
          </a:p>
          <a:p>
            <a:pPr fontAlgn="base"/>
            <a:r>
              <a:rPr lang="en-US" dirty="0" smtClean="0"/>
              <a:t>Swapping will be more proficient</a:t>
            </a:r>
            <a:endParaRPr lang="en-US" dirty="0"/>
          </a:p>
        </p:txBody>
      </p:sp>
      <p:sp>
        <p:nvSpPr>
          <p:cNvPr id="2" name="Title 1"/>
          <p:cNvSpPr>
            <a:spLocks noGrp="1"/>
          </p:cNvSpPr>
          <p:nvPr>
            <p:ph type="title"/>
          </p:nvPr>
        </p:nvSpPr>
        <p:spPr/>
        <p:txBody>
          <a:bodyPr>
            <a:normAutofit fontScale="90000"/>
          </a:bodyPr>
          <a:lstStyle/>
          <a:p>
            <a:pPr algn="ctr"/>
            <a:r>
              <a:rPr lang="en-US" b="1" dirty="0" smtClean="0"/>
              <a:t>Advantages of Memory Hierarchy</a:t>
            </a:r>
            <a:br>
              <a:rPr lang="en-US" b="1"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tretch>
            <a:fillRect/>
          </a:stretch>
        </p:blipFill>
        <p:spPr bwMode="auto">
          <a:xfrm>
            <a:off x="495300" y="1500981"/>
            <a:ext cx="8153400" cy="4486275"/>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pPr algn="ctr"/>
            <a:r>
              <a:rPr lang="en-US" dirty="0" smtClean="0"/>
              <a:t>CPU vs. Memory: Performance </a:t>
            </a:r>
            <a:r>
              <a:rPr lang="en-US" dirty="0" err="1" smtClean="0"/>
              <a:t>vs</a:t>
            </a:r>
            <a:r>
              <a:rPr lang="en-US" dirty="0" smtClean="0"/>
              <a:t> Latency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609599" y="993781"/>
            <a:ext cx="8012783" cy="5330819"/>
          </a:xfrm>
          <a:prstGeom prst="rect">
            <a:avLst/>
          </a:prstGeom>
          <a:noFill/>
          <a:ln w="9525">
            <a:noFill/>
            <a:miter lim="800000"/>
            <a:headEnd/>
            <a:tailEnd/>
          </a:ln>
          <a:effectLst/>
        </p:spPr>
      </p:pic>
      <p:sp>
        <p:nvSpPr>
          <p:cNvPr id="2" name="Title 1"/>
          <p:cNvSpPr>
            <a:spLocks noGrp="1"/>
          </p:cNvSpPr>
          <p:nvPr>
            <p:ph type="title"/>
          </p:nvPr>
        </p:nvSpPr>
        <p:spPr>
          <a:xfrm>
            <a:off x="457200" y="-152400"/>
            <a:ext cx="8229600" cy="1143000"/>
          </a:xfrm>
        </p:spPr>
        <p:txBody>
          <a:bodyPr/>
          <a:lstStyle/>
          <a:p>
            <a:pPr algn="ctr"/>
            <a:r>
              <a:rPr lang="en-US" dirty="0" smtClean="0"/>
              <a:t>Memory Hierarchy</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122</TotalTime>
  <Words>102</Words>
  <Application>Microsoft Office PowerPoint</Application>
  <PresentationFormat>On-screen Show (4:3)</PresentationFormat>
  <Paragraphs>38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Slide 1</vt:lpstr>
      <vt:lpstr>Memory Hierarchy </vt:lpstr>
      <vt:lpstr>Introduction</vt:lpstr>
      <vt:lpstr>Memory Hierarchy</vt:lpstr>
      <vt:lpstr>Slide 5</vt:lpstr>
      <vt:lpstr>Slide 6</vt:lpstr>
      <vt:lpstr>Advantages of Memory Hierarchy </vt:lpstr>
      <vt:lpstr>CPU vs. Memory: Performance vs Latency</vt:lpstr>
      <vt:lpstr>Memory Hierarchy</vt:lpstr>
      <vt:lpstr>Memory Hierarchy Design Considerations</vt:lpstr>
      <vt:lpstr>Performance and Power for Caches</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Hierarchy Design</dc:title>
  <dc:creator>SCE</dc:creator>
  <cp:lastModifiedBy>SCE</cp:lastModifiedBy>
  <cp:revision>22</cp:revision>
  <dcterms:created xsi:type="dcterms:W3CDTF">2006-08-16T00:00:00Z</dcterms:created>
  <dcterms:modified xsi:type="dcterms:W3CDTF">2020-09-21T08:11:42Z</dcterms:modified>
</cp:coreProperties>
</file>