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3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59D60B-9FE5-4476-AB3E-B2388EBB0C04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0F363-FCA4-42F5-AC17-060F146CA1B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14227175" y="-11796713"/>
            <a:ext cx="16652875" cy="12490451"/>
          </a:xfrm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8/31/2021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226425" cy="6324600"/>
          </a:xfrm>
        </p:spPr>
        <p:txBody>
          <a:bodyPr/>
          <a:lstStyle/>
          <a:p>
            <a:pPr algn="ctr" eaLnBrk="1" hangingPunct="1">
              <a:buFont typeface="Wingdings 2" pitchFamily="18" charset="2"/>
              <a:buNone/>
            </a:pPr>
            <a:endParaRPr lang="en-US" sz="16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dirty="0" smtClean="0">
                <a:cs typeface="Arial" charset="0"/>
              </a:rPr>
              <a:t>Lecture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dirty="0" smtClean="0">
                <a:cs typeface="Arial" charset="0"/>
              </a:rPr>
              <a:t>on</a:t>
            </a:r>
            <a:r>
              <a:rPr lang="en-US" sz="2000" dirty="0" smtClean="0">
                <a:cs typeface="Arial" charset="0"/>
              </a:rPr>
              <a:t> 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dirty="0" smtClean="0">
                <a:cs typeface="Arial" charset="0"/>
              </a:rPr>
              <a:t>“Advanced Computer Architecture –TCS 704”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dirty="0" smtClean="0">
                <a:cs typeface="Arial" charset="0"/>
              </a:rPr>
              <a:t>by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i="1" dirty="0" err="1" smtClean="0">
                <a:cs typeface="Arial" charset="0"/>
              </a:rPr>
              <a:t>A</a:t>
            </a:r>
            <a:r>
              <a:rPr lang="en-US" sz="2000" b="1" dirty="0" err="1" smtClean="0">
                <a:cs typeface="Arial" charset="0"/>
              </a:rPr>
              <a:t>kansha</a:t>
            </a:r>
            <a:r>
              <a:rPr lang="en-US" sz="2000" b="1" dirty="0" smtClean="0">
                <a:cs typeface="Arial" charset="0"/>
              </a:rPr>
              <a:t> Gupta</a:t>
            </a:r>
            <a:endParaRPr lang="en-US" sz="2000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dirty="0" smtClean="0">
                <a:cs typeface="Arial" charset="0"/>
              </a:rPr>
              <a:t> </a:t>
            </a: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dirty="0" smtClean="0">
                <a:cs typeface="Arial" charset="0"/>
              </a:rPr>
              <a:t>DEPARTMENT OF COMPUTER SCIENCE AND ENGINEERING</a:t>
            </a:r>
            <a:endParaRPr lang="en-US" sz="2000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dirty="0" smtClean="0">
                <a:cs typeface="Arial" charset="0"/>
              </a:rPr>
              <a:t>GRAPHIC ERA DEEMED TO BE UNIVERSITY – 248002</a:t>
            </a:r>
          </a:p>
          <a:p>
            <a:pPr algn="ctr" eaLnBrk="1" hangingPunct="1">
              <a:buFont typeface="Wingdings 2" pitchFamily="18" charset="2"/>
              <a:buNone/>
            </a:pPr>
            <a:endParaRPr lang="en-US" sz="1600" dirty="0" smtClean="0"/>
          </a:p>
        </p:txBody>
      </p:sp>
      <p:pic>
        <p:nvPicPr>
          <p:cNvPr id="6147" name="Picture 3" descr="ahmed-logo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2667000"/>
            <a:ext cx="120967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742950"/>
            <a:ext cx="856297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algn="l"/>
            <a:r>
              <a:rPr lang="en-US" b="1" dirty="0" smtClean="0"/>
              <a:t>5. Reducing Miss Penalty</a:t>
            </a:r>
            <a:endParaRPr lang="en-US" b="1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1219200"/>
            <a:ext cx="7946571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1446485"/>
            <a:ext cx="7848600" cy="4786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6.Avoiding Address Translation in Cache Indexing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905000" y="2667000"/>
            <a:ext cx="3759320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THANKS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90600" y="1066800"/>
            <a:ext cx="39244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mtClean="0"/>
              <a:t>https://youtu.be/CK0bMO_JX6Y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219200" y="1905000"/>
            <a:ext cx="656128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Cache optimization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Reduce Miss Rate </a:t>
            </a:r>
          </a:p>
          <a:p>
            <a:r>
              <a:rPr lang="en-US" dirty="0" smtClean="0"/>
              <a:t>Reduce Cache Miss Penalty </a:t>
            </a:r>
          </a:p>
          <a:p>
            <a:r>
              <a:rPr lang="en-US" dirty="0" smtClean="0"/>
              <a:t>Reduce Cache Hit Time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Improving Cache Performance How?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945298"/>
            <a:ext cx="8001000" cy="5619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/>
          <a:lstStyle/>
          <a:p>
            <a:r>
              <a:rPr lang="en-US" altLang="zh-TW" b="1" dirty="0" smtClean="0"/>
              <a:t>Six Basic Cache Optimizations</a:t>
            </a:r>
            <a:endParaRPr lang="en-US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" y="838200"/>
            <a:ext cx="8837687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TW" b="1" dirty="0" smtClean="0"/>
              <a:t>1.Larger block size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33800" y="6200775"/>
            <a:ext cx="14478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Increasing cache size reduces cache misses</a:t>
            </a:r>
          </a:p>
          <a:p>
            <a:pPr marL="342900" lvl="1" indent="-342900">
              <a:buFont typeface="Wingdings" pitchFamily="2" charset="2"/>
              <a:buChar char="Ø"/>
            </a:pPr>
            <a:r>
              <a:rPr lang="en-US" dirty="0" smtClean="0"/>
              <a:t>both capacity misses and conflict misses reduced</a:t>
            </a:r>
          </a:p>
          <a:p>
            <a:pPr>
              <a:buNone/>
            </a:pP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2.  Reduce Misses by Increasing Cache Size</a:t>
            </a:r>
            <a:endParaRPr lang="en-US" b="1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2819400"/>
            <a:ext cx="5295900" cy="3692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534400" cy="3124200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dirty="0" smtClean="0"/>
              <a:t>2:1 Cache Rule</a:t>
            </a:r>
          </a:p>
          <a:p>
            <a:pPr lvl="1">
              <a:lnSpc>
                <a:spcPct val="90000"/>
              </a:lnSpc>
            </a:pPr>
            <a:r>
              <a:rPr lang="en-US" sz="2100" dirty="0" smtClean="0"/>
              <a:t>Miss Rate DM cache size N </a:t>
            </a:r>
            <a:r>
              <a:rPr lang="en-US" sz="2100" dirty="0" smtClean="0">
                <a:sym typeface="Symbol" charset="0"/>
              </a:rPr>
              <a:t></a:t>
            </a:r>
            <a:r>
              <a:rPr lang="en-US" sz="2100" dirty="0" smtClean="0"/>
              <a:t> Miss Rate FA cache size N/2</a:t>
            </a:r>
          </a:p>
          <a:p>
            <a:pPr lvl="1">
              <a:lnSpc>
                <a:spcPct val="90000"/>
              </a:lnSpc>
            </a:pPr>
            <a:r>
              <a:rPr lang="en-US" sz="2100" dirty="0" smtClean="0"/>
              <a:t>Not merely empirical</a:t>
            </a:r>
          </a:p>
          <a:p>
            <a:pPr lvl="2">
              <a:lnSpc>
                <a:spcPct val="90000"/>
              </a:lnSpc>
            </a:pPr>
            <a:r>
              <a:rPr lang="en-US" sz="1800" dirty="0" smtClean="0"/>
              <a:t>Theoretical justification in </a:t>
            </a:r>
            <a:r>
              <a:rPr lang="en-US" sz="1800" dirty="0" err="1" smtClean="0"/>
              <a:t>Sleator</a:t>
            </a:r>
            <a:r>
              <a:rPr lang="en-US" sz="1800" dirty="0" smtClean="0"/>
              <a:t> and </a:t>
            </a:r>
            <a:r>
              <a:rPr lang="en-US" sz="1800" dirty="0" err="1" smtClean="0"/>
              <a:t>Tarjan</a:t>
            </a:r>
            <a:r>
              <a:rPr lang="en-US" sz="1800" dirty="0" smtClean="0"/>
              <a:t>, </a:t>
            </a:r>
            <a:r>
              <a:rPr lang="ja-JP" altLang="en-US" sz="1800" smtClean="0">
                <a:latin typeface="Arial"/>
              </a:rPr>
              <a:t>“</a:t>
            </a:r>
            <a:r>
              <a:rPr lang="en-US" sz="1800" dirty="0" smtClean="0"/>
              <a:t>Amortized efficiency of list update and paging rules</a:t>
            </a:r>
            <a:r>
              <a:rPr lang="ja-JP" altLang="en-US" sz="1800" smtClean="0">
                <a:latin typeface="Arial"/>
              </a:rPr>
              <a:t>”</a:t>
            </a:r>
            <a:r>
              <a:rPr lang="en-US" sz="1800" dirty="0" smtClean="0"/>
              <a:t>, CACM, 28(2):202-208,1985</a:t>
            </a:r>
          </a:p>
          <a:p>
            <a:pPr>
              <a:lnSpc>
                <a:spcPct val="90000"/>
              </a:lnSpc>
            </a:pPr>
            <a:r>
              <a:rPr lang="en-US" sz="2400" dirty="0" smtClean="0"/>
              <a:t>Beware: Execution time is only final measure!</a:t>
            </a:r>
          </a:p>
          <a:p>
            <a:pPr lvl="1">
              <a:lnSpc>
                <a:spcPct val="90000"/>
              </a:lnSpc>
            </a:pPr>
            <a:r>
              <a:rPr lang="en-US" sz="2100" dirty="0" smtClean="0"/>
              <a:t>Will clock cycle time increase?</a:t>
            </a:r>
          </a:p>
          <a:p>
            <a:pPr lvl="1">
              <a:lnSpc>
                <a:spcPct val="90000"/>
              </a:lnSpc>
            </a:pPr>
            <a:r>
              <a:rPr lang="en-US" sz="2100" dirty="0" smtClean="0"/>
              <a:t>Hill [1988] suggested hit time ~10% higher for 2-way vs. 1-way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-152400"/>
            <a:ext cx="87630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3. Reduce Misses via Higher </a:t>
            </a:r>
            <a:r>
              <a:rPr lang="en-US" dirty="0" err="1" smtClean="0"/>
              <a:t>Associativity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799" y="3505201"/>
            <a:ext cx="4967111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 smtClean="0"/>
              <a:t>Example:  Ave </a:t>
            </a:r>
            <a:r>
              <a:rPr lang="en-US" dirty="0" err="1" smtClean="0"/>
              <a:t>Mem</a:t>
            </a:r>
            <a:r>
              <a:rPr lang="en-US" dirty="0" smtClean="0"/>
              <a:t> Access Time vs. Miss Rate</a:t>
            </a:r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6784" y="1461067"/>
            <a:ext cx="8544816" cy="530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b="1" dirty="0" smtClean="0"/>
              <a:t>4. Higher Number of Cache Levels</a:t>
            </a:r>
            <a:endParaRPr lang="en-US" b="1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7675" y="1600200"/>
            <a:ext cx="8315325" cy="43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737</TotalTime>
  <Words>160</Words>
  <Application>Microsoft Office PowerPoint</Application>
  <PresentationFormat>On-screen Show (4:3)</PresentationFormat>
  <Paragraphs>38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Concourse</vt:lpstr>
      <vt:lpstr>Slide 1</vt:lpstr>
      <vt:lpstr>Slide 2</vt:lpstr>
      <vt:lpstr>Improving Cache Performance How?</vt:lpstr>
      <vt:lpstr>Six Basic Cache Optimizations</vt:lpstr>
      <vt:lpstr>1.Larger block size </vt:lpstr>
      <vt:lpstr>2.  Reduce Misses by Increasing Cache Size</vt:lpstr>
      <vt:lpstr>3. Reduce Misses via Higher Associativity</vt:lpstr>
      <vt:lpstr>Example:  Ave Mem Access Time vs. Miss Rate</vt:lpstr>
      <vt:lpstr>4. Higher Number of Cache Levels</vt:lpstr>
      <vt:lpstr>Slide 10</vt:lpstr>
      <vt:lpstr>5. Reducing Miss Penalty</vt:lpstr>
      <vt:lpstr>6.Avoiding Address Translation in Cache Indexing</vt:lpstr>
      <vt:lpstr>Slide 13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SCE</dc:creator>
  <cp:lastModifiedBy>SCE</cp:lastModifiedBy>
  <cp:revision>20</cp:revision>
  <dcterms:created xsi:type="dcterms:W3CDTF">2006-08-16T00:00:00Z</dcterms:created>
  <dcterms:modified xsi:type="dcterms:W3CDTF">2021-09-01T07:31:39Z</dcterms:modified>
</cp:coreProperties>
</file>