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4" r:id="rId3"/>
    <p:sldId id="266" r:id="rId4"/>
    <p:sldId id="267" r:id="rId5"/>
    <p:sldId id="268" r:id="rId6"/>
    <p:sldId id="269" r:id="rId7"/>
    <p:sldId id="270" r:id="rId8"/>
    <p:sldId id="271" r:id="rId9"/>
    <p:sldId id="272"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16E9AC-95BB-4277-82E3-19B977411F6B}" type="datetimeFigureOut">
              <a:rPr lang="en-US" smtClean="0"/>
              <a:pPr/>
              <a:t>10/18/2020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2BDA9B-97E9-4BCF-AB84-AEECDB7743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10/18/2020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10/18/2020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10/18/2020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76200"/>
            <a:ext cx="8226425"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000" b="1" dirty="0" smtClean="0">
                <a:cs typeface="Arial" charset="0"/>
              </a:rPr>
              <a:t>Lecture</a:t>
            </a:r>
          </a:p>
          <a:p>
            <a:pPr algn="ctr" eaLnBrk="1" hangingPunct="1">
              <a:buFont typeface="Wingdings 2" pitchFamily="18" charset="2"/>
              <a:buNone/>
            </a:pPr>
            <a:r>
              <a:rPr lang="en-US" sz="2000" b="1" dirty="0" smtClean="0">
                <a:cs typeface="Arial" charset="0"/>
              </a:rPr>
              <a:t>on</a:t>
            </a:r>
            <a:r>
              <a:rPr lang="en-US" sz="2000" dirty="0" smtClean="0">
                <a:cs typeface="Arial" charset="0"/>
              </a:rPr>
              <a:t> </a:t>
            </a:r>
          </a:p>
          <a:p>
            <a:pPr algn="ctr" eaLnBrk="1" hangingPunct="1">
              <a:buFont typeface="Wingdings 2" pitchFamily="18" charset="2"/>
              <a:buNone/>
            </a:pPr>
            <a:r>
              <a:rPr lang="en-US" dirty="0" smtClean="0">
                <a:cs typeface="Arial" charset="0"/>
              </a:rPr>
              <a:t>“Advanced Computer Architecture –TCS 704”</a:t>
            </a:r>
          </a:p>
          <a:p>
            <a:pPr algn="ctr" eaLnBrk="1" hangingPunct="1">
              <a:buFont typeface="Wingdings 2" pitchFamily="18" charset="2"/>
              <a:buNone/>
            </a:pPr>
            <a:r>
              <a:rPr lang="en-US" sz="2000" dirty="0" smtClean="0">
                <a:cs typeface="Arial" charset="0"/>
              </a:rPr>
              <a:t>by</a:t>
            </a:r>
          </a:p>
          <a:p>
            <a:pPr algn="ctr" eaLnBrk="1" hangingPunct="1">
              <a:buFont typeface="Wingdings 2" pitchFamily="18" charset="2"/>
              <a:buNone/>
            </a:pPr>
            <a:r>
              <a:rPr lang="en-US" sz="2000" b="1" i="1" dirty="0" err="1" smtClean="0">
                <a:cs typeface="Arial" charset="0"/>
              </a:rPr>
              <a:t>A</a:t>
            </a:r>
            <a:r>
              <a:rPr lang="en-US" sz="2000" b="1" dirty="0" err="1" smtClean="0">
                <a:cs typeface="Arial" charset="0"/>
              </a:rPr>
              <a:t>kansha</a:t>
            </a:r>
            <a:r>
              <a:rPr lang="en-US" sz="2000" b="1" dirty="0" smtClean="0">
                <a:cs typeface="Arial" charset="0"/>
              </a:rPr>
              <a:t> Gupta</a:t>
            </a:r>
            <a:endParaRPr lang="en-US" sz="2000" dirty="0" smtClean="0">
              <a:cs typeface="Arial" charset="0"/>
            </a:endParaRPr>
          </a:p>
          <a:p>
            <a:pPr algn="ctr" eaLnBrk="1" hangingPunct="1">
              <a:buFont typeface="Wingdings 2" pitchFamily="18" charset="2"/>
              <a:buNone/>
            </a:pPr>
            <a:r>
              <a:rPr lang="en-US" sz="2000" b="1" dirty="0" smtClean="0">
                <a:cs typeface="Arial" charset="0"/>
              </a:rPr>
              <a:t> </a:t>
            </a: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r>
              <a:rPr lang="en-US" sz="2000" b="1" dirty="0" smtClean="0">
                <a:cs typeface="Arial" charset="0"/>
              </a:rPr>
              <a:t>DEPARTMENT OF COMPUTER SCIENCE AND ENGINEERING</a:t>
            </a:r>
            <a:endParaRPr lang="en-US" sz="2000" dirty="0" smtClean="0">
              <a:cs typeface="Arial" charset="0"/>
            </a:endParaRPr>
          </a:p>
          <a:p>
            <a:pPr algn="ctr" eaLnBrk="1" hangingPunct="1">
              <a:buFont typeface="Wingdings 2" pitchFamily="18" charset="2"/>
              <a:buNone/>
            </a:pPr>
            <a:r>
              <a:rPr lang="en-US" sz="2000" dirty="0" smtClean="0">
                <a:cs typeface="Arial" charset="0"/>
              </a:rPr>
              <a:t>GRAPHIC ERA DEEMED TO BE UNIVERSITY – 248002</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1524000"/>
            <a:ext cx="25424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Rectangle 2"/>
          <p:cNvSpPr/>
          <p:nvPr/>
        </p:nvSpPr>
        <p:spPr>
          <a:xfrm>
            <a:off x="1524000" y="914400"/>
            <a:ext cx="3805850" cy="369332"/>
          </a:xfrm>
          <a:prstGeom prst="rect">
            <a:avLst/>
          </a:prstGeom>
        </p:spPr>
        <p:txBody>
          <a:bodyPr wrap="none">
            <a:spAutoFit/>
          </a:bodyPr>
          <a:lstStyle/>
          <a:p>
            <a:r>
              <a:rPr lang="en-US" dirty="0" smtClean="0"/>
              <a:t>https://youtu.be/ckXMPWSClHw</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524000"/>
            <a:ext cx="6945100" cy="1754326"/>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Control hazards &amp; data hazards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normAutofit fontScale="85000" lnSpcReduction="20000"/>
          </a:bodyPr>
          <a:lstStyle/>
          <a:p>
            <a:pPr fontAlgn="base"/>
            <a:r>
              <a:rPr lang="en-US" dirty="0" smtClean="0"/>
              <a:t>This type of dependency occurs during the transfer of control instructions such as BRANCH, CALL, JMP, etc. On many instruction architectures, the processor will not know the target address of these instructions when it needs to insert the new instruction into the pipeline. Due to this, unwanted instructions are fed to the pipeline.</a:t>
            </a:r>
          </a:p>
          <a:p>
            <a:pPr fontAlgn="base"/>
            <a:r>
              <a:rPr lang="en-US" dirty="0" smtClean="0"/>
              <a:t>Consider the following sequence of instructions in the program:</a:t>
            </a:r>
            <a:br>
              <a:rPr lang="en-US" dirty="0" smtClean="0"/>
            </a:br>
            <a:r>
              <a:rPr lang="en-US" dirty="0" smtClean="0"/>
              <a:t>100: I</a:t>
            </a:r>
            <a:r>
              <a:rPr lang="en-US" baseline="-25000" dirty="0" smtClean="0"/>
              <a:t>1</a:t>
            </a:r>
            <a:r>
              <a:rPr lang="en-US" dirty="0" smtClean="0"/>
              <a:t/>
            </a:r>
            <a:br>
              <a:rPr lang="en-US" dirty="0" smtClean="0"/>
            </a:br>
            <a:r>
              <a:rPr lang="en-US" dirty="0" smtClean="0"/>
              <a:t>101: I</a:t>
            </a:r>
            <a:r>
              <a:rPr lang="en-US" baseline="-25000" dirty="0" smtClean="0"/>
              <a:t>2</a:t>
            </a:r>
            <a:r>
              <a:rPr lang="en-US" dirty="0" smtClean="0"/>
              <a:t> (JMP 250)</a:t>
            </a:r>
            <a:br>
              <a:rPr lang="en-US" dirty="0" smtClean="0"/>
            </a:br>
            <a:r>
              <a:rPr lang="en-US" dirty="0" smtClean="0"/>
              <a:t>102: I</a:t>
            </a:r>
            <a:r>
              <a:rPr lang="en-US" baseline="-25000" dirty="0" smtClean="0"/>
              <a:t>3</a:t>
            </a:r>
            <a:r>
              <a:rPr lang="en-US" dirty="0" smtClean="0"/>
              <a:t/>
            </a:r>
            <a:br>
              <a:rPr lang="en-US" dirty="0" smtClean="0"/>
            </a:br>
            <a:r>
              <a:rPr lang="en-US" dirty="0" smtClean="0"/>
              <a:t>.</a:t>
            </a:r>
            <a:br>
              <a:rPr lang="en-US" dirty="0" smtClean="0"/>
            </a:br>
            <a:r>
              <a:rPr lang="en-US" dirty="0" smtClean="0"/>
              <a:t>.</a:t>
            </a:r>
            <a:br>
              <a:rPr lang="en-US" dirty="0" smtClean="0"/>
            </a:br>
            <a:r>
              <a:rPr lang="en-US" dirty="0" smtClean="0"/>
              <a:t>250: BI</a:t>
            </a:r>
            <a:r>
              <a:rPr lang="en-US" baseline="-25000" dirty="0" smtClean="0"/>
              <a:t>1</a:t>
            </a:r>
            <a:endParaRPr lang="en-US" dirty="0" smtClean="0"/>
          </a:p>
          <a:p>
            <a:pPr fontAlgn="base"/>
            <a:r>
              <a:rPr lang="en-US" dirty="0" smtClean="0"/>
              <a:t>Expected output: I</a:t>
            </a:r>
            <a:r>
              <a:rPr lang="en-US" baseline="-25000" dirty="0" smtClean="0"/>
              <a:t>1</a:t>
            </a:r>
            <a:r>
              <a:rPr lang="en-US" dirty="0" smtClean="0"/>
              <a:t> -&gt; I</a:t>
            </a:r>
            <a:r>
              <a:rPr lang="en-US" baseline="-25000" dirty="0" smtClean="0"/>
              <a:t>2</a:t>
            </a:r>
            <a:r>
              <a:rPr lang="en-US" dirty="0" smtClean="0"/>
              <a:t> -&gt; BI</a:t>
            </a:r>
            <a:r>
              <a:rPr lang="en-US" baseline="-25000" dirty="0" smtClean="0"/>
              <a:t>1</a:t>
            </a:r>
            <a:endParaRPr lang="en-US" dirty="0" smtClean="0"/>
          </a:p>
          <a:p>
            <a:endParaRPr lang="en-US" dirty="0"/>
          </a:p>
        </p:txBody>
      </p:sp>
      <p:sp>
        <p:nvSpPr>
          <p:cNvPr id="2" name="Title 1"/>
          <p:cNvSpPr>
            <a:spLocks noGrp="1"/>
          </p:cNvSpPr>
          <p:nvPr>
            <p:ph type="title"/>
          </p:nvPr>
        </p:nvSpPr>
        <p:spPr/>
        <p:txBody>
          <a:bodyPr>
            <a:normAutofit fontScale="90000"/>
          </a:bodyPr>
          <a:lstStyle/>
          <a:p>
            <a:r>
              <a:rPr lang="en-US" b="1" dirty="0" smtClean="0"/>
              <a:t>Control Dependency (Branch Hazards)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533400" y="1371600"/>
            <a:ext cx="8152482" cy="3048000"/>
          </a:xfrm>
          <a:prstGeom prst="rect">
            <a:avLst/>
          </a:prstGeom>
          <a:noFill/>
          <a:ln w="9525">
            <a:noFill/>
            <a:miter lim="800000"/>
            <a:headEnd/>
            <a:tailEnd/>
          </a:ln>
          <a:effectLst/>
        </p:spPr>
      </p:pic>
      <p:sp>
        <p:nvSpPr>
          <p:cNvPr id="5" name="Rectangle 4"/>
          <p:cNvSpPr/>
          <p:nvPr/>
        </p:nvSpPr>
        <p:spPr>
          <a:xfrm>
            <a:off x="533400" y="609600"/>
            <a:ext cx="8001000" cy="646331"/>
          </a:xfrm>
          <a:prstGeom prst="rect">
            <a:avLst/>
          </a:prstGeom>
        </p:spPr>
        <p:txBody>
          <a:bodyPr wrap="square">
            <a:spAutoFit/>
          </a:bodyPr>
          <a:lstStyle/>
          <a:p>
            <a:r>
              <a:rPr lang="en-US" dirty="0" smtClean="0"/>
              <a:t>NOTE: Generally, the target address of the JMP instruction is known after ID stage only.</a:t>
            </a:r>
            <a:endParaRPr lang="en-US" dirty="0"/>
          </a:p>
        </p:txBody>
      </p:sp>
      <p:sp>
        <p:nvSpPr>
          <p:cNvPr id="6" name="Rectangle 5"/>
          <p:cNvSpPr/>
          <p:nvPr/>
        </p:nvSpPr>
        <p:spPr>
          <a:xfrm>
            <a:off x="609600" y="4736068"/>
            <a:ext cx="3485249" cy="369332"/>
          </a:xfrm>
          <a:prstGeom prst="rect">
            <a:avLst/>
          </a:prstGeom>
        </p:spPr>
        <p:txBody>
          <a:bodyPr wrap="none">
            <a:spAutoFit/>
          </a:bodyPr>
          <a:lstStyle/>
          <a:p>
            <a:r>
              <a:rPr lang="en-US" dirty="0" smtClean="0"/>
              <a:t>Output Sequence: I</a:t>
            </a:r>
            <a:r>
              <a:rPr lang="en-US" baseline="-25000" dirty="0" smtClean="0"/>
              <a:t>1</a:t>
            </a:r>
            <a:r>
              <a:rPr lang="en-US" dirty="0" smtClean="0"/>
              <a:t> -&gt; I</a:t>
            </a:r>
            <a:r>
              <a:rPr lang="en-US" baseline="-25000" dirty="0" smtClean="0"/>
              <a:t>2</a:t>
            </a:r>
            <a:r>
              <a:rPr lang="en-US" dirty="0" smtClean="0"/>
              <a:t> -&gt; I</a:t>
            </a:r>
            <a:r>
              <a:rPr lang="en-US" baseline="-25000" dirty="0" smtClean="0"/>
              <a:t>3</a:t>
            </a:r>
            <a:r>
              <a:rPr lang="en-US" dirty="0" smtClean="0"/>
              <a:t> -&gt; BI</a:t>
            </a:r>
            <a:r>
              <a:rPr lang="en-US" baseline="-25000" dirty="0" smtClean="0"/>
              <a:t>1</a:t>
            </a:r>
            <a:endParaRPr lang="en-US" dirty="0"/>
          </a:p>
        </p:txBody>
      </p:sp>
      <p:sp>
        <p:nvSpPr>
          <p:cNvPr id="7" name="Rectangle 6"/>
          <p:cNvSpPr/>
          <p:nvPr/>
        </p:nvSpPr>
        <p:spPr>
          <a:xfrm>
            <a:off x="609600" y="5181600"/>
            <a:ext cx="8229600" cy="646331"/>
          </a:xfrm>
          <a:prstGeom prst="rect">
            <a:avLst/>
          </a:prstGeom>
        </p:spPr>
        <p:txBody>
          <a:bodyPr wrap="square">
            <a:spAutoFit/>
          </a:bodyPr>
          <a:lstStyle/>
          <a:p>
            <a:r>
              <a:rPr lang="en-US" dirty="0" smtClean="0"/>
              <a:t>So, the output sequence is not equal to the expected output, that means the pipeline is not implemented correctly.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09600" y="1601909"/>
            <a:ext cx="7848600" cy="2921227"/>
          </a:xfrm>
          <a:prstGeom prst="rect">
            <a:avLst/>
          </a:prstGeom>
          <a:noFill/>
          <a:ln w="9525">
            <a:noFill/>
            <a:miter lim="800000"/>
            <a:headEnd/>
            <a:tailEnd/>
          </a:ln>
          <a:effectLst/>
        </p:spPr>
      </p:pic>
      <p:sp>
        <p:nvSpPr>
          <p:cNvPr id="5" name="Rectangle 4"/>
          <p:cNvSpPr/>
          <p:nvPr/>
        </p:nvSpPr>
        <p:spPr>
          <a:xfrm>
            <a:off x="609600" y="457200"/>
            <a:ext cx="8077200" cy="923330"/>
          </a:xfrm>
          <a:prstGeom prst="rect">
            <a:avLst/>
          </a:prstGeom>
        </p:spPr>
        <p:txBody>
          <a:bodyPr wrap="square">
            <a:spAutoFit/>
          </a:bodyPr>
          <a:lstStyle/>
          <a:p>
            <a:r>
              <a:rPr lang="en-US" dirty="0" smtClean="0"/>
              <a:t>To correct the above problem we need to stop the Instruction fetch until we get target address of branch instruction. This can be implemented by introducing delay slot until we get the target address.</a:t>
            </a:r>
            <a:endParaRPr lang="en-US" dirty="0"/>
          </a:p>
        </p:txBody>
      </p:sp>
      <p:sp>
        <p:nvSpPr>
          <p:cNvPr id="6" name="Rectangle 5"/>
          <p:cNvSpPr/>
          <p:nvPr/>
        </p:nvSpPr>
        <p:spPr>
          <a:xfrm>
            <a:off x="609600" y="4923472"/>
            <a:ext cx="8153400" cy="923330"/>
          </a:xfrm>
          <a:prstGeom prst="rect">
            <a:avLst/>
          </a:prstGeom>
        </p:spPr>
        <p:txBody>
          <a:bodyPr wrap="square">
            <a:spAutoFit/>
          </a:bodyPr>
          <a:lstStyle/>
          <a:p>
            <a:pPr fontAlgn="base"/>
            <a:r>
              <a:rPr lang="en-US" dirty="0" smtClean="0"/>
              <a:t>Output Sequence: I</a:t>
            </a:r>
            <a:r>
              <a:rPr lang="en-US" baseline="-25000" dirty="0" smtClean="0"/>
              <a:t>1</a:t>
            </a:r>
            <a:r>
              <a:rPr lang="en-US" dirty="0" smtClean="0"/>
              <a:t> -&gt; I</a:t>
            </a:r>
            <a:r>
              <a:rPr lang="en-US" baseline="-25000" dirty="0" smtClean="0"/>
              <a:t>2</a:t>
            </a:r>
            <a:r>
              <a:rPr lang="en-US" dirty="0" smtClean="0"/>
              <a:t> -&gt; Delay (Stall) -&gt; BI</a:t>
            </a:r>
            <a:r>
              <a:rPr lang="en-US" baseline="-25000" dirty="0" smtClean="0"/>
              <a:t>1</a:t>
            </a:r>
            <a:endParaRPr lang="en-US" dirty="0" smtClean="0"/>
          </a:p>
          <a:p>
            <a:pPr fontAlgn="base"/>
            <a:r>
              <a:rPr lang="en-US" dirty="0" smtClean="0"/>
              <a:t>As the delay slot performs no operation, this output sequence is equal to the expected output sequence. But this slot introduces stall in the pipeline.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Branch Prediction is the method through which stalls due to control dependency can be eliminated. In this at 1st stage prediction is done about which branch will be taken. For branch prediction Branch penalty is zero.</a:t>
            </a:r>
          </a:p>
          <a:p>
            <a:r>
              <a:rPr lang="en-US" b="1" dirty="0" smtClean="0"/>
              <a:t>Branch penalty :</a:t>
            </a:r>
            <a:r>
              <a:rPr lang="en-US" dirty="0" smtClean="0"/>
              <a:t> The number of stalls introduced during the branch operations in the pipelined processor is known as branch penalty.</a:t>
            </a:r>
            <a:endParaRPr lang="en-US" dirty="0"/>
          </a:p>
        </p:txBody>
      </p:sp>
      <p:sp>
        <p:nvSpPr>
          <p:cNvPr id="2" name="Title 1"/>
          <p:cNvSpPr>
            <a:spLocks noGrp="1"/>
          </p:cNvSpPr>
          <p:nvPr>
            <p:ph type="title"/>
          </p:nvPr>
        </p:nvSpPr>
        <p:spPr/>
        <p:txBody>
          <a:bodyPr>
            <a:normAutofit fontScale="90000"/>
          </a:bodyPr>
          <a:lstStyle/>
          <a:p>
            <a:r>
              <a:rPr lang="en-US" b="1" dirty="0" smtClean="0"/>
              <a:t>Solution for Control dependency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2133600"/>
          </a:xfrm>
        </p:spPr>
        <p:txBody>
          <a:bodyPr>
            <a:normAutofit fontScale="77500" lnSpcReduction="20000"/>
          </a:bodyPr>
          <a:lstStyle/>
          <a:p>
            <a:pPr fontAlgn="base"/>
            <a:r>
              <a:rPr lang="en-US" dirty="0" smtClean="0"/>
              <a:t>Example: Let there be two instructions I1 and I2 such that:</a:t>
            </a:r>
            <a:br>
              <a:rPr lang="en-US" dirty="0" smtClean="0"/>
            </a:br>
            <a:r>
              <a:rPr lang="en-US" dirty="0" smtClean="0"/>
              <a:t>I1 : ADD R1, R2, R3</a:t>
            </a:r>
            <a:br>
              <a:rPr lang="en-US" dirty="0" smtClean="0"/>
            </a:br>
            <a:r>
              <a:rPr lang="en-US" dirty="0" smtClean="0"/>
              <a:t>I2 : SUB R4, R1, R2</a:t>
            </a:r>
          </a:p>
          <a:p>
            <a:pPr fontAlgn="base"/>
            <a:r>
              <a:rPr lang="en-US" dirty="0" smtClean="0"/>
              <a:t>When the above instructions are executed in a pipelined processor, then data dependency condition will occur, which means that I</a:t>
            </a:r>
            <a:r>
              <a:rPr lang="en-US" baseline="-25000" dirty="0" smtClean="0"/>
              <a:t>2</a:t>
            </a:r>
            <a:r>
              <a:rPr lang="en-US" dirty="0" smtClean="0"/>
              <a:t> tries to read the data before I</a:t>
            </a:r>
            <a:r>
              <a:rPr lang="en-US" baseline="-25000" dirty="0" smtClean="0"/>
              <a:t>1</a:t>
            </a:r>
            <a:r>
              <a:rPr lang="en-US" dirty="0" smtClean="0"/>
              <a:t> writes it, therefore, I</a:t>
            </a:r>
            <a:r>
              <a:rPr lang="en-US" baseline="-25000" dirty="0" smtClean="0"/>
              <a:t>2</a:t>
            </a:r>
            <a:r>
              <a:rPr lang="en-US" dirty="0" smtClean="0"/>
              <a:t> incorrectly gets the old value from I</a:t>
            </a:r>
            <a:r>
              <a:rPr lang="en-US" baseline="-25000" dirty="0" smtClean="0"/>
              <a:t>1</a:t>
            </a:r>
            <a:r>
              <a:rPr lang="en-US" dirty="0" smtClean="0"/>
              <a:t>.</a:t>
            </a:r>
          </a:p>
          <a:p>
            <a:endParaRPr lang="en-US" dirty="0"/>
          </a:p>
        </p:txBody>
      </p:sp>
      <p:sp>
        <p:nvSpPr>
          <p:cNvPr id="2" name="Title 1"/>
          <p:cNvSpPr>
            <a:spLocks noGrp="1"/>
          </p:cNvSpPr>
          <p:nvPr>
            <p:ph type="title"/>
          </p:nvPr>
        </p:nvSpPr>
        <p:spPr>
          <a:xfrm>
            <a:off x="457200" y="0"/>
            <a:ext cx="8229600" cy="1143000"/>
          </a:xfrm>
        </p:spPr>
        <p:txBody>
          <a:bodyPr>
            <a:normAutofit fontScale="90000"/>
          </a:bodyPr>
          <a:lstStyle/>
          <a:p>
            <a:r>
              <a:rPr lang="en-US" b="1" dirty="0" smtClean="0"/>
              <a:t>Data Dependency (Data Hazard)</a:t>
            </a:r>
            <a:endParaRPr lang="en-US" dirty="0"/>
          </a:p>
        </p:txBody>
      </p:sp>
      <p:pic>
        <p:nvPicPr>
          <p:cNvPr id="6146" name="Picture 2"/>
          <p:cNvPicPr>
            <a:picLocks noChangeAspect="1" noChangeArrowheads="1"/>
          </p:cNvPicPr>
          <p:nvPr/>
        </p:nvPicPr>
        <p:blipFill>
          <a:blip r:embed="rId2"/>
          <a:srcRect/>
          <a:stretch>
            <a:fillRect/>
          </a:stretch>
        </p:blipFill>
        <p:spPr bwMode="auto">
          <a:xfrm>
            <a:off x="400050" y="3200400"/>
            <a:ext cx="8362950" cy="2009775"/>
          </a:xfrm>
          <a:prstGeom prst="rect">
            <a:avLst/>
          </a:prstGeom>
          <a:noFill/>
          <a:ln w="9525">
            <a:noFill/>
            <a:miter lim="800000"/>
            <a:headEnd/>
            <a:tailEnd/>
          </a:ln>
          <a:effectLst/>
        </p:spPr>
      </p:pic>
      <p:sp>
        <p:nvSpPr>
          <p:cNvPr id="5" name="Rectangle 4"/>
          <p:cNvSpPr/>
          <p:nvPr/>
        </p:nvSpPr>
        <p:spPr>
          <a:xfrm>
            <a:off x="609600" y="5486400"/>
            <a:ext cx="8001000" cy="369332"/>
          </a:xfrm>
          <a:prstGeom prst="rect">
            <a:avLst/>
          </a:prstGeom>
        </p:spPr>
        <p:txBody>
          <a:bodyPr wrap="square">
            <a:spAutoFit/>
          </a:bodyPr>
          <a:lstStyle/>
          <a:p>
            <a:r>
              <a:rPr lang="en-US" dirty="0" smtClean="0"/>
              <a:t>To minimize data dependency stalls in the pipeline, </a:t>
            </a:r>
            <a:r>
              <a:rPr lang="en-US" b="1" dirty="0" smtClean="0"/>
              <a:t>operand forwarding </a:t>
            </a:r>
            <a:r>
              <a:rPr lang="en-US" dirty="0" smtClean="0"/>
              <a:t>is used.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fontAlgn="base"/>
            <a:r>
              <a:rPr lang="en-US" dirty="0" smtClean="0"/>
              <a:t>Data hazards occur when instructions that exhibit data dependence, modify data in different stages of a pipeline. Hazard cause delays in the pipeline. There are mainly three types of data hazards:</a:t>
            </a:r>
          </a:p>
          <a:p>
            <a:pPr fontAlgn="base"/>
            <a:r>
              <a:rPr lang="en-US" dirty="0" smtClean="0"/>
              <a:t>1) RAW (Read after Write) [Flow/True data dependency]</a:t>
            </a:r>
            <a:br>
              <a:rPr lang="en-US" dirty="0" smtClean="0"/>
            </a:br>
            <a:r>
              <a:rPr lang="en-US" dirty="0" smtClean="0"/>
              <a:t>2) WAR (Write after Read) [Anti-Data dependency]</a:t>
            </a:r>
            <a:br>
              <a:rPr lang="en-US" dirty="0" smtClean="0"/>
            </a:br>
            <a:r>
              <a:rPr lang="en-US" dirty="0" smtClean="0"/>
              <a:t>3) WAW (Write after Write) [Output data dependency]</a:t>
            </a:r>
          </a:p>
          <a:p>
            <a:endParaRPr lang="en-US" dirty="0"/>
          </a:p>
        </p:txBody>
      </p:sp>
      <p:sp>
        <p:nvSpPr>
          <p:cNvPr id="2" name="Title 1"/>
          <p:cNvSpPr>
            <a:spLocks noGrp="1"/>
          </p:cNvSpPr>
          <p:nvPr>
            <p:ph type="title"/>
          </p:nvPr>
        </p:nvSpPr>
        <p:spPr/>
        <p:txBody>
          <a:bodyPr/>
          <a:lstStyle/>
          <a:p>
            <a:r>
              <a:rPr lang="en-US" b="1" dirty="0" smtClean="0"/>
              <a:t>Data Hazards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fontAlgn="base">
              <a:buNone/>
            </a:pPr>
            <a:r>
              <a:rPr lang="en-US" dirty="0" smtClean="0"/>
              <a:t>Let there be two instructions I and J, such that J follow I. Then,</a:t>
            </a:r>
          </a:p>
          <a:p>
            <a:pPr fontAlgn="base"/>
            <a:r>
              <a:rPr lang="en-US" dirty="0" smtClean="0"/>
              <a:t>RAW hazard occurs when instruction J tries to read data before instruction I writes it.</a:t>
            </a:r>
            <a:br>
              <a:rPr lang="en-US" dirty="0" smtClean="0"/>
            </a:br>
            <a:r>
              <a:rPr lang="en-US" dirty="0" err="1" smtClean="0"/>
              <a:t>Eg</a:t>
            </a:r>
            <a:r>
              <a:rPr lang="en-US" dirty="0" smtClean="0"/>
              <a:t>:</a:t>
            </a:r>
            <a:br>
              <a:rPr lang="en-US" dirty="0" smtClean="0"/>
            </a:br>
            <a:r>
              <a:rPr lang="en-US" dirty="0" smtClean="0"/>
              <a:t>I: R2 &lt;- R1 + R3</a:t>
            </a:r>
            <a:br>
              <a:rPr lang="en-US" dirty="0" smtClean="0"/>
            </a:br>
            <a:r>
              <a:rPr lang="en-US" dirty="0" smtClean="0"/>
              <a:t>J: R4 &lt;- R2 + R3</a:t>
            </a:r>
          </a:p>
          <a:p>
            <a:pPr fontAlgn="base"/>
            <a:r>
              <a:rPr lang="en-US" dirty="0" smtClean="0"/>
              <a:t>WAR hazard occurs when instruction J tries to write data before instruction I reads it.</a:t>
            </a:r>
            <a:br>
              <a:rPr lang="en-US" dirty="0" smtClean="0"/>
            </a:br>
            <a:r>
              <a:rPr lang="en-US" dirty="0" err="1" smtClean="0"/>
              <a:t>Eg</a:t>
            </a:r>
            <a:r>
              <a:rPr lang="en-US" dirty="0" smtClean="0"/>
              <a:t>:</a:t>
            </a:r>
            <a:br>
              <a:rPr lang="en-US" dirty="0" smtClean="0"/>
            </a:br>
            <a:r>
              <a:rPr lang="en-US" dirty="0" smtClean="0"/>
              <a:t>I: R2 &lt;- R1 + R3</a:t>
            </a:r>
            <a:br>
              <a:rPr lang="en-US" dirty="0" smtClean="0"/>
            </a:br>
            <a:r>
              <a:rPr lang="en-US" dirty="0" smtClean="0"/>
              <a:t>J: R3 &lt;- R4 + R5</a:t>
            </a:r>
          </a:p>
          <a:p>
            <a:pPr fontAlgn="base"/>
            <a:r>
              <a:rPr lang="en-US" dirty="0" smtClean="0"/>
              <a:t>WAW hazard occurs when instruction J tries to write output before instruction I writes it.</a:t>
            </a:r>
            <a:br>
              <a:rPr lang="en-US" dirty="0" smtClean="0"/>
            </a:br>
            <a:r>
              <a:rPr lang="en-US" dirty="0" err="1" smtClean="0"/>
              <a:t>Eg</a:t>
            </a:r>
            <a:r>
              <a:rPr lang="en-US" dirty="0" smtClean="0"/>
              <a:t>:</a:t>
            </a:r>
            <a:br>
              <a:rPr lang="en-US" dirty="0" smtClean="0"/>
            </a:br>
            <a:r>
              <a:rPr lang="en-US" dirty="0" smtClean="0"/>
              <a:t>I: R2 &lt;- R1 + R3</a:t>
            </a:r>
            <a:br>
              <a:rPr lang="en-US" dirty="0" smtClean="0"/>
            </a:br>
            <a:r>
              <a:rPr lang="en-US" dirty="0" smtClean="0"/>
              <a:t>J: R2 &lt;- R4 + R5</a:t>
            </a:r>
          </a:p>
          <a:p>
            <a:pPr fontAlgn="base"/>
            <a:r>
              <a:rPr lang="en-US" dirty="0" smtClean="0"/>
              <a:t>WAR and WAW hazards occur during the out-of-order execution of the instructions.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329</Words>
  <Application>Microsoft Office PowerPoint</Application>
  <PresentationFormat>On-screen Show (4:3)</PresentationFormat>
  <Paragraphs>42</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Slide 1</vt:lpstr>
      <vt:lpstr>Slide 2</vt:lpstr>
      <vt:lpstr>Control Dependency (Branch Hazards)</vt:lpstr>
      <vt:lpstr>Slide 4</vt:lpstr>
      <vt:lpstr>Slide 5</vt:lpstr>
      <vt:lpstr>Solution for Control dependency</vt:lpstr>
      <vt:lpstr>Data Dependency (Data Hazard)</vt:lpstr>
      <vt:lpstr>Data Hazards</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8</cp:revision>
  <dcterms:created xsi:type="dcterms:W3CDTF">2006-08-16T00:00:00Z</dcterms:created>
  <dcterms:modified xsi:type="dcterms:W3CDTF">2020-10-18T19:36:45Z</dcterms:modified>
</cp:coreProperties>
</file>