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2" d="100"/>
          <a:sy n="52" d="100"/>
        </p:scale>
        <p:origin x="-96" y="-4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6514D2-456E-4FE5-AD77-59D6CE8025F1}" type="datetimeFigureOut">
              <a:rPr lang="en-US" smtClean="0"/>
              <a:pPr/>
              <a:t>9/26/2020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0C35A0-4FB0-4745-9679-F1FDFC4523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76200"/>
            <a:ext cx="8226425" cy="6324600"/>
          </a:xfrm>
        </p:spPr>
        <p:txBody>
          <a:bodyPr/>
          <a:lstStyle/>
          <a:p>
            <a:pPr algn="ctr" eaLnBrk="1" hangingPunct="1">
              <a:buFont typeface="Wingdings 2" pitchFamily="18" charset="2"/>
              <a:buNone/>
            </a:pPr>
            <a:endParaRPr lang="en-US" sz="1600" b="1" dirty="0" smtClean="0">
              <a:cs typeface="Arial" charset="0"/>
            </a:endParaRPr>
          </a:p>
          <a:p>
            <a:pPr algn="ctr" eaLnBrk="1" hangingPunct="1">
              <a:buFont typeface="Wingdings 2" pitchFamily="18" charset="2"/>
              <a:buNone/>
            </a:pPr>
            <a:r>
              <a:rPr lang="en-US" sz="2000" b="1" dirty="0" smtClean="0">
                <a:cs typeface="Arial" charset="0"/>
              </a:rPr>
              <a:t>Lecture</a:t>
            </a:r>
          </a:p>
          <a:p>
            <a:pPr algn="ctr" eaLnBrk="1" hangingPunct="1">
              <a:buFont typeface="Wingdings 2" pitchFamily="18" charset="2"/>
              <a:buNone/>
            </a:pPr>
            <a:r>
              <a:rPr lang="en-US" sz="2000" b="1" dirty="0" smtClean="0">
                <a:cs typeface="Arial" charset="0"/>
              </a:rPr>
              <a:t>on</a:t>
            </a:r>
            <a:r>
              <a:rPr lang="en-US" sz="2000" dirty="0" smtClean="0">
                <a:cs typeface="Arial" charset="0"/>
              </a:rPr>
              <a:t> </a:t>
            </a:r>
          </a:p>
          <a:p>
            <a:pPr algn="ctr" eaLnBrk="1" hangingPunct="1">
              <a:buFont typeface="Wingdings 2" pitchFamily="18" charset="2"/>
              <a:buNone/>
            </a:pPr>
            <a:r>
              <a:rPr lang="en-US" dirty="0" smtClean="0">
                <a:cs typeface="Arial" charset="0"/>
              </a:rPr>
              <a:t>“Advanced Computer Architecture –TCS 704”</a:t>
            </a:r>
          </a:p>
          <a:p>
            <a:pPr algn="ctr" eaLnBrk="1" hangingPunct="1">
              <a:buFont typeface="Wingdings 2" pitchFamily="18" charset="2"/>
              <a:buNone/>
            </a:pPr>
            <a:r>
              <a:rPr lang="en-US" sz="2000" dirty="0" smtClean="0">
                <a:cs typeface="Arial" charset="0"/>
              </a:rPr>
              <a:t>by</a:t>
            </a:r>
          </a:p>
          <a:p>
            <a:pPr algn="ctr" eaLnBrk="1" hangingPunct="1">
              <a:buFont typeface="Wingdings 2" pitchFamily="18" charset="2"/>
              <a:buNone/>
            </a:pPr>
            <a:r>
              <a:rPr lang="en-US" sz="2000" b="1" i="1" dirty="0" err="1" smtClean="0">
                <a:cs typeface="Arial" charset="0"/>
              </a:rPr>
              <a:t>A</a:t>
            </a:r>
            <a:r>
              <a:rPr lang="en-US" sz="2000" b="1" dirty="0" err="1" smtClean="0">
                <a:cs typeface="Arial" charset="0"/>
              </a:rPr>
              <a:t>kansha</a:t>
            </a:r>
            <a:r>
              <a:rPr lang="en-US" sz="2000" b="1" dirty="0" smtClean="0">
                <a:cs typeface="Arial" charset="0"/>
              </a:rPr>
              <a:t> Gupta</a:t>
            </a:r>
            <a:endParaRPr lang="en-US" sz="2000" dirty="0" smtClean="0">
              <a:cs typeface="Arial" charset="0"/>
            </a:endParaRPr>
          </a:p>
          <a:p>
            <a:pPr algn="ctr" eaLnBrk="1" hangingPunct="1">
              <a:buFont typeface="Wingdings 2" pitchFamily="18" charset="2"/>
              <a:buNone/>
            </a:pPr>
            <a:r>
              <a:rPr lang="en-US" sz="2000" b="1" dirty="0" smtClean="0">
                <a:cs typeface="Arial" charset="0"/>
              </a:rPr>
              <a:t> </a:t>
            </a: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r>
              <a:rPr lang="en-US" sz="2000" b="1" dirty="0" smtClean="0">
                <a:cs typeface="Arial" charset="0"/>
              </a:rPr>
              <a:t>DEPARTMENT OF COMPUTER SCIENCE AND ENGINEERING</a:t>
            </a:r>
            <a:endParaRPr lang="en-US" sz="2000" dirty="0" smtClean="0">
              <a:cs typeface="Arial" charset="0"/>
            </a:endParaRPr>
          </a:p>
          <a:p>
            <a:pPr algn="ctr" eaLnBrk="1" hangingPunct="1">
              <a:buFont typeface="Wingdings 2" pitchFamily="18" charset="2"/>
              <a:buNone/>
            </a:pPr>
            <a:r>
              <a:rPr lang="en-US" sz="2000" dirty="0" smtClean="0">
                <a:cs typeface="Arial" charset="0"/>
              </a:rPr>
              <a:t>GRAPHIC ERA DEEMED TO BE UNIVERSITY – 248002</a:t>
            </a:r>
          </a:p>
          <a:p>
            <a:pPr algn="ctr" eaLnBrk="1" hangingPunct="1">
              <a:buFont typeface="Wingdings 2" pitchFamily="18" charset="2"/>
              <a:buNone/>
            </a:pPr>
            <a:endParaRPr lang="en-US" sz="1600" dirty="0" smtClean="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Arithmetic Pipeline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Arithmetic pipelines are usually found in most of the computers. They are used for floating point operations, multiplication of fixed point numbers etc. For example: The input to the Floating Point Adder pipeline is:</a:t>
            </a:r>
          </a:p>
          <a:p>
            <a:pPr>
              <a:buNone/>
            </a:pPr>
            <a:r>
              <a:rPr lang="en-US" i="1" dirty="0" smtClean="0"/>
              <a:t>	X = A*2^a</a:t>
            </a:r>
          </a:p>
          <a:p>
            <a:pPr>
              <a:buNone/>
            </a:pPr>
            <a:r>
              <a:rPr lang="en-US" i="1" dirty="0" smtClean="0"/>
              <a:t>	Y = B*2^b</a:t>
            </a:r>
          </a:p>
          <a:p>
            <a:r>
              <a:rPr lang="en-US" dirty="0" smtClean="0"/>
              <a:t>Here A and B are mantissas (significant digit of floating point numbers), while </a:t>
            </a:r>
            <a:r>
              <a:rPr lang="en-US" b="1" dirty="0" smtClean="0"/>
              <a:t>a</a:t>
            </a:r>
            <a:r>
              <a:rPr lang="en-US" dirty="0" smtClean="0"/>
              <a:t> and </a:t>
            </a:r>
            <a:r>
              <a:rPr lang="en-US" b="1" dirty="0" smtClean="0"/>
              <a:t>b</a:t>
            </a:r>
            <a:r>
              <a:rPr lang="en-US" dirty="0" smtClean="0"/>
              <a:t> are exponents.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Instruction Pipeline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this a stream of instructions can be executed by overlapping </a:t>
            </a:r>
            <a:r>
              <a:rPr lang="en-US" i="1" dirty="0" smtClean="0"/>
              <a:t>fetch</a:t>
            </a:r>
            <a:r>
              <a:rPr lang="en-US" dirty="0" smtClean="0"/>
              <a:t>, </a:t>
            </a:r>
            <a:r>
              <a:rPr lang="en-US" i="1" dirty="0" smtClean="0"/>
              <a:t>decode</a:t>
            </a:r>
            <a:r>
              <a:rPr lang="en-US" dirty="0" smtClean="0"/>
              <a:t> and </a:t>
            </a:r>
            <a:r>
              <a:rPr lang="en-US" i="1" dirty="0" smtClean="0"/>
              <a:t>execute</a:t>
            </a:r>
            <a:r>
              <a:rPr lang="en-US" dirty="0" smtClean="0"/>
              <a:t> phases of an instruction cycle. This type of technique is used to increase the throughput of the computer system.</a:t>
            </a:r>
          </a:p>
          <a:p>
            <a:r>
              <a:rPr lang="en-US" dirty="0" smtClean="0"/>
              <a:t>An instruction pipeline reads instruction from the memory while previous instructions are being executed in other segments of the pipeline. Thus we can execute multiple instructions simultaneously. The pipeline will be more efficient if the instruction cycle is divided into segments of equal duration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Pipelining</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fontAlgn="base"/>
            <a:r>
              <a:rPr lang="en-US" dirty="0" smtClean="0"/>
              <a:t>Instruction throughput increases.</a:t>
            </a:r>
          </a:p>
          <a:p>
            <a:pPr algn="just" fontAlgn="base"/>
            <a:r>
              <a:rPr lang="en-US" dirty="0" smtClean="0"/>
              <a:t>Increase in the number of pipeline stages increases the number of instructions executed simultaneously.</a:t>
            </a:r>
          </a:p>
          <a:p>
            <a:pPr algn="just" fontAlgn="base"/>
            <a:r>
              <a:rPr lang="en-US" dirty="0" smtClean="0"/>
              <a:t>Faster ALU can be designed when pipelining is used.</a:t>
            </a:r>
          </a:p>
          <a:p>
            <a:pPr algn="just" fontAlgn="base"/>
            <a:r>
              <a:rPr lang="en-US" dirty="0" smtClean="0"/>
              <a:t>Pipelined CPU’s works at higher clock frequencies than the RAM.</a:t>
            </a:r>
          </a:p>
          <a:p>
            <a:pPr algn="just" fontAlgn="base"/>
            <a:r>
              <a:rPr lang="en-US" dirty="0" smtClean="0"/>
              <a:t>Pipelining increases the overall performance of the CPU.</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Pipelining</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Designing of the pipelined processor is complex.</a:t>
            </a:r>
          </a:p>
          <a:p>
            <a:pPr fontAlgn="base"/>
            <a:r>
              <a:rPr lang="en-US" dirty="0" smtClean="0"/>
              <a:t>Instruction latency increases in pipelined processors.</a:t>
            </a:r>
          </a:p>
          <a:p>
            <a:pPr fontAlgn="base"/>
            <a:r>
              <a:rPr lang="en-US" dirty="0" smtClean="0"/>
              <a:t>The throughput of a pipelined processor is difficult to predict.</a:t>
            </a:r>
          </a:p>
          <a:p>
            <a:pPr fontAlgn="base"/>
            <a:r>
              <a:rPr lang="en-US" dirty="0" smtClean="0"/>
              <a:t>The longer the pipeline, worse the problem of hazard for branch instructions.</a:t>
            </a:r>
            <a:endParaRPr lang="en-US" smtClean="0"/>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62973" y="2124670"/>
            <a:ext cx="25424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Rectangle 2"/>
          <p:cNvSpPr/>
          <p:nvPr/>
        </p:nvSpPr>
        <p:spPr>
          <a:xfrm>
            <a:off x="838200" y="914400"/>
            <a:ext cx="3055388" cy="369332"/>
          </a:xfrm>
          <a:prstGeom prst="rect">
            <a:avLst/>
          </a:prstGeom>
        </p:spPr>
        <p:txBody>
          <a:bodyPr wrap="none">
            <a:spAutoFit/>
          </a:bodyPr>
          <a:lstStyle/>
          <a:p>
            <a:r>
              <a:rPr lang="en-US" dirty="0" smtClean="0"/>
              <a:t>https://youtu.be/-wcVXAl53Tk</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 between Pipelining and Non-Pipelining</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813357" y="1828800"/>
            <a:ext cx="7883912"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358986" y="914400"/>
            <a:ext cx="8251614" cy="45656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939066" y="685800"/>
            <a:ext cx="6985733" cy="52306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Phase-Time Diagram</a:t>
            </a:r>
            <a:br>
              <a:rPr lang="en-US" b="1" dirty="0" smtClean="0"/>
            </a:b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143000" y="2743200"/>
            <a:ext cx="6667489" cy="3429000"/>
          </a:xfrm>
          <a:prstGeom prst="rect">
            <a:avLst/>
          </a:prstGeom>
          <a:noFill/>
          <a:ln w="9525">
            <a:noFill/>
            <a:miter lim="800000"/>
            <a:headEnd/>
            <a:tailEnd/>
          </a:ln>
          <a:effectLst/>
        </p:spPr>
      </p:pic>
      <p:sp>
        <p:nvSpPr>
          <p:cNvPr id="5" name="Rectangle 4"/>
          <p:cNvSpPr/>
          <p:nvPr/>
        </p:nvSpPr>
        <p:spPr>
          <a:xfrm>
            <a:off x="457200" y="1143000"/>
            <a:ext cx="8229600" cy="1569660"/>
          </a:xfrm>
          <a:prstGeom prst="rect">
            <a:avLst/>
          </a:prstGeom>
        </p:spPr>
        <p:txBody>
          <a:bodyPr wrap="square">
            <a:spAutoFit/>
          </a:bodyPr>
          <a:lstStyle/>
          <a:p>
            <a:pPr fontAlgn="base">
              <a:buFont typeface="Arial" pitchFamily="34" charset="0"/>
              <a:buChar char="•"/>
            </a:pPr>
            <a:r>
              <a:rPr lang="en-US" sz="2400" dirty="0" smtClean="0"/>
              <a:t>Phase-time diagram shows the execution of instructions in the pipelined architecture.</a:t>
            </a:r>
          </a:p>
          <a:p>
            <a:pPr fontAlgn="base">
              <a:buFont typeface="Arial" pitchFamily="34" charset="0"/>
              <a:buChar char="•"/>
            </a:pPr>
            <a:r>
              <a:rPr lang="en-US" sz="2400" dirty="0" smtClean="0"/>
              <a:t>The following diagram shows the execution of three instructions in four stage pipeline architecture.</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82000" cy="5181600"/>
          </a:xfrm>
        </p:spPr>
        <p:txBody>
          <a:bodyPr>
            <a:normAutofit fontScale="92500" lnSpcReduction="10000"/>
          </a:bodyPr>
          <a:lstStyle/>
          <a:p>
            <a:r>
              <a:rPr lang="en-US" dirty="0" smtClean="0"/>
              <a:t>Time taken to execute three instructions in four stage pipelined architecture = 6 clock cycles.</a:t>
            </a:r>
          </a:p>
          <a:p>
            <a:pPr fontAlgn="base">
              <a:buNone/>
            </a:pPr>
            <a:r>
              <a:rPr lang="en-US" b="1" dirty="0" smtClean="0"/>
              <a:t>	</a:t>
            </a:r>
          </a:p>
          <a:p>
            <a:pPr fontAlgn="base">
              <a:buNone/>
            </a:pPr>
            <a:r>
              <a:rPr lang="en-US" b="1" dirty="0" smtClean="0"/>
              <a:t>NOTE</a:t>
            </a:r>
          </a:p>
          <a:p>
            <a:pPr fontAlgn="base">
              <a:buNone/>
            </a:pPr>
            <a:endParaRPr lang="en-US" dirty="0" smtClean="0"/>
          </a:p>
          <a:p>
            <a:pPr fontAlgn="base"/>
            <a:r>
              <a:rPr lang="en-US" dirty="0" smtClean="0"/>
              <a:t>In non-pipelined architecture,</a:t>
            </a:r>
          </a:p>
          <a:p>
            <a:pPr fontAlgn="base">
              <a:buNone/>
            </a:pPr>
            <a:r>
              <a:rPr lang="en-US" dirty="0" smtClean="0"/>
              <a:t>	Time taken to execute three instructions would be</a:t>
            </a:r>
          </a:p>
          <a:p>
            <a:pPr fontAlgn="base">
              <a:buNone/>
            </a:pPr>
            <a:r>
              <a:rPr lang="en-US" dirty="0" smtClean="0"/>
              <a:t>	= 3 x Time taken to execute one instruction</a:t>
            </a:r>
          </a:p>
          <a:p>
            <a:pPr fontAlgn="base">
              <a:buNone/>
            </a:pPr>
            <a:r>
              <a:rPr lang="en-US" dirty="0" smtClean="0"/>
              <a:t>	= 3 x 4 clock cycles</a:t>
            </a:r>
          </a:p>
          <a:p>
            <a:pPr fontAlgn="base">
              <a:buNone/>
            </a:pPr>
            <a:r>
              <a:rPr lang="en-US" dirty="0" smtClean="0"/>
              <a:t>	= 12 clock cycles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Pipelined Architecture</a:t>
            </a:r>
            <a:br>
              <a:rPr lang="en-US" b="1" dirty="0" smtClean="0"/>
            </a:br>
            <a:endParaRPr lang="en-US" dirty="0"/>
          </a:p>
        </p:txBody>
      </p:sp>
      <p:sp>
        <p:nvSpPr>
          <p:cNvPr id="3" name="Content Placeholder 2"/>
          <p:cNvSpPr>
            <a:spLocks noGrp="1"/>
          </p:cNvSpPr>
          <p:nvPr>
            <p:ph idx="1"/>
          </p:nvPr>
        </p:nvSpPr>
        <p:spPr>
          <a:xfrm>
            <a:off x="381000" y="990600"/>
            <a:ext cx="8382000" cy="5486400"/>
          </a:xfrm>
        </p:spPr>
        <p:txBody>
          <a:bodyPr>
            <a:normAutofit fontScale="70000" lnSpcReduction="20000"/>
          </a:bodyPr>
          <a:lstStyle/>
          <a:p>
            <a:pPr fontAlgn="base">
              <a:buNone/>
            </a:pPr>
            <a:r>
              <a:rPr lang="en-US" sz="3400" dirty="0" smtClean="0"/>
              <a:t>In pipelined architecture,</a:t>
            </a:r>
          </a:p>
          <a:p>
            <a:pPr fontAlgn="base"/>
            <a:r>
              <a:rPr lang="en-US" sz="3400" dirty="0" smtClean="0"/>
              <a:t>The hardware of the CPU is split up into several functional units.</a:t>
            </a:r>
          </a:p>
          <a:p>
            <a:pPr fontAlgn="base"/>
            <a:r>
              <a:rPr lang="en-US" sz="3400" dirty="0" smtClean="0"/>
              <a:t>Each functional unit performs a dedicated task.</a:t>
            </a:r>
          </a:p>
          <a:p>
            <a:pPr fontAlgn="base"/>
            <a:r>
              <a:rPr lang="en-US" sz="3400" dirty="0" smtClean="0"/>
              <a:t>The number of functional units may vary from processor to processor.</a:t>
            </a:r>
          </a:p>
          <a:p>
            <a:pPr fontAlgn="base"/>
            <a:r>
              <a:rPr lang="en-US" sz="3400" dirty="0" smtClean="0"/>
              <a:t>These functional units are called as stages of the pipeline.</a:t>
            </a:r>
          </a:p>
          <a:p>
            <a:pPr fontAlgn="base"/>
            <a:r>
              <a:rPr lang="en-US" sz="3400" dirty="0" smtClean="0"/>
              <a:t>Control unit manages all the stages using control signals.</a:t>
            </a:r>
          </a:p>
          <a:p>
            <a:pPr fontAlgn="base"/>
            <a:r>
              <a:rPr lang="en-US" sz="3400" dirty="0" smtClean="0"/>
              <a:t>There is a register associated with each stage that holds the data.</a:t>
            </a:r>
          </a:p>
          <a:p>
            <a:pPr fontAlgn="base"/>
            <a:r>
              <a:rPr lang="en-US" sz="3400" dirty="0" smtClean="0"/>
              <a:t>There is a global clock that synchronizes the working of all the stages.</a:t>
            </a:r>
          </a:p>
          <a:p>
            <a:pPr fontAlgn="base"/>
            <a:r>
              <a:rPr lang="en-US" sz="3400" dirty="0" smtClean="0"/>
              <a:t>At the beginning of each clock cycle, each stage takes the input from its register.</a:t>
            </a:r>
          </a:p>
          <a:p>
            <a:pPr fontAlgn="base"/>
            <a:r>
              <a:rPr lang="en-US" sz="3400" dirty="0" smtClean="0"/>
              <a:t>Each stage then processes the data and feed its output to the register of the next stage.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381000" y="1143000"/>
            <a:ext cx="85344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Types of Pipeline</a:t>
            </a:r>
            <a:r>
              <a:rPr lang="en-US" dirty="0" smtClean="0"/>
              <a:t/>
            </a:r>
            <a:br>
              <a:rPr lang="en-US" dirty="0" smtClean="0"/>
            </a:br>
            <a:endParaRPr lang="en-US" dirty="0"/>
          </a:p>
        </p:txBody>
      </p:sp>
      <p:sp>
        <p:nvSpPr>
          <p:cNvPr id="3" name="Content Placeholder 2"/>
          <p:cNvSpPr>
            <a:spLocks noGrp="1"/>
          </p:cNvSpPr>
          <p:nvPr>
            <p:ph idx="1"/>
          </p:nvPr>
        </p:nvSpPr>
        <p:spPr>
          <a:xfrm>
            <a:off x="457200" y="1722437"/>
            <a:ext cx="8229600" cy="4525963"/>
          </a:xfrm>
        </p:spPr>
        <p:txBody>
          <a:bodyPr/>
          <a:lstStyle/>
          <a:p>
            <a:pPr>
              <a:buNone/>
            </a:pPr>
            <a:r>
              <a:rPr lang="en-US" dirty="0" smtClean="0"/>
              <a:t>	It is divided into 2 categories:</a:t>
            </a:r>
          </a:p>
          <a:p>
            <a:r>
              <a:rPr lang="en-US" dirty="0" smtClean="0"/>
              <a:t>Arithmetic Pipeline</a:t>
            </a:r>
          </a:p>
          <a:p>
            <a:r>
              <a:rPr lang="en-US" dirty="0" smtClean="0"/>
              <a:t>Instruction Pipeline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332</Words>
  <Application>Microsoft Office PowerPoint</Application>
  <PresentationFormat>On-screen Show (4:3)</PresentationFormat>
  <Paragraphs>63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Difference between Pipelining and Non-Pipelining</vt:lpstr>
      <vt:lpstr>Slide 3</vt:lpstr>
      <vt:lpstr>Slide 4</vt:lpstr>
      <vt:lpstr>Phase-Time Diagram </vt:lpstr>
      <vt:lpstr>Slide 6</vt:lpstr>
      <vt:lpstr>Pipelined Architecture </vt:lpstr>
      <vt:lpstr>Slide 8</vt:lpstr>
      <vt:lpstr>Types of Pipeline </vt:lpstr>
      <vt:lpstr>Arithmetic Pipeline </vt:lpstr>
      <vt:lpstr>Instruction Pipeline </vt:lpstr>
      <vt:lpstr>Advantages of Pipelining </vt:lpstr>
      <vt:lpstr>Disadvantages of Pipelining </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SCE</dc:creator>
  <cp:lastModifiedBy>SCE</cp:lastModifiedBy>
  <cp:revision>9</cp:revision>
  <dcterms:created xsi:type="dcterms:W3CDTF">2006-08-16T00:00:00Z</dcterms:created>
  <dcterms:modified xsi:type="dcterms:W3CDTF">2020-09-26T10:26:10Z</dcterms:modified>
</cp:coreProperties>
</file>