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8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1" r:id="rId13"/>
    <p:sldId id="266" r:id="rId14"/>
    <p:sldId id="267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64293-4BDE-4F2B-8285-4E824EB926F5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3CB7E-62DA-4E26-983D-031614BF16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4227175" y="-11796713"/>
            <a:ext cx="16652875" cy="12490451"/>
          </a:xfrm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43CB7E-62DA-4E26-983D-031614BF16D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6425" cy="6324600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endParaRPr lang="en-US" sz="16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Lecture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on</a:t>
            </a:r>
            <a:r>
              <a:rPr lang="en-US" sz="2000" dirty="0" smtClean="0"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dirty="0" smtClean="0">
                <a:cs typeface="Arial" charset="0"/>
              </a:rPr>
              <a:t>“Advanced Computer Architecture –TCS 704”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cs typeface="Arial" charset="0"/>
              </a:rPr>
              <a:t>by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i="1" dirty="0" err="1" smtClean="0">
                <a:cs typeface="Arial" charset="0"/>
              </a:rPr>
              <a:t>A</a:t>
            </a:r>
            <a:r>
              <a:rPr lang="en-US" sz="2000" b="1" dirty="0" err="1" smtClean="0">
                <a:cs typeface="Arial" charset="0"/>
              </a:rPr>
              <a:t>kansha</a:t>
            </a:r>
            <a:r>
              <a:rPr lang="en-US" sz="2000" b="1" dirty="0" smtClean="0">
                <a:cs typeface="Arial" charset="0"/>
              </a:rPr>
              <a:t> Gupta</a:t>
            </a:r>
            <a:endParaRPr lang="en-US" sz="2000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DEPARTMENT OF COMPUTER SCIENCE AND ENGINEERING</a:t>
            </a:r>
            <a:endParaRPr lang="en-US" sz="2000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cs typeface="Arial" charset="0"/>
              </a:rPr>
              <a:t>GRAPHIC ERA DEEMED TO BE UNIVERSITY – 248002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1600" dirty="0" smtClean="0"/>
          </a:p>
        </p:txBody>
      </p:sp>
      <p:pic>
        <p:nvPicPr>
          <p:cNvPr id="6147" name="Picture 3" descr="ahmed-logo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667000"/>
            <a:ext cx="12096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Frequency of the clock (f) = 1 / Cycle time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Point-02: Calculating Frequency Of Clock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en-US" dirty="0" smtClean="0"/>
              <a:t>In non-pipelined architecture,</a:t>
            </a:r>
          </a:p>
          <a:p>
            <a:pPr algn="just" fontAlgn="base"/>
            <a:r>
              <a:rPr lang="en-US" dirty="0" smtClean="0"/>
              <a:t>The instructions execute one after the other.</a:t>
            </a:r>
          </a:p>
          <a:p>
            <a:pPr algn="just" fontAlgn="base"/>
            <a:r>
              <a:rPr lang="en-US" dirty="0" smtClean="0"/>
              <a:t>The execution of a new instruction begins only after the previous instruction has executed completely.</a:t>
            </a:r>
          </a:p>
          <a:p>
            <a:pPr algn="just" fontAlgn="base"/>
            <a:r>
              <a:rPr lang="en-US" dirty="0" smtClean="0"/>
              <a:t>So, number of clock cycles taken by each instruction = k clock cycles</a:t>
            </a:r>
          </a:p>
          <a:p>
            <a:pPr algn="just" fontAlgn="base">
              <a:buNone/>
            </a:pPr>
            <a:r>
              <a:rPr lang="en-US" dirty="0" smtClean="0"/>
              <a:t> </a:t>
            </a:r>
          </a:p>
          <a:p>
            <a:pPr algn="just" fontAlgn="base">
              <a:buNone/>
            </a:pPr>
            <a:r>
              <a:rPr lang="en-US" dirty="0" smtClean="0"/>
              <a:t>Thus,</a:t>
            </a:r>
          </a:p>
          <a:p>
            <a:pPr algn="just" fontAlgn="base">
              <a:buNone/>
            </a:pPr>
            <a:r>
              <a:rPr lang="en-US" dirty="0" smtClean="0"/>
              <a:t>Non-pipelined execution time</a:t>
            </a:r>
          </a:p>
          <a:p>
            <a:pPr algn="just" fontAlgn="base">
              <a:buNone/>
            </a:pPr>
            <a:r>
              <a:rPr lang="en-US" dirty="0" smtClean="0"/>
              <a:t>	= </a:t>
            </a:r>
            <a:r>
              <a:rPr lang="en-US" dirty="0" smtClean="0">
                <a:solidFill>
                  <a:srgbClr val="FF0000"/>
                </a:solidFill>
              </a:rPr>
              <a:t>Total number of instructions x Time taken to execute one instruction</a:t>
            </a:r>
          </a:p>
          <a:p>
            <a:pPr algn="just" fontAlgn="base">
              <a:buNone/>
            </a:pPr>
            <a:r>
              <a:rPr lang="en-US" dirty="0" smtClean="0"/>
              <a:t>	= </a:t>
            </a:r>
            <a:r>
              <a:rPr lang="en-US" dirty="0" smtClean="0">
                <a:solidFill>
                  <a:srgbClr val="FF0000"/>
                </a:solidFill>
              </a:rPr>
              <a:t>n x k clock cycles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Point-03: Calculating Non-Pipelined Execution Time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9236" y="762000"/>
            <a:ext cx="6878363" cy="5150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305800" cy="4953000"/>
          </a:xfrm>
        </p:spPr>
        <p:txBody>
          <a:bodyPr>
            <a:normAutofit fontScale="85000" lnSpcReduction="20000"/>
          </a:bodyPr>
          <a:lstStyle/>
          <a:p>
            <a:pPr fontAlgn="base">
              <a:buNone/>
            </a:pPr>
            <a:r>
              <a:rPr lang="en-US" dirty="0" smtClean="0"/>
              <a:t>In pipelined architecture,</a:t>
            </a:r>
          </a:p>
          <a:p>
            <a:pPr fontAlgn="base"/>
            <a:r>
              <a:rPr lang="en-US" dirty="0" smtClean="0"/>
              <a:t>Multiple instructions execute </a:t>
            </a:r>
            <a:r>
              <a:rPr lang="en-US" dirty="0" err="1" smtClean="0"/>
              <a:t>parallely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Number of clock cycles taken by the first instruction = k clock cycles</a:t>
            </a:r>
          </a:p>
          <a:p>
            <a:pPr fontAlgn="base"/>
            <a:r>
              <a:rPr lang="en-US" dirty="0" smtClean="0"/>
              <a:t>After first instruction has completely executed, one instruction comes out per clock cycle.</a:t>
            </a:r>
          </a:p>
          <a:p>
            <a:pPr fontAlgn="base"/>
            <a:r>
              <a:rPr lang="en-US" dirty="0" smtClean="0"/>
              <a:t>So, number of clock cycles taken by each remaining instruction = 1 clock cycle</a:t>
            </a:r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>
              <a:buNone/>
            </a:pPr>
            <a:r>
              <a:rPr lang="en-US" dirty="0" smtClean="0"/>
              <a:t>Thus,</a:t>
            </a:r>
          </a:p>
          <a:p>
            <a:pPr fontAlgn="base">
              <a:buNone/>
            </a:pPr>
            <a:r>
              <a:rPr lang="en-US" dirty="0" smtClean="0"/>
              <a:t>Pipelined execution time</a:t>
            </a:r>
          </a:p>
          <a:p>
            <a:pPr fontAlgn="base">
              <a:buNone/>
            </a:pPr>
            <a:r>
              <a:rPr lang="en-US" dirty="0" smtClean="0"/>
              <a:t>	= </a:t>
            </a:r>
            <a:r>
              <a:rPr lang="en-US" dirty="0" smtClean="0">
                <a:solidFill>
                  <a:srgbClr val="FF0000"/>
                </a:solidFill>
              </a:rPr>
              <a:t>Time taken to execute first instruction + Time taken to execute remaining instructions</a:t>
            </a:r>
          </a:p>
          <a:p>
            <a:pPr fontAlgn="base">
              <a:buNone/>
            </a:pPr>
            <a:r>
              <a:rPr lang="en-US" dirty="0" smtClean="0"/>
              <a:t>	= </a:t>
            </a:r>
            <a:r>
              <a:rPr lang="en-US" dirty="0" smtClean="0">
                <a:solidFill>
                  <a:srgbClr val="FF0000"/>
                </a:solidFill>
              </a:rPr>
              <a:t>1 x k clock cycles + (n-1) x 1 clock cycle</a:t>
            </a:r>
          </a:p>
          <a:p>
            <a:pPr fontAlgn="base">
              <a:buNone/>
            </a:pPr>
            <a:r>
              <a:rPr lang="en-US" dirty="0" smtClean="0"/>
              <a:t>	= </a:t>
            </a:r>
            <a:r>
              <a:rPr lang="en-US" dirty="0" smtClean="0">
                <a:solidFill>
                  <a:srgbClr val="FF0000"/>
                </a:solidFill>
              </a:rPr>
              <a:t>(k + n – 1) clock cycles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u="sng" dirty="0" smtClean="0"/>
              <a:t>Point-04: Calculating Pipelined Execution Time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153400" cy="5059363"/>
          </a:xfrm>
        </p:spPr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en-US" dirty="0" smtClean="0"/>
              <a:t>Speed up</a:t>
            </a:r>
          </a:p>
          <a:p>
            <a:pPr fontAlgn="base">
              <a:buNone/>
            </a:pPr>
            <a:r>
              <a:rPr lang="en-US" dirty="0" smtClean="0"/>
              <a:t>	= </a:t>
            </a:r>
            <a:r>
              <a:rPr lang="en-US" dirty="0" smtClean="0">
                <a:solidFill>
                  <a:srgbClr val="FF0000"/>
                </a:solidFill>
              </a:rPr>
              <a:t>Non-pipelined execution time / Pipelined execution time</a:t>
            </a:r>
          </a:p>
          <a:p>
            <a:pPr fontAlgn="base">
              <a:buNone/>
            </a:pPr>
            <a:r>
              <a:rPr lang="en-US" dirty="0" smtClean="0"/>
              <a:t>	= </a:t>
            </a:r>
            <a:r>
              <a:rPr lang="en-US" dirty="0" smtClean="0">
                <a:solidFill>
                  <a:srgbClr val="FF0000"/>
                </a:solidFill>
              </a:rPr>
              <a:t>n x k clock cycles / (k + n – 1) clock cycles</a:t>
            </a:r>
          </a:p>
          <a:p>
            <a:pPr fontAlgn="base">
              <a:buNone/>
            </a:pPr>
            <a:r>
              <a:rPr lang="en-US" dirty="0" smtClean="0"/>
              <a:t>	= </a:t>
            </a:r>
            <a:r>
              <a:rPr lang="en-US" dirty="0" smtClean="0">
                <a:solidFill>
                  <a:srgbClr val="FF0000"/>
                </a:solidFill>
              </a:rPr>
              <a:t>n x k / (k + n – 1)</a:t>
            </a:r>
          </a:p>
          <a:p>
            <a:pPr fontAlgn="base">
              <a:buNone/>
            </a:pPr>
            <a:r>
              <a:rPr lang="en-US" dirty="0" smtClean="0"/>
              <a:t>	= </a:t>
            </a:r>
            <a:r>
              <a:rPr lang="en-US" dirty="0" smtClean="0">
                <a:solidFill>
                  <a:srgbClr val="FF0000"/>
                </a:solidFill>
              </a:rPr>
              <a:t>n x k / n + (k – 1)</a:t>
            </a:r>
          </a:p>
          <a:p>
            <a:pPr fontAlgn="base">
              <a:buNone/>
            </a:pPr>
            <a:r>
              <a:rPr lang="en-US" dirty="0" smtClean="0"/>
              <a:t>	= </a:t>
            </a:r>
            <a:r>
              <a:rPr lang="en-US" dirty="0" smtClean="0">
                <a:solidFill>
                  <a:srgbClr val="FF0000"/>
                </a:solidFill>
              </a:rPr>
              <a:t>k / { 1 + (k – 1)/n }</a:t>
            </a:r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For very large number of instructions, n→∞. Thus, speed up = k.</a:t>
            </a:r>
          </a:p>
          <a:p>
            <a:pPr fontAlgn="base"/>
            <a:r>
              <a:rPr lang="en-US" dirty="0" smtClean="0"/>
              <a:t>Practically, total number of instructions never tend to infinity.</a:t>
            </a:r>
          </a:p>
          <a:p>
            <a:pPr fontAlgn="base"/>
            <a:r>
              <a:rPr lang="en-US" dirty="0" smtClean="0"/>
              <a:t>Therefore, speed up is always less than number of stages in pipeline.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Point-04: Calculating Speed Up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46500" y="2048470"/>
            <a:ext cx="2946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THANKS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1219200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https://youtu.be/vQnjlra0Ea4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1144" y="1828800"/>
            <a:ext cx="807945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PIPELINING PERFORMANCE-1</a:t>
            </a:r>
            <a:endParaRPr lang="en-US" sz="4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6128"/>
            <a:ext cx="8001000" cy="3776472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dirty="0" smtClean="0"/>
              <a:t>	The following parameters serve as criterion to estimate the performance of pipelined execution-</a:t>
            </a:r>
          </a:p>
          <a:p>
            <a:pPr fontAlgn="base">
              <a:buNone/>
            </a:pPr>
            <a:endParaRPr lang="en-US" dirty="0" smtClean="0"/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Speed Up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Efficiency</a:t>
            </a:r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Throughput</a:t>
            </a:r>
          </a:p>
          <a:p>
            <a:pPr fontAlgn="base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Performance of Pipelined Execution-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199" y="3632187"/>
            <a:ext cx="7072927" cy="185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u="sng" dirty="0" smtClean="0"/>
              <a:t>1. Speed Up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6002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dirty="0" smtClean="0"/>
              <a:t>It gives an idea of “</a:t>
            </a:r>
            <a:r>
              <a:rPr lang="en-US" sz="2800" b="1" dirty="0" smtClean="0"/>
              <a:t>how much faster</a:t>
            </a:r>
            <a:r>
              <a:rPr lang="en-US" sz="2800" dirty="0" smtClean="0"/>
              <a:t>” the pipelined execution is as compared to non-pipelined execution.</a:t>
            </a:r>
          </a:p>
          <a:p>
            <a:pPr fontAlgn="base"/>
            <a:r>
              <a:rPr lang="en-US" sz="2800" dirty="0" smtClean="0"/>
              <a:t>It is calculated as-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6275" y="2438400"/>
            <a:ext cx="778192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u="sng" dirty="0" smtClean="0"/>
              <a:t>2. Efficiency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295400"/>
            <a:ext cx="8077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The efficiency of pipelined execution is calculated as-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990600" y="3048000"/>
            <a:ext cx="74485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u="sng" dirty="0" smtClean="0"/>
              <a:t>3. Throughput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295400"/>
            <a:ext cx="868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dirty="0" smtClean="0"/>
              <a:t>Throughput is defined as number of instructions executed per unit time.</a:t>
            </a:r>
          </a:p>
          <a:p>
            <a:pPr fontAlgn="base"/>
            <a:r>
              <a:rPr lang="en-US" sz="2800" dirty="0" smtClean="0"/>
              <a:t>It is calculated as-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46237"/>
            <a:ext cx="8229600" cy="4221163"/>
          </a:xfrm>
        </p:spPr>
        <p:txBody>
          <a:bodyPr>
            <a:normAutofit/>
          </a:bodyPr>
          <a:lstStyle/>
          <a:p>
            <a:pPr algn="just" fontAlgn="base">
              <a:buNone/>
            </a:pPr>
            <a:r>
              <a:rPr lang="en-US" dirty="0" smtClean="0"/>
              <a:t>	Let us learn how to calculate certain important parameters of pipelined architecture.</a:t>
            </a:r>
          </a:p>
          <a:p>
            <a:pPr algn="just" fontAlgn="base">
              <a:buNone/>
            </a:pPr>
            <a:endParaRPr lang="en-US" dirty="0" smtClean="0"/>
          </a:p>
          <a:p>
            <a:pPr algn="just" fontAlgn="base">
              <a:buNone/>
            </a:pPr>
            <a:r>
              <a:rPr lang="en-US" dirty="0" smtClean="0"/>
              <a:t>	Consider-</a:t>
            </a:r>
          </a:p>
          <a:p>
            <a:pPr algn="just" fontAlgn="base"/>
            <a:r>
              <a:rPr lang="en-US" dirty="0" smtClean="0"/>
              <a:t>A pipelined architecture consisting of k-stage pipeline</a:t>
            </a:r>
          </a:p>
          <a:p>
            <a:pPr algn="just" fontAlgn="base"/>
            <a:r>
              <a:rPr lang="en-US" dirty="0" smtClean="0"/>
              <a:t>Total number of instructions to be executed = n</a:t>
            </a:r>
          </a:p>
          <a:p>
            <a:pPr fontAlgn="base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Calculation of Important Parameters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dirty="0" smtClean="0"/>
              <a:t>In pipelined architecture,</a:t>
            </a:r>
          </a:p>
          <a:p>
            <a:pPr fontAlgn="base"/>
            <a:r>
              <a:rPr lang="en-US" dirty="0" smtClean="0"/>
              <a:t>There is a global clock that synchronizes the working of all the stages.</a:t>
            </a:r>
          </a:p>
          <a:p>
            <a:pPr fontAlgn="base"/>
            <a:r>
              <a:rPr lang="en-US" dirty="0" smtClean="0"/>
              <a:t>Frequency of the clock is set such that all the stages are synchronized.</a:t>
            </a:r>
          </a:p>
          <a:p>
            <a:pPr fontAlgn="base"/>
            <a:r>
              <a:rPr lang="en-US" dirty="0" smtClean="0"/>
              <a:t>At the beginning of each clock cycle, each stage reads the data from its register and process it.</a:t>
            </a:r>
          </a:p>
          <a:p>
            <a:pPr fontAlgn="base"/>
            <a:r>
              <a:rPr lang="en-US" dirty="0" smtClean="0"/>
              <a:t>Cycle time is the value of one clock cycle.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Point-01: Calculating Cycle Time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Case-01: All the stages offer same delay</a:t>
            </a:r>
          </a:p>
          <a:p>
            <a:pPr fontAlgn="base">
              <a:buNone/>
            </a:pPr>
            <a:r>
              <a:rPr lang="en-US" dirty="0" smtClean="0"/>
              <a:t>If all the stages offer same delay, then-</a:t>
            </a:r>
          </a:p>
          <a:p>
            <a:pPr fontAlgn="base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Cycle time = Delay offered by one stage including the delay due to its register</a:t>
            </a:r>
          </a:p>
          <a:p>
            <a:endParaRPr lang="en-US" b="1" dirty="0" smtClean="0"/>
          </a:p>
          <a:p>
            <a:r>
              <a:rPr lang="en-US" b="1" u="sng" dirty="0" smtClean="0"/>
              <a:t>Case-02: All the stages do not offer same delay</a:t>
            </a:r>
          </a:p>
          <a:p>
            <a:pPr fontAlgn="base">
              <a:buNone/>
            </a:pPr>
            <a:r>
              <a:rPr lang="en-US" dirty="0" smtClean="0"/>
              <a:t>If all the stages do not offer same delay, then-</a:t>
            </a:r>
          </a:p>
          <a:p>
            <a:pPr fontAlgn="base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Cycle time = Maximum delay offered by any stage including the delay due to its register</a:t>
            </a:r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There are two cases possible-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1479</TotalTime>
  <Words>283</Words>
  <Application>Microsoft Office PowerPoint</Application>
  <PresentationFormat>On-screen Show (4:3)</PresentationFormat>
  <Paragraphs>88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Slide 1</vt:lpstr>
      <vt:lpstr>Slide 2</vt:lpstr>
      <vt:lpstr>Performance of Pipelined Execution- </vt:lpstr>
      <vt:lpstr>1. Speed Up </vt:lpstr>
      <vt:lpstr>2. Efficiency </vt:lpstr>
      <vt:lpstr>3. Throughput </vt:lpstr>
      <vt:lpstr>Calculation of Important Parameters </vt:lpstr>
      <vt:lpstr>Point-01: Calculating Cycle Time </vt:lpstr>
      <vt:lpstr>There are two cases possible-</vt:lpstr>
      <vt:lpstr>Point-02: Calculating Frequency Of Clock </vt:lpstr>
      <vt:lpstr>Point-03: Calculating Non-Pipelined Execution Time </vt:lpstr>
      <vt:lpstr>Slide 12</vt:lpstr>
      <vt:lpstr>Point-04: Calculating Pipelined Execution Time</vt:lpstr>
      <vt:lpstr>Point-04: Calculating Speed Up 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SCE</dc:creator>
  <cp:lastModifiedBy>SCE</cp:lastModifiedBy>
  <cp:revision>46</cp:revision>
  <dcterms:created xsi:type="dcterms:W3CDTF">2006-08-16T00:00:00Z</dcterms:created>
  <dcterms:modified xsi:type="dcterms:W3CDTF">2020-10-03T10:35:58Z</dcterms:modified>
</cp:coreProperties>
</file>