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0" r:id="rId2"/>
    <p:sldId id="256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64293-4BDE-4F2B-8285-4E824EB926F5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CB7E-62DA-4E26-983D-031614BF1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CB7E-62DA-4E26-983D-031614BF16D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135563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dirty="0" smtClean="0"/>
              <a:t>Given-</a:t>
            </a:r>
          </a:p>
          <a:p>
            <a:pPr fontAlgn="base"/>
            <a:r>
              <a:rPr lang="en-US" dirty="0" smtClean="0"/>
              <a:t>Four stage pipeline is used</a:t>
            </a:r>
          </a:p>
          <a:p>
            <a:pPr fontAlgn="base"/>
            <a:r>
              <a:rPr lang="en-US" dirty="0" smtClean="0"/>
              <a:t>Delay of stages = 60, 50, 90 and 80 ns</a:t>
            </a:r>
          </a:p>
          <a:p>
            <a:pPr fontAlgn="base"/>
            <a:r>
              <a:rPr lang="en-US" dirty="0" smtClean="0"/>
              <a:t>Latch delay or delay due to each register = 10 ns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b="1" u="sng" dirty="0" smtClean="0"/>
              <a:t>Part-01: Pipeline Cycle Time-</a:t>
            </a:r>
            <a:endParaRPr lang="en-US" b="1" dirty="0" smtClean="0"/>
          </a:p>
          <a:p>
            <a:pPr fontAlgn="base"/>
            <a:endParaRPr lang="en-US" dirty="0" smtClean="0"/>
          </a:p>
          <a:p>
            <a:pPr fontAlgn="base">
              <a:buNone/>
            </a:pPr>
            <a:r>
              <a:rPr lang="en-US" dirty="0" smtClean="0"/>
              <a:t>Cycle time</a:t>
            </a:r>
          </a:p>
          <a:p>
            <a:pPr fontAlgn="base">
              <a:buNone/>
            </a:pPr>
            <a:r>
              <a:rPr lang="en-US" dirty="0" smtClean="0"/>
              <a:t>	= Maximum delay due to any stage + Delay due to its register</a:t>
            </a:r>
          </a:p>
          <a:p>
            <a:pPr fontAlgn="base">
              <a:buNone/>
            </a:pPr>
            <a:r>
              <a:rPr lang="en-US" dirty="0" smtClean="0"/>
              <a:t>	= Max { 60, 50, 90, 80 } + 10 ns</a:t>
            </a:r>
          </a:p>
          <a:p>
            <a:pPr fontAlgn="base">
              <a:buNone/>
            </a:pPr>
            <a:r>
              <a:rPr lang="en-US" dirty="0" smtClean="0"/>
              <a:t>	= 90 ns + 10 ns</a:t>
            </a:r>
          </a:p>
          <a:p>
            <a:pPr fontAlgn="base">
              <a:buNone/>
            </a:pPr>
            <a:r>
              <a:rPr lang="en-US" dirty="0" smtClean="0"/>
              <a:t>	= 100 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Solution-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71500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u="sng" dirty="0" smtClean="0"/>
              <a:t>Part-02: Non-Pipeline Execution Time-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Non-pipeline execution time for one instruction</a:t>
            </a:r>
          </a:p>
          <a:p>
            <a:pPr fontAlgn="base">
              <a:buNone/>
            </a:pPr>
            <a:r>
              <a:rPr lang="en-US" dirty="0" smtClean="0"/>
              <a:t>	= 60 ns + 50 ns + 90 ns + 80 ns</a:t>
            </a:r>
          </a:p>
          <a:p>
            <a:pPr fontAlgn="base">
              <a:buNone/>
            </a:pPr>
            <a:r>
              <a:rPr lang="en-US" dirty="0" smtClean="0"/>
              <a:t>	= 280 ns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b="1" u="sng" dirty="0" smtClean="0"/>
              <a:t>Part-03: Speed Up Ratio-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Speed up</a:t>
            </a:r>
          </a:p>
          <a:p>
            <a:pPr fontAlgn="base">
              <a:buNone/>
            </a:pPr>
            <a:r>
              <a:rPr lang="en-US" dirty="0" smtClean="0"/>
              <a:t>	= Non-pipeline execution time / Pipeline execution time</a:t>
            </a:r>
          </a:p>
          <a:p>
            <a:pPr fontAlgn="base">
              <a:buNone/>
            </a:pPr>
            <a:r>
              <a:rPr lang="en-US" dirty="0" smtClean="0"/>
              <a:t>	= 280 ns / Cycle time</a:t>
            </a:r>
          </a:p>
          <a:p>
            <a:pPr fontAlgn="base">
              <a:buNone/>
            </a:pPr>
            <a:r>
              <a:rPr lang="en-US" dirty="0" smtClean="0"/>
              <a:t>	= 280 ns / 100 ns</a:t>
            </a:r>
          </a:p>
          <a:p>
            <a:pPr fontAlgn="base">
              <a:buNone/>
            </a:pPr>
            <a:r>
              <a:rPr lang="en-US" dirty="0" smtClean="0"/>
              <a:t>	= 2.8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u="sng" dirty="0" smtClean="0"/>
              <a:t>Part-04: Pipeline Time For 1000 Tasks-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Pipeline time for 1000 tasks</a:t>
            </a:r>
          </a:p>
          <a:p>
            <a:pPr fontAlgn="base">
              <a:buNone/>
            </a:pPr>
            <a:r>
              <a:rPr lang="en-US" dirty="0" smtClean="0"/>
              <a:t>	= Time taken for 1st task + Time taken for remaining 999 tasks</a:t>
            </a:r>
          </a:p>
          <a:p>
            <a:pPr fontAlgn="base">
              <a:buNone/>
            </a:pPr>
            <a:r>
              <a:rPr lang="en-US" dirty="0" smtClean="0"/>
              <a:t>	= 1 x 4 clock cycles + 999 x 1 clock cycle</a:t>
            </a:r>
          </a:p>
          <a:p>
            <a:pPr fontAlgn="base">
              <a:buNone/>
            </a:pPr>
            <a:r>
              <a:rPr lang="en-US" dirty="0" smtClean="0"/>
              <a:t>	= 4 x cycle time + 999 x cycle time</a:t>
            </a:r>
          </a:p>
          <a:p>
            <a:pPr fontAlgn="base">
              <a:buNone/>
            </a:pPr>
            <a:r>
              <a:rPr lang="en-US" dirty="0" smtClean="0"/>
              <a:t>	= 4 x 100 ns + 999 x 100 ns</a:t>
            </a:r>
          </a:p>
          <a:p>
            <a:pPr fontAlgn="base">
              <a:buNone/>
            </a:pPr>
            <a:r>
              <a:rPr lang="en-US" dirty="0" smtClean="0"/>
              <a:t>	= 400 ns + 99900 ns</a:t>
            </a:r>
          </a:p>
          <a:p>
            <a:pPr fontAlgn="base">
              <a:buNone/>
            </a:pPr>
            <a:r>
              <a:rPr lang="en-US" dirty="0" smtClean="0"/>
              <a:t>	= 100300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05800" cy="586740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u="sng" dirty="0" smtClean="0"/>
              <a:t>Part-05: Sequential Time For 1000 Tasks-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Non-pipeline time for 1000 tasks</a:t>
            </a:r>
          </a:p>
          <a:p>
            <a:pPr fontAlgn="base">
              <a:buNone/>
            </a:pPr>
            <a:r>
              <a:rPr lang="en-US" dirty="0" smtClean="0"/>
              <a:t>	= 1000 x Time taken for one task</a:t>
            </a:r>
          </a:p>
          <a:p>
            <a:pPr fontAlgn="base">
              <a:buNone/>
            </a:pPr>
            <a:r>
              <a:rPr lang="en-US" dirty="0" smtClean="0"/>
              <a:t>	= 1000 x 280 ns</a:t>
            </a:r>
          </a:p>
          <a:p>
            <a:pPr fontAlgn="base">
              <a:buNone/>
            </a:pPr>
            <a:r>
              <a:rPr lang="en-US" dirty="0" smtClean="0"/>
              <a:t>	= 280000 ns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b="1" u="sng" dirty="0" smtClean="0"/>
              <a:t>Part-06: Throughput-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Throughput for pipelined execution</a:t>
            </a:r>
          </a:p>
          <a:p>
            <a:pPr fontAlgn="base">
              <a:buNone/>
            </a:pPr>
            <a:r>
              <a:rPr lang="en-US" dirty="0" smtClean="0"/>
              <a:t>	= Number of instructions executed per unit time</a:t>
            </a:r>
          </a:p>
          <a:p>
            <a:pPr fontAlgn="base">
              <a:buNone/>
            </a:pPr>
            <a:r>
              <a:rPr lang="en-US" dirty="0" smtClean="0"/>
              <a:t>	= 1000 tasks / 100300 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500" y="2048470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990600"/>
            <a:ext cx="364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https://youtu.be/iKPxQctzSms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144" y="1828800"/>
            <a:ext cx="80794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PIPELINING PERFORMANCE-2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u="sng" dirty="0" smtClean="0"/>
              <a:t>Note-01: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The aim of pipelined architecture is to execute one complete instruction in one clock cycle.</a:t>
            </a:r>
          </a:p>
          <a:p>
            <a:pPr fontAlgn="base"/>
            <a:r>
              <a:rPr lang="en-US" dirty="0" smtClean="0"/>
              <a:t>In other words, the aim of pipelining is to maintain </a:t>
            </a:r>
            <a:r>
              <a:rPr lang="en-US" dirty="0" smtClean="0">
                <a:solidFill>
                  <a:srgbClr val="FF0000"/>
                </a:solidFill>
              </a:rPr>
              <a:t>CPI ≅ 1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Practically, it is not possible to achieve CPI ≅ 1 due to delays that get introduced due to registers.</a:t>
            </a:r>
          </a:p>
          <a:p>
            <a:pPr fontAlgn="base"/>
            <a:r>
              <a:rPr lang="en-US" dirty="0" smtClean="0"/>
              <a:t>Ideally, a pipelined architecture executes one complete instruction per clock cycle (CPI=1).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Important Notes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u="sng" dirty="0" smtClean="0"/>
              <a:t>Note-02:</a:t>
            </a:r>
            <a:endParaRPr lang="en-US" b="1" dirty="0" smtClean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maximum speed up that can be achieved is always equal to the number of stages.</a:t>
            </a:r>
          </a:p>
          <a:p>
            <a:pPr fontAlgn="base"/>
            <a:r>
              <a:rPr lang="en-US" dirty="0" smtClean="0"/>
              <a:t>This is achieved when efficiency becomes 100%.</a:t>
            </a:r>
          </a:p>
          <a:p>
            <a:pPr fontAlgn="base"/>
            <a:r>
              <a:rPr lang="en-US" dirty="0" smtClean="0"/>
              <a:t>Practically, efficiency is always less than 100%.</a:t>
            </a:r>
          </a:p>
          <a:p>
            <a:pPr fontAlgn="base"/>
            <a:r>
              <a:rPr lang="en-US" dirty="0" smtClean="0"/>
              <a:t>Therefore speed up is always less than number of stages in pipelined architecture.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fontAlgn="base">
              <a:buNone/>
            </a:pPr>
            <a:r>
              <a:rPr lang="en-US" b="1" u="sng" dirty="0" smtClean="0"/>
              <a:t>Note-03: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Under ideal conditions,</a:t>
            </a:r>
          </a:p>
          <a:p>
            <a:pPr fontAlgn="base"/>
            <a:r>
              <a:rPr lang="en-US" dirty="0" smtClean="0"/>
              <a:t>One complete instruction is executed per clock cycle i.e. CPI = 1.</a:t>
            </a:r>
          </a:p>
          <a:p>
            <a:pPr fontAlgn="base"/>
            <a:r>
              <a:rPr lang="en-US" dirty="0" smtClean="0"/>
              <a:t>Speed up = Number of stages in pipelined architecture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u="sng" dirty="0" smtClean="0"/>
              <a:t>Note-04: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The 5 stage pipelined processor gives the best performance.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b="1" u="sng" dirty="0" smtClean="0"/>
              <a:t>Note-05:</a:t>
            </a:r>
            <a:endParaRPr lang="en-US" b="1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In case only one instruction has to be executed, then-</a:t>
            </a:r>
          </a:p>
          <a:p>
            <a:pPr fontAlgn="base"/>
            <a:r>
              <a:rPr lang="en-US" dirty="0" smtClean="0"/>
              <a:t>Non-pipelined execution gives better performance than pipelined execution.</a:t>
            </a:r>
          </a:p>
          <a:p>
            <a:pPr fontAlgn="base"/>
            <a:r>
              <a:rPr lang="en-US" dirty="0" smtClean="0"/>
              <a:t>This is because delays are introduced due to registers in pipelined architecture.</a:t>
            </a:r>
          </a:p>
          <a:p>
            <a:pPr fontAlgn="base"/>
            <a:r>
              <a:rPr lang="en-US" dirty="0" smtClean="0"/>
              <a:t>Thus, time taken to execute one instruction in non-pipelined architecture is less.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9831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u="sng" dirty="0" smtClean="0"/>
              <a:t>Note-06: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High efficiency of pipelined processor is achieved when-</a:t>
            </a:r>
          </a:p>
          <a:p>
            <a:pPr fontAlgn="base"/>
            <a:r>
              <a:rPr lang="en-US" dirty="0" smtClean="0"/>
              <a:t>All the stages are of equal duration.</a:t>
            </a:r>
          </a:p>
          <a:p>
            <a:pPr fontAlgn="base"/>
            <a:r>
              <a:rPr lang="en-US" dirty="0" smtClean="0"/>
              <a:t>There are no conditional branch instructions.</a:t>
            </a:r>
          </a:p>
          <a:p>
            <a:pPr fontAlgn="base"/>
            <a:r>
              <a:rPr lang="en-US" dirty="0" smtClean="0"/>
              <a:t>There are no interrupts.</a:t>
            </a:r>
          </a:p>
          <a:p>
            <a:pPr fontAlgn="base"/>
            <a:r>
              <a:rPr lang="en-US" dirty="0" smtClean="0"/>
              <a:t>There are no register and memory conflicts.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u="sng" dirty="0" smtClean="0">
                <a:solidFill>
                  <a:schemeClr val="accent3"/>
                </a:solidFill>
              </a:rPr>
              <a:t>PRACTICE PROBLEMS BASED ON PIPELINING IN COMPUTER ARCHITECTURE</a:t>
            </a:r>
            <a:endParaRPr lang="en-US" sz="4000" b="1" dirty="0" smtClean="0">
              <a:solidFill>
                <a:schemeClr val="accent3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	Consider a pipeline having 4 phases with duration 60, 50, 90 and 80 ns. Given latch delay is 10 ns. Calculate-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Pipeline cycle time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Non-pipeline execution time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Speed up ratio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Pipeline time for 1000 tasks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Sequential time for 1000 tasks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Throughput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Problem-01: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960</TotalTime>
  <Words>128</Words>
  <Application>Microsoft Office PowerPoint</Application>
  <PresentationFormat>On-screen Show (4:3)</PresentationFormat>
  <Paragraphs>109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Slide 2</vt:lpstr>
      <vt:lpstr>Important Notes </vt:lpstr>
      <vt:lpstr>Slide 4</vt:lpstr>
      <vt:lpstr>Slide 5</vt:lpstr>
      <vt:lpstr>Slide 6</vt:lpstr>
      <vt:lpstr>Slide 7</vt:lpstr>
      <vt:lpstr>Slide 8</vt:lpstr>
      <vt:lpstr>Problem-01: </vt:lpstr>
      <vt:lpstr>Solution- 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47</cp:revision>
  <dcterms:created xsi:type="dcterms:W3CDTF">2006-08-16T00:00:00Z</dcterms:created>
  <dcterms:modified xsi:type="dcterms:W3CDTF">2020-10-05T09:31:37Z</dcterms:modified>
</cp:coreProperties>
</file>