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76" r:id="rId2"/>
    <p:sldId id="277" r:id="rId3"/>
    <p:sldId id="257" r:id="rId4"/>
    <p:sldId id="258" r:id="rId5"/>
    <p:sldId id="259" r:id="rId6"/>
    <p:sldId id="260" r:id="rId7"/>
    <p:sldId id="261" r:id="rId8"/>
    <p:sldId id="262" r:id="rId9"/>
    <p:sldId id="263" r:id="rId10"/>
    <p:sldId id="264" r:id="rId11"/>
    <p:sldId id="265" r:id="rId12"/>
    <p:sldId id="27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3DCA58-18F8-4414-92DC-DA1A6525FF35}" type="datetimeFigureOut">
              <a:rPr lang="en-US" smtClean="0"/>
              <a:pPr/>
              <a:t>10/11/2020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D67777-7A55-4D17-87DE-A8DCDE7BF68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xfrm>
            <a:off x="-14227175" y="-11796713"/>
            <a:ext cx="16652875" cy="12490451"/>
          </a:xfrm>
          <a:ln/>
        </p:spPr>
      </p:sp>
      <p:sp>
        <p:nvSpPr>
          <p:cNvPr id="105475" name="Notes Placeholder 2"/>
          <p:cNvSpPr>
            <a:spLocks noGrp="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10/11/2020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10/11/2020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10/11/2020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10/11/2020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10/11/2020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10/11/2020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10/11/2020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10/11/2020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10/11/2020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10/11/2020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10/11/2020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10/11/2020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2"/>
          <p:cNvSpPr>
            <a:spLocks noGrp="1"/>
          </p:cNvSpPr>
          <p:nvPr>
            <p:ph idx="1"/>
          </p:nvPr>
        </p:nvSpPr>
        <p:spPr>
          <a:xfrm>
            <a:off x="457200" y="76200"/>
            <a:ext cx="8226425" cy="6324600"/>
          </a:xfrm>
        </p:spPr>
        <p:txBody>
          <a:bodyPr/>
          <a:lstStyle/>
          <a:p>
            <a:pPr algn="ctr" eaLnBrk="1" hangingPunct="1">
              <a:buFont typeface="Wingdings 2" pitchFamily="18" charset="2"/>
              <a:buNone/>
            </a:pPr>
            <a:endParaRPr lang="en-US" sz="1600" b="1" dirty="0" smtClean="0">
              <a:cs typeface="Arial" charset="0"/>
            </a:endParaRPr>
          </a:p>
          <a:p>
            <a:pPr algn="ctr" eaLnBrk="1" hangingPunct="1">
              <a:buFont typeface="Wingdings 2" pitchFamily="18" charset="2"/>
              <a:buNone/>
            </a:pPr>
            <a:r>
              <a:rPr lang="en-US" sz="2000" b="1" dirty="0" smtClean="0">
                <a:cs typeface="Arial" charset="0"/>
              </a:rPr>
              <a:t>Lecture</a:t>
            </a:r>
          </a:p>
          <a:p>
            <a:pPr algn="ctr" eaLnBrk="1" hangingPunct="1">
              <a:buFont typeface="Wingdings 2" pitchFamily="18" charset="2"/>
              <a:buNone/>
            </a:pPr>
            <a:r>
              <a:rPr lang="en-US" sz="2000" b="1" dirty="0" smtClean="0">
                <a:cs typeface="Arial" charset="0"/>
              </a:rPr>
              <a:t>on</a:t>
            </a:r>
            <a:r>
              <a:rPr lang="en-US" sz="2000" dirty="0" smtClean="0">
                <a:cs typeface="Arial" charset="0"/>
              </a:rPr>
              <a:t> </a:t>
            </a:r>
          </a:p>
          <a:p>
            <a:pPr algn="ctr" eaLnBrk="1" hangingPunct="1">
              <a:buFont typeface="Wingdings 2" pitchFamily="18" charset="2"/>
              <a:buNone/>
            </a:pPr>
            <a:r>
              <a:rPr lang="en-US" dirty="0" smtClean="0">
                <a:cs typeface="Arial" charset="0"/>
              </a:rPr>
              <a:t>“Advanced Computer Architecture –TCS 704”</a:t>
            </a:r>
          </a:p>
          <a:p>
            <a:pPr algn="ctr" eaLnBrk="1" hangingPunct="1">
              <a:buFont typeface="Wingdings 2" pitchFamily="18" charset="2"/>
              <a:buNone/>
            </a:pPr>
            <a:r>
              <a:rPr lang="en-US" sz="2000" dirty="0" smtClean="0">
                <a:cs typeface="Arial" charset="0"/>
              </a:rPr>
              <a:t>by</a:t>
            </a:r>
          </a:p>
          <a:p>
            <a:pPr algn="ctr" eaLnBrk="1" hangingPunct="1">
              <a:buFont typeface="Wingdings 2" pitchFamily="18" charset="2"/>
              <a:buNone/>
            </a:pPr>
            <a:r>
              <a:rPr lang="en-US" sz="2000" b="1" i="1" dirty="0" err="1" smtClean="0">
                <a:cs typeface="Arial" charset="0"/>
              </a:rPr>
              <a:t>A</a:t>
            </a:r>
            <a:r>
              <a:rPr lang="en-US" sz="2000" b="1" dirty="0" err="1" smtClean="0">
                <a:cs typeface="Arial" charset="0"/>
              </a:rPr>
              <a:t>kansha</a:t>
            </a:r>
            <a:r>
              <a:rPr lang="en-US" sz="2000" b="1" dirty="0" smtClean="0">
                <a:cs typeface="Arial" charset="0"/>
              </a:rPr>
              <a:t> Gupta</a:t>
            </a:r>
            <a:endParaRPr lang="en-US" sz="2000" dirty="0" smtClean="0">
              <a:cs typeface="Arial" charset="0"/>
            </a:endParaRPr>
          </a:p>
          <a:p>
            <a:pPr algn="ctr" eaLnBrk="1" hangingPunct="1">
              <a:buFont typeface="Wingdings 2" pitchFamily="18" charset="2"/>
              <a:buNone/>
            </a:pPr>
            <a:r>
              <a:rPr lang="en-US" sz="2000" b="1" dirty="0" smtClean="0">
                <a:cs typeface="Arial" charset="0"/>
              </a:rPr>
              <a:t> </a:t>
            </a:r>
          </a:p>
          <a:p>
            <a:pPr algn="ctr" eaLnBrk="1" hangingPunct="1">
              <a:buFont typeface="Wingdings 2" pitchFamily="18" charset="2"/>
              <a:buNone/>
            </a:pPr>
            <a:endParaRPr lang="en-US" sz="2000" b="1" dirty="0" smtClean="0">
              <a:cs typeface="Arial" charset="0"/>
            </a:endParaRPr>
          </a:p>
          <a:p>
            <a:pPr algn="ctr" eaLnBrk="1" hangingPunct="1">
              <a:buFont typeface="Wingdings 2" pitchFamily="18" charset="2"/>
              <a:buNone/>
            </a:pPr>
            <a:endParaRPr lang="en-US" sz="2000" b="1" dirty="0" smtClean="0">
              <a:cs typeface="Arial" charset="0"/>
            </a:endParaRPr>
          </a:p>
          <a:p>
            <a:pPr algn="ctr" eaLnBrk="1" hangingPunct="1">
              <a:buFont typeface="Wingdings 2" pitchFamily="18" charset="2"/>
              <a:buNone/>
            </a:pPr>
            <a:endParaRPr lang="en-US" sz="2000" b="1" dirty="0" smtClean="0">
              <a:cs typeface="Arial" charset="0"/>
            </a:endParaRPr>
          </a:p>
          <a:p>
            <a:pPr algn="ctr" eaLnBrk="1" hangingPunct="1">
              <a:buFont typeface="Wingdings 2" pitchFamily="18" charset="2"/>
              <a:buNone/>
            </a:pPr>
            <a:endParaRPr lang="en-US" sz="2000" b="1" dirty="0" smtClean="0">
              <a:cs typeface="Arial" charset="0"/>
            </a:endParaRPr>
          </a:p>
          <a:p>
            <a:pPr algn="ctr" eaLnBrk="1" hangingPunct="1">
              <a:buFont typeface="Wingdings 2" pitchFamily="18" charset="2"/>
              <a:buNone/>
            </a:pPr>
            <a:endParaRPr lang="en-US" sz="2000" b="1" dirty="0" smtClean="0">
              <a:cs typeface="Arial" charset="0"/>
            </a:endParaRPr>
          </a:p>
          <a:p>
            <a:pPr algn="ctr" eaLnBrk="1" hangingPunct="1">
              <a:buFont typeface="Wingdings 2" pitchFamily="18" charset="2"/>
              <a:buNone/>
            </a:pPr>
            <a:r>
              <a:rPr lang="en-US" sz="2000" b="1" dirty="0" smtClean="0">
                <a:cs typeface="Arial" charset="0"/>
              </a:rPr>
              <a:t>DEPARTMENT OF COMPUTER SCIENCE AND ENGINEERING</a:t>
            </a:r>
            <a:endParaRPr lang="en-US" sz="2000" dirty="0" smtClean="0">
              <a:cs typeface="Arial" charset="0"/>
            </a:endParaRPr>
          </a:p>
          <a:p>
            <a:pPr algn="ctr" eaLnBrk="1" hangingPunct="1">
              <a:buFont typeface="Wingdings 2" pitchFamily="18" charset="2"/>
              <a:buNone/>
            </a:pPr>
            <a:r>
              <a:rPr lang="en-US" sz="2000" dirty="0" smtClean="0">
                <a:cs typeface="Arial" charset="0"/>
              </a:rPr>
              <a:t>GRAPHIC ERA DEEMED TO BE UNIVERSITY – 248002</a:t>
            </a:r>
          </a:p>
          <a:p>
            <a:pPr algn="ctr" eaLnBrk="1" hangingPunct="1">
              <a:buFont typeface="Wingdings 2" pitchFamily="18" charset="2"/>
              <a:buNone/>
            </a:pPr>
            <a:endParaRPr lang="en-US" sz="1600" dirty="0" smtClean="0"/>
          </a:p>
        </p:txBody>
      </p:sp>
      <p:pic>
        <p:nvPicPr>
          <p:cNvPr id="6147" name="Picture 3" descr="ahmed-logo1"/>
          <p:cNvPicPr>
            <a:picLocks noChangeAspect="1" noChangeArrowheads="1"/>
          </p:cNvPicPr>
          <p:nvPr/>
        </p:nvPicPr>
        <p:blipFill>
          <a:blip r:embed="rId3"/>
          <a:srcRect/>
          <a:stretch>
            <a:fillRect/>
          </a:stretch>
        </p:blipFill>
        <p:spPr bwMode="auto">
          <a:xfrm>
            <a:off x="3886200" y="2667000"/>
            <a:ext cx="1209675" cy="1133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4525963"/>
          </a:xfrm>
        </p:spPr>
        <p:txBody>
          <a:bodyPr>
            <a:normAutofit/>
          </a:bodyPr>
          <a:lstStyle/>
          <a:p>
            <a:pPr>
              <a:buNone/>
            </a:pPr>
            <a:r>
              <a:rPr lang="en-US" dirty="0" smtClean="0"/>
              <a:t>		</a:t>
            </a:r>
          </a:p>
          <a:p>
            <a:pPr algn="just"/>
            <a:r>
              <a:rPr lang="en-US" b="1" dirty="0" smtClean="0"/>
              <a:t>Therefore, Forbidden latency</a:t>
            </a:r>
            <a:r>
              <a:rPr lang="en-US" dirty="0" smtClean="0"/>
              <a:t>= 5,7,2,4</a:t>
            </a:r>
          </a:p>
          <a:p>
            <a:pPr algn="just"/>
            <a:r>
              <a:rPr lang="en-US" b="1" dirty="0" smtClean="0"/>
              <a:t>Arranging in ascending or</a:t>
            </a:r>
            <a:r>
              <a:rPr lang="en-US" dirty="0" smtClean="0"/>
              <a:t>der= 2,4,5,7</a:t>
            </a:r>
          </a:p>
          <a:p>
            <a:pPr algn="just"/>
            <a:r>
              <a:rPr lang="en-US" dirty="0" smtClean="0"/>
              <a:t>(Note: 0 is discarded incase comes in latency.)</a:t>
            </a:r>
          </a:p>
          <a:p>
            <a:pPr algn="just"/>
            <a:r>
              <a:rPr lang="en-US" b="1" dirty="0" smtClean="0"/>
              <a:t>Permissible Latency</a:t>
            </a:r>
            <a:r>
              <a:rPr lang="en-US" dirty="0" smtClean="0"/>
              <a:t>=1,3,6</a:t>
            </a:r>
          </a:p>
          <a:p>
            <a:pPr algn="just"/>
            <a:r>
              <a:rPr lang="en-US" dirty="0" smtClean="0"/>
              <a:t>(Note: We will not take 8 in the permissible latency as we limit to the maximum bit of forbidden latency.)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4525963"/>
          </a:xfrm>
        </p:spPr>
        <p:txBody>
          <a:bodyPr>
            <a:normAutofit/>
          </a:bodyPr>
          <a:lstStyle/>
          <a:p>
            <a:pPr algn="just"/>
            <a:r>
              <a:rPr lang="en-US" b="1" dirty="0" smtClean="0"/>
              <a:t>Collision Vector</a:t>
            </a:r>
            <a:r>
              <a:rPr lang="en-US" dirty="0" smtClean="0"/>
              <a:t>: The combined set of permissible and forbidden latencies can be easily displayed by a collision vector, which is an m-bit (m&lt;=n-1 in a n column reservation table) binary vector C=(CmCm-1….C2C1). The value of </a:t>
            </a:r>
            <a:r>
              <a:rPr lang="en-US" dirty="0" err="1" smtClean="0"/>
              <a:t>Ci</a:t>
            </a:r>
            <a:r>
              <a:rPr lang="en-US" dirty="0" smtClean="0"/>
              <a:t>=1 if latency I causes a collision and </a:t>
            </a:r>
            <a:r>
              <a:rPr lang="en-US" dirty="0" err="1" smtClean="0"/>
              <a:t>Ci</a:t>
            </a:r>
            <a:r>
              <a:rPr lang="en-US" dirty="0" smtClean="0"/>
              <a:t>=0 if latency </a:t>
            </a:r>
            <a:r>
              <a:rPr lang="en-US" dirty="0" err="1" smtClean="0"/>
              <a:t>i</a:t>
            </a:r>
            <a:r>
              <a:rPr lang="en-US" dirty="0" smtClean="0"/>
              <a:t> is permissible. </a:t>
            </a:r>
          </a:p>
          <a:p>
            <a:r>
              <a:rPr lang="en-US" dirty="0" err="1" smtClean="0"/>
              <a:t>Cx</a:t>
            </a:r>
            <a:r>
              <a:rPr lang="en-US" dirty="0" smtClean="0"/>
              <a:t> = C7C6C5C4C3C2C1</a:t>
            </a:r>
          </a:p>
          <a:p>
            <a:pPr>
              <a:buNone/>
            </a:pPr>
            <a:r>
              <a:rPr lang="en-US" dirty="0" smtClean="0"/>
              <a:t>	     = 1011010 </a:t>
            </a:r>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29573" y="1905000"/>
            <a:ext cx="2542427" cy="923330"/>
          </a:xfrm>
          <a:prstGeom prst="rect">
            <a:avLst/>
          </a:prstGeom>
          <a:noFill/>
        </p:spPr>
        <p:txBody>
          <a:bodyPr wrap="none" lIns="91440" tIns="45720" rIns="91440" bIns="45720">
            <a:spAutoFit/>
          </a:bodyPr>
          <a:lstStyle/>
          <a:p>
            <a:pPr algn="ctr"/>
            <a:r>
              <a:rPr lang="en-US" sz="5400" b="1" cap="all" spc="0" dirty="0" smtClean="0">
                <a:ln w="9000" cmpd="sng">
                  <a:solidFill>
                    <a:schemeClr val="accent4">
                      <a:shade val="50000"/>
                      <a:satMod val="120000"/>
                    </a:schemeClr>
                  </a:solidFill>
                  <a:prstDash val="solid"/>
                </a:ln>
                <a:solidFill>
                  <a:schemeClr val="accent2">
                    <a:lumMod val="75000"/>
                  </a:schemeClr>
                </a:solidFill>
                <a:effectLst>
                  <a:reflection blurRad="12700" stA="28000" endPos="45000" dist="1000" dir="5400000" sy="-100000" algn="bl" rotWithShape="0"/>
                </a:effectLst>
              </a:rPr>
              <a:t>thanks</a:t>
            </a:r>
            <a:endParaRPr lang="en-US" sz="5400" b="1" cap="all" spc="0" dirty="0">
              <a:ln w="9000" cmpd="sng">
                <a:solidFill>
                  <a:schemeClr val="accent4">
                    <a:shade val="50000"/>
                    <a:satMod val="120000"/>
                  </a:schemeClr>
                </a:solidFill>
                <a:prstDash val="solid"/>
              </a:ln>
              <a:solidFill>
                <a:schemeClr val="accent2">
                  <a:lumMod val="75000"/>
                </a:schemeClr>
              </a:solidFill>
              <a:effectLst>
                <a:reflection blurRad="12700" stA="28000" endPos="45000" dist="1000" dir="5400000" sy="-100000" algn="bl" rotWithShape="0"/>
              </a:effectLst>
            </a:endParaRPr>
          </a:p>
        </p:txBody>
      </p:sp>
      <p:sp>
        <p:nvSpPr>
          <p:cNvPr id="3" name="Rectangle 2"/>
          <p:cNvSpPr/>
          <p:nvPr/>
        </p:nvSpPr>
        <p:spPr>
          <a:xfrm>
            <a:off x="990600" y="1066800"/>
            <a:ext cx="3672800" cy="369332"/>
          </a:xfrm>
          <a:prstGeom prst="rect">
            <a:avLst/>
          </a:prstGeom>
        </p:spPr>
        <p:txBody>
          <a:bodyPr wrap="none">
            <a:spAutoFit/>
          </a:bodyPr>
          <a:lstStyle/>
          <a:p>
            <a:r>
              <a:rPr lang="en-US" dirty="0" smtClean="0"/>
              <a:t>https://youtu.be/qU4IMR9JhlM</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1676400"/>
            <a:ext cx="7452425" cy="923330"/>
          </a:xfrm>
          <a:prstGeom prst="rect">
            <a:avLst/>
          </a:prstGeom>
          <a:noFill/>
        </p:spPr>
        <p:txBody>
          <a:bodyPr wrap="none" lIns="91440" tIns="45720" rIns="91440" bIns="45720">
            <a:spAutoFit/>
          </a:bodyPr>
          <a:lstStyle/>
          <a:p>
            <a:pPr algn="ctr"/>
            <a:r>
              <a:rPr lang="en-US" sz="5400" b="1" cap="all" spc="0" dirty="0" smtClean="0">
                <a:ln w="9000" cmpd="sng">
                  <a:solidFill>
                    <a:schemeClr val="accent4">
                      <a:shade val="50000"/>
                      <a:satMod val="120000"/>
                    </a:schemeClr>
                  </a:solidFill>
                  <a:prstDash val="solid"/>
                </a:ln>
                <a:solidFill>
                  <a:schemeClr val="accent2">
                    <a:lumMod val="75000"/>
                  </a:schemeClr>
                </a:solidFill>
                <a:effectLst>
                  <a:reflection blurRad="12700" stA="28000" endPos="45000" dist="1000" dir="5400000" sy="-100000" algn="bl" rotWithShape="0"/>
                </a:effectLst>
              </a:rPr>
              <a:t>Collision free pipeline</a:t>
            </a:r>
            <a:endParaRPr lang="en-US" sz="5400" b="1" cap="all" spc="0" dirty="0">
              <a:ln w="9000" cmpd="sng">
                <a:solidFill>
                  <a:schemeClr val="accent4">
                    <a:shade val="50000"/>
                    <a:satMod val="120000"/>
                  </a:schemeClr>
                </a:solidFill>
                <a:prstDash val="solid"/>
              </a:ln>
              <a:solidFill>
                <a:schemeClr val="accent2">
                  <a:lumMod val="75000"/>
                </a:schemeClr>
              </a:solidFill>
              <a:effectLst>
                <a:reflection blurRad="12700" stA="28000" endPos="45000" dist="1000" dir="5400000" sy="-100000" algn="bl" rotWithShape="0"/>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dirty="0" smtClean="0"/>
              <a:t>The overlapped execution of instructions can cause potential hazards if operations initiated by instructions </a:t>
            </a:r>
            <a:r>
              <a:rPr lang="en-US" dirty="0" err="1" smtClean="0"/>
              <a:t>i+l</a:t>
            </a:r>
            <a:r>
              <a:rPr lang="en-US" dirty="0" smtClean="0"/>
              <a:t>, i+2, ... depend on the results from -instruction </a:t>
            </a:r>
            <a:r>
              <a:rPr lang="en-US" dirty="0" err="1" smtClean="0"/>
              <a:t>i</a:t>
            </a:r>
            <a:r>
              <a:rPr lang="en-US" dirty="0" smtClean="0"/>
              <a:t> whose execution has not yet been completed. </a:t>
            </a:r>
          </a:p>
          <a:p>
            <a:pPr algn="just"/>
            <a:r>
              <a:rPr lang="en-US" dirty="0" smtClean="0"/>
              <a:t>There are four classes of hazards; read after write (RAW), write after read (WAR), write after write (WAW), and read after read (RAR) which may be caused if domains and ranges of any two instructions are not independent.</a:t>
            </a:r>
            <a:endParaRPr lang="en-US" dirty="0"/>
          </a:p>
        </p:txBody>
      </p:sp>
      <p:sp>
        <p:nvSpPr>
          <p:cNvPr id="2" name="Title 1"/>
          <p:cNvSpPr>
            <a:spLocks noGrp="1"/>
          </p:cNvSpPr>
          <p:nvPr>
            <p:ph type="title"/>
          </p:nvPr>
        </p:nvSpPr>
        <p:spPr/>
        <p:txBody>
          <a:bodyPr>
            <a:normAutofit fontScale="90000"/>
          </a:bodyPr>
          <a:lstStyle/>
          <a:p>
            <a:r>
              <a:rPr lang="en-US" dirty="0" smtClean="0"/>
              <a:t>Instruction Dependencies and Hazards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gn="just"/>
            <a:r>
              <a:rPr lang="en-US" sz="2000" dirty="0" smtClean="0"/>
              <a:t>To achieve optimal performance in an arithmetic pipeline, several tasks must be initiated so that they are executed concurrently in the pipeline. </a:t>
            </a:r>
          </a:p>
          <a:p>
            <a:pPr algn="just"/>
            <a:r>
              <a:rPr lang="en-US" sz="2000" dirty="0" smtClean="0"/>
              <a:t>A collision occurs when two or more initiations attempt to use the same stage at the same time.</a:t>
            </a:r>
          </a:p>
          <a:p>
            <a:pPr algn="just"/>
            <a:r>
              <a:rPr lang="en-US" sz="2000" dirty="0" smtClean="0"/>
              <a:t> Job sequencing involves proper task initiations in order to avoid collisions and to achieve maximum throughput.</a:t>
            </a:r>
          </a:p>
          <a:p>
            <a:pPr algn="just"/>
            <a:r>
              <a:rPr lang="en-US" sz="2000" dirty="0" smtClean="0"/>
              <a:t>The number of time units between two job initiations is known as </a:t>
            </a:r>
            <a:r>
              <a:rPr lang="en-US" sz="2000" b="1" dirty="0" smtClean="0"/>
              <a:t>“latency”. </a:t>
            </a:r>
          </a:p>
          <a:p>
            <a:pPr algn="just"/>
            <a:r>
              <a:rPr lang="en-US" sz="2000" dirty="0" smtClean="0"/>
              <a:t>A </a:t>
            </a:r>
            <a:r>
              <a:rPr lang="en-US" sz="2000" b="1" dirty="0" smtClean="0"/>
              <a:t>latency sequence </a:t>
            </a:r>
            <a:r>
              <a:rPr lang="en-US" sz="2000" dirty="0" smtClean="0"/>
              <a:t>refers to the sequence of latencies between successive initiations. A latency sequence that repeats itself indefinitely forms a </a:t>
            </a:r>
            <a:r>
              <a:rPr lang="en-US" sz="2000" b="1" dirty="0" smtClean="0"/>
              <a:t>latency cycle</a:t>
            </a:r>
            <a:r>
              <a:rPr lang="en-US" sz="2000" dirty="0" smtClean="0"/>
              <a:t>.</a:t>
            </a:r>
          </a:p>
          <a:p>
            <a:pPr algn="just"/>
            <a:r>
              <a:rPr lang="en-US" sz="2000" dirty="0" smtClean="0"/>
              <a:t> Latency cycles in which each state is used only once are called </a:t>
            </a:r>
            <a:r>
              <a:rPr lang="en-US" sz="2000" b="1" dirty="0" smtClean="0"/>
              <a:t>simple cycles</a:t>
            </a:r>
            <a:r>
              <a:rPr lang="en-US" sz="2000" dirty="0" smtClean="0"/>
              <a:t>. </a:t>
            </a:r>
          </a:p>
        </p:txBody>
      </p:sp>
      <p:sp>
        <p:nvSpPr>
          <p:cNvPr id="2" name="Title 1"/>
          <p:cNvSpPr>
            <a:spLocks noGrp="1"/>
          </p:cNvSpPr>
          <p:nvPr>
            <p:ph type="title"/>
          </p:nvPr>
        </p:nvSpPr>
        <p:spPr/>
        <p:txBody>
          <a:bodyPr>
            <a:normAutofit fontScale="90000"/>
          </a:bodyPr>
          <a:lstStyle/>
          <a:p>
            <a:r>
              <a:rPr lang="en-US" dirty="0" smtClean="0"/>
              <a:t>Job Sequencing and Collision Prevention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105400"/>
          </a:xfrm>
        </p:spPr>
        <p:txBody>
          <a:bodyPr>
            <a:normAutofit fontScale="85000" lnSpcReduction="20000"/>
          </a:bodyPr>
          <a:lstStyle/>
          <a:p>
            <a:pPr algn="just"/>
            <a:r>
              <a:rPr lang="en-US" dirty="0" smtClean="0"/>
              <a:t>The </a:t>
            </a:r>
            <a:r>
              <a:rPr lang="en-US" b="1" dirty="0" smtClean="0"/>
              <a:t>average latency </a:t>
            </a:r>
            <a:r>
              <a:rPr lang="en-US" dirty="0" smtClean="0"/>
              <a:t>of a cycle is the sum of its latencies divided by the number of states used. </a:t>
            </a:r>
          </a:p>
          <a:p>
            <a:pPr algn="just"/>
            <a:r>
              <a:rPr lang="en-US" dirty="0" smtClean="0"/>
              <a:t>Latencies that cause collisions between two initiations constitute a </a:t>
            </a:r>
            <a:r>
              <a:rPr lang="en-US" b="1" dirty="0" smtClean="0"/>
              <a:t>forbidden set of latencies </a:t>
            </a:r>
            <a:r>
              <a:rPr lang="en-US" dirty="0" smtClean="0"/>
              <a:t>which can be determined from the reservation table. </a:t>
            </a:r>
          </a:p>
          <a:p>
            <a:pPr algn="just"/>
            <a:r>
              <a:rPr lang="en-US" dirty="0" smtClean="0"/>
              <a:t>The number of time units between any two entries on the same row of the reservation table is a member of the forbidden set of latencies. </a:t>
            </a:r>
          </a:p>
          <a:p>
            <a:pPr algn="just"/>
            <a:r>
              <a:rPr lang="en-US" dirty="0" smtClean="0"/>
              <a:t>This set is used to create the </a:t>
            </a:r>
            <a:r>
              <a:rPr lang="en-US" b="1" dirty="0" smtClean="0"/>
              <a:t>collision vector </a:t>
            </a:r>
            <a:r>
              <a:rPr lang="en-US" dirty="0" smtClean="0"/>
              <a:t>which in turn can be used to determine a collision free latency sequence. </a:t>
            </a:r>
          </a:p>
          <a:p>
            <a:pPr algn="just"/>
            <a:r>
              <a:rPr lang="en-US" dirty="0" smtClean="0"/>
              <a:t>It is a binary vector whose size is equal to the largest forbidden latency that may be obtained from the reservation table. </a:t>
            </a:r>
          </a:p>
          <a:p>
            <a:pPr algn="just"/>
            <a:r>
              <a:rPr lang="en-US" dirty="0" smtClean="0"/>
              <a:t>The bits in the collision vector are labeled from right to left.</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914400" y="2057400"/>
            <a:ext cx="7041696" cy="205740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A Three Stage Pipeline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smtClean="0"/>
              <a:t>Displays the time space flow of data through the pipeline for one function evaluation. </a:t>
            </a:r>
            <a:endParaRPr lang="en-US" dirty="0"/>
          </a:p>
        </p:txBody>
      </p:sp>
      <p:sp>
        <p:nvSpPr>
          <p:cNvPr id="2" name="Title 1"/>
          <p:cNvSpPr>
            <a:spLocks noGrp="1"/>
          </p:cNvSpPr>
          <p:nvPr>
            <p:ph type="title"/>
          </p:nvPr>
        </p:nvSpPr>
        <p:spPr/>
        <p:txBody>
          <a:bodyPr/>
          <a:lstStyle/>
          <a:p>
            <a:r>
              <a:rPr lang="en-US" dirty="0" smtClean="0"/>
              <a:t>Reservation Table</a:t>
            </a:r>
            <a:endParaRPr lang="en-US" dirty="0"/>
          </a:p>
        </p:txBody>
      </p:sp>
      <p:pic>
        <p:nvPicPr>
          <p:cNvPr id="2051" name="Picture 3"/>
          <p:cNvPicPr>
            <a:picLocks noChangeAspect="1" noChangeArrowheads="1"/>
          </p:cNvPicPr>
          <p:nvPr/>
        </p:nvPicPr>
        <p:blipFill>
          <a:blip r:embed="rId2"/>
          <a:srcRect/>
          <a:stretch>
            <a:fillRect/>
          </a:stretch>
        </p:blipFill>
        <p:spPr bwMode="auto">
          <a:xfrm>
            <a:off x="333375" y="2943225"/>
            <a:ext cx="7905518" cy="2085975"/>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smtClean="0"/>
              <a:t>Latencies that cause collisions are called forbidden latencies.</a:t>
            </a:r>
          </a:p>
          <a:p>
            <a:pPr algn="just"/>
            <a:r>
              <a:rPr lang="en-US" dirty="0" smtClean="0"/>
              <a:t>In above reservation table 2, 4, 5 and 7 are forbidden latencies</a:t>
            </a:r>
          </a:p>
          <a:p>
            <a:pPr algn="just"/>
            <a:r>
              <a:rPr lang="en-US" dirty="0" smtClean="0"/>
              <a:t>Latencies that do not cause any collision are called permissible latencies. </a:t>
            </a:r>
          </a:p>
          <a:p>
            <a:pPr algn="just"/>
            <a:r>
              <a:rPr lang="en-US" dirty="0" smtClean="0"/>
              <a:t>In above reservation table 1, 3 and 6 are permissible latencies</a:t>
            </a:r>
            <a:endParaRPr lang="en-US" dirty="0"/>
          </a:p>
        </p:txBody>
      </p:sp>
      <p:sp>
        <p:nvSpPr>
          <p:cNvPr id="2" name="Title 1"/>
          <p:cNvSpPr>
            <a:spLocks noGrp="1"/>
          </p:cNvSpPr>
          <p:nvPr>
            <p:ph type="title"/>
          </p:nvPr>
        </p:nvSpPr>
        <p:spPr/>
        <p:txBody>
          <a:bodyPr>
            <a:normAutofit fontScale="90000"/>
          </a:bodyPr>
          <a:lstStyle/>
          <a:p>
            <a:r>
              <a:rPr lang="en-US" dirty="0" smtClean="0"/>
              <a:t>Forbidden and Permissible Latency</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4525963"/>
          </a:xfrm>
        </p:spPr>
        <p:txBody>
          <a:bodyPr>
            <a:normAutofit lnSpcReduction="10000"/>
          </a:bodyPr>
          <a:lstStyle/>
          <a:p>
            <a:r>
              <a:rPr lang="en-US" b="1" dirty="0" smtClean="0"/>
              <a:t>Calculating forbidden latency</a:t>
            </a:r>
            <a:r>
              <a:rPr lang="en-US" dirty="0" smtClean="0"/>
              <a:t>: </a:t>
            </a:r>
          </a:p>
          <a:p>
            <a:pPr>
              <a:buNone/>
            </a:pPr>
            <a:endParaRPr lang="en-US" dirty="0" smtClean="0"/>
          </a:p>
          <a:p>
            <a:pPr lvl="1">
              <a:buNone/>
            </a:pPr>
            <a:r>
              <a:rPr lang="en-US" dirty="0" smtClean="0">
                <a:solidFill>
                  <a:srgbClr val="FF0000"/>
                </a:solidFill>
              </a:rPr>
              <a:t>  S1</a:t>
            </a:r>
            <a:r>
              <a:rPr lang="en-US" dirty="0" smtClean="0"/>
              <a:t>= 6-1=5</a:t>
            </a:r>
          </a:p>
          <a:p>
            <a:pPr lvl="2">
              <a:buNone/>
            </a:pPr>
            <a:r>
              <a:rPr lang="en-US" dirty="0" smtClean="0"/>
              <a:t>    =8-1=7</a:t>
            </a:r>
          </a:p>
          <a:p>
            <a:pPr lvl="2">
              <a:buNone/>
            </a:pPr>
            <a:r>
              <a:rPr lang="en-US" dirty="0" smtClean="0"/>
              <a:t>    =8-6=2</a:t>
            </a:r>
          </a:p>
          <a:p>
            <a:pPr lvl="2">
              <a:buNone/>
            </a:pPr>
            <a:endParaRPr lang="en-US" dirty="0" smtClean="0">
              <a:solidFill>
                <a:srgbClr val="FF0000"/>
              </a:solidFill>
            </a:endParaRPr>
          </a:p>
          <a:p>
            <a:pPr lvl="2">
              <a:buNone/>
            </a:pPr>
            <a:r>
              <a:rPr lang="en-US" dirty="0" smtClean="0">
                <a:solidFill>
                  <a:srgbClr val="FF0000"/>
                </a:solidFill>
              </a:rPr>
              <a:t>S2 </a:t>
            </a:r>
            <a:r>
              <a:rPr lang="en-US" dirty="0" smtClean="0"/>
              <a:t>= 4-2=2</a:t>
            </a:r>
          </a:p>
          <a:p>
            <a:pPr lvl="2">
              <a:buNone/>
            </a:pPr>
            <a:endParaRPr lang="en-US" dirty="0" smtClean="0"/>
          </a:p>
          <a:p>
            <a:pPr>
              <a:buNone/>
            </a:pPr>
            <a:r>
              <a:rPr lang="en-US" dirty="0" smtClean="0">
                <a:solidFill>
                  <a:srgbClr val="FF0000"/>
                </a:solidFill>
              </a:rPr>
              <a:t>     S3</a:t>
            </a:r>
            <a:r>
              <a:rPr lang="en-US" dirty="0" smtClean="0"/>
              <a:t>= 5-3=2</a:t>
            </a:r>
          </a:p>
          <a:p>
            <a:pPr>
              <a:buNone/>
            </a:pPr>
            <a:r>
              <a:rPr lang="en-US" dirty="0" smtClean="0"/>
              <a:t>		 =7-3=4</a:t>
            </a:r>
          </a:p>
          <a:p>
            <a:pPr>
              <a:buNone/>
            </a:pPr>
            <a:r>
              <a:rPr lang="en-US" dirty="0" smtClean="0"/>
              <a:t>		 =7-5=2</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296</TotalTime>
  <Words>503</Words>
  <Application>Microsoft Office PowerPoint</Application>
  <PresentationFormat>On-screen Show (4:3)</PresentationFormat>
  <Paragraphs>61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Concourse</vt:lpstr>
      <vt:lpstr>Slide 1</vt:lpstr>
      <vt:lpstr>Slide 2</vt:lpstr>
      <vt:lpstr>Instruction Dependencies and Hazards</vt:lpstr>
      <vt:lpstr>Job Sequencing and Collision Prevention</vt:lpstr>
      <vt:lpstr>Slide 5</vt:lpstr>
      <vt:lpstr>A Three Stage Pipeline</vt:lpstr>
      <vt:lpstr>Reservation Table</vt:lpstr>
      <vt:lpstr>Forbidden and Permissible Latency</vt:lpstr>
      <vt:lpstr>Slide 9</vt:lpstr>
      <vt:lpstr>Slide 10</vt:lpstr>
      <vt:lpstr>Slide 11</vt:lpstr>
      <vt:lpstr>Slide 12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SCE</dc:creator>
  <cp:lastModifiedBy>SCE</cp:lastModifiedBy>
  <cp:revision>49</cp:revision>
  <dcterms:created xsi:type="dcterms:W3CDTF">2006-08-16T00:00:00Z</dcterms:created>
  <dcterms:modified xsi:type="dcterms:W3CDTF">2020-10-11T18:28:42Z</dcterms:modified>
</cp:coreProperties>
</file>