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DC5782-04E1-4FF5-BFDA-FEE37BCB2014}" type="datetimeFigureOut">
              <a:rPr lang="en-US" smtClean="0"/>
              <a:pPr/>
              <a:t>10/18/2020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0B0286-25C2-42C9-AF8E-0CF2E59708F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4227175" y="-11796713"/>
            <a:ext cx="16652875" cy="12490451"/>
          </a:xfrm>
          <a:ln/>
        </p:spPr>
      </p:sp>
      <p:sp>
        <p:nvSpPr>
          <p:cNvPr id="105475" name="Notes Placeholder 2"/>
          <p:cNvSpPr>
            <a:spLocks noGrp="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10/18/2020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10/18/2020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10/18/2020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10/18/2020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10/18/2020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10/18/2020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10/18/2020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57200" y="76200"/>
            <a:ext cx="8226425" cy="6324600"/>
          </a:xfrm>
        </p:spPr>
        <p:txBody>
          <a:bodyPr/>
          <a:lstStyle/>
          <a:p>
            <a:pPr algn="ctr" eaLnBrk="1" hangingPunct="1">
              <a:buFont typeface="Wingdings 2" pitchFamily="18" charset="2"/>
              <a:buNone/>
            </a:pPr>
            <a:endParaRPr lang="en-US" sz="1600" b="1" dirty="0" smtClean="0">
              <a:cs typeface="Arial" charset="0"/>
            </a:endParaRPr>
          </a:p>
          <a:p>
            <a:pPr algn="ctr" eaLnBrk="1" hangingPunct="1">
              <a:buFont typeface="Wingdings 2" pitchFamily="18" charset="2"/>
              <a:buNone/>
            </a:pPr>
            <a:r>
              <a:rPr lang="en-US" sz="2000" b="1" dirty="0" smtClean="0">
                <a:cs typeface="Arial" charset="0"/>
              </a:rPr>
              <a:t>Lecture</a:t>
            </a:r>
          </a:p>
          <a:p>
            <a:pPr algn="ctr" eaLnBrk="1" hangingPunct="1">
              <a:buFont typeface="Wingdings 2" pitchFamily="18" charset="2"/>
              <a:buNone/>
            </a:pPr>
            <a:r>
              <a:rPr lang="en-US" sz="2000" b="1" dirty="0" smtClean="0">
                <a:cs typeface="Arial" charset="0"/>
              </a:rPr>
              <a:t>on</a:t>
            </a:r>
            <a:r>
              <a:rPr lang="en-US" sz="2000" dirty="0" smtClean="0">
                <a:cs typeface="Arial" charset="0"/>
              </a:rPr>
              <a:t> </a:t>
            </a:r>
          </a:p>
          <a:p>
            <a:pPr algn="ctr" eaLnBrk="1" hangingPunct="1">
              <a:buFont typeface="Wingdings 2" pitchFamily="18" charset="2"/>
              <a:buNone/>
            </a:pPr>
            <a:r>
              <a:rPr lang="en-US" dirty="0" smtClean="0">
                <a:cs typeface="Arial" charset="0"/>
              </a:rPr>
              <a:t>“Advanced Computer Architecture –TCS 704”</a:t>
            </a:r>
          </a:p>
          <a:p>
            <a:pPr algn="ctr" eaLnBrk="1" hangingPunct="1">
              <a:buFont typeface="Wingdings 2" pitchFamily="18" charset="2"/>
              <a:buNone/>
            </a:pPr>
            <a:r>
              <a:rPr lang="en-US" sz="2000" dirty="0" smtClean="0">
                <a:cs typeface="Arial" charset="0"/>
              </a:rPr>
              <a:t>by</a:t>
            </a:r>
          </a:p>
          <a:p>
            <a:pPr algn="ctr" eaLnBrk="1" hangingPunct="1">
              <a:buFont typeface="Wingdings 2" pitchFamily="18" charset="2"/>
              <a:buNone/>
            </a:pPr>
            <a:r>
              <a:rPr lang="en-US" sz="2000" b="1" i="1" dirty="0" err="1" smtClean="0">
                <a:cs typeface="Arial" charset="0"/>
              </a:rPr>
              <a:t>A</a:t>
            </a:r>
            <a:r>
              <a:rPr lang="en-US" sz="2000" b="1" dirty="0" err="1" smtClean="0">
                <a:cs typeface="Arial" charset="0"/>
              </a:rPr>
              <a:t>kansha</a:t>
            </a:r>
            <a:r>
              <a:rPr lang="en-US" sz="2000" b="1" dirty="0" smtClean="0">
                <a:cs typeface="Arial" charset="0"/>
              </a:rPr>
              <a:t> Gupta</a:t>
            </a:r>
            <a:endParaRPr lang="en-US" sz="2000" dirty="0" smtClean="0">
              <a:cs typeface="Arial" charset="0"/>
            </a:endParaRPr>
          </a:p>
          <a:p>
            <a:pPr algn="ctr" eaLnBrk="1" hangingPunct="1">
              <a:buFont typeface="Wingdings 2" pitchFamily="18" charset="2"/>
              <a:buNone/>
            </a:pPr>
            <a:r>
              <a:rPr lang="en-US" sz="2000" b="1" dirty="0" smtClean="0">
                <a:cs typeface="Arial" charset="0"/>
              </a:rPr>
              <a:t> </a:t>
            </a: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r>
              <a:rPr lang="en-US" sz="2000" b="1" dirty="0" smtClean="0">
                <a:cs typeface="Arial" charset="0"/>
              </a:rPr>
              <a:t>DEPARTMENT OF COMPUTER SCIENCE AND ENGINEERING</a:t>
            </a:r>
            <a:endParaRPr lang="en-US" sz="2000" dirty="0" smtClean="0">
              <a:cs typeface="Arial" charset="0"/>
            </a:endParaRPr>
          </a:p>
          <a:p>
            <a:pPr algn="ctr" eaLnBrk="1" hangingPunct="1">
              <a:buFont typeface="Wingdings 2" pitchFamily="18" charset="2"/>
              <a:buNone/>
            </a:pPr>
            <a:r>
              <a:rPr lang="en-US" sz="2000" dirty="0" smtClean="0">
                <a:cs typeface="Arial" charset="0"/>
              </a:rPr>
              <a:t>GRAPHIC ERA DEEMED TO BE UNIVERSITY – 248002</a:t>
            </a:r>
          </a:p>
          <a:p>
            <a:pPr algn="ctr" eaLnBrk="1" hangingPunct="1">
              <a:buFont typeface="Wingdings 2" pitchFamily="18" charset="2"/>
              <a:buNone/>
            </a:pPr>
            <a:endParaRPr lang="en-US" sz="1600" dirty="0" smtClean="0"/>
          </a:p>
        </p:txBody>
      </p:sp>
      <p:pic>
        <p:nvPicPr>
          <p:cNvPr id="6147" name="Picture 3" descr="ahmed-logo1"/>
          <p:cNvPicPr>
            <a:picLocks noChangeAspect="1" noChangeArrowheads="1"/>
          </p:cNvPicPr>
          <p:nvPr/>
        </p:nvPicPr>
        <p:blipFill>
          <a:blip r:embed="rId3"/>
          <a:srcRect/>
          <a:stretch>
            <a:fillRect/>
          </a:stretch>
        </p:blipFill>
        <p:spPr bwMode="auto">
          <a:xfrm>
            <a:off x="3886200" y="2667000"/>
            <a:ext cx="1209675"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305800" cy="4495799"/>
          </a:xfrm>
        </p:spPr>
        <p:txBody>
          <a:bodyPr>
            <a:normAutofit lnSpcReduction="10000"/>
          </a:bodyPr>
          <a:lstStyle/>
          <a:p>
            <a:r>
              <a:rPr lang="en-US" dirty="0" smtClean="0"/>
              <a:t>To minimize structural dependency stalls in the pipeline, we use a hardware mechanism called Renaming.</a:t>
            </a:r>
            <a:br>
              <a:rPr lang="en-US" dirty="0" smtClean="0"/>
            </a:br>
            <a:r>
              <a:rPr lang="en-US" b="1" dirty="0" smtClean="0"/>
              <a:t>Renaming :</a:t>
            </a:r>
            <a:r>
              <a:rPr lang="en-US" dirty="0" smtClean="0"/>
              <a:t> According to renaming, we divide the memory into two independent modules used to store the instruction and data separately called Code memory(CM) and Data memory(DM) respectively. CM will contain all the instructions and DM will contain all the operands that are required for the instructions.</a:t>
            </a:r>
            <a:endParaRPr lang="en-US" dirty="0"/>
          </a:p>
        </p:txBody>
      </p:sp>
      <p:sp>
        <p:nvSpPr>
          <p:cNvPr id="2" name="Title 1"/>
          <p:cNvSpPr>
            <a:spLocks noGrp="1"/>
          </p:cNvSpPr>
          <p:nvPr>
            <p:ph type="title"/>
          </p:nvPr>
        </p:nvSpPr>
        <p:spPr/>
        <p:txBody>
          <a:bodyPr>
            <a:normAutofit fontScale="90000"/>
          </a:bodyPr>
          <a:lstStyle/>
          <a:p>
            <a:r>
              <a:rPr lang="en-US" b="1" dirty="0" smtClean="0"/>
              <a:t>Solution for structural dependency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685800" y="838200"/>
            <a:ext cx="7625751" cy="4876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46500" y="1600200"/>
            <a:ext cx="254242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thanks</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Rectangle 2"/>
          <p:cNvSpPr/>
          <p:nvPr/>
        </p:nvSpPr>
        <p:spPr>
          <a:xfrm>
            <a:off x="1676400" y="838200"/>
            <a:ext cx="3775393" cy="369332"/>
          </a:xfrm>
          <a:prstGeom prst="rect">
            <a:avLst/>
          </a:prstGeom>
        </p:spPr>
        <p:txBody>
          <a:bodyPr wrap="none">
            <a:spAutoFit/>
          </a:bodyPr>
          <a:lstStyle/>
          <a:p>
            <a:r>
              <a:rPr lang="en-US" dirty="0" smtClean="0"/>
              <a:t>https://youtu.be/vghSd7LD3TQ</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819870"/>
            <a:ext cx="6872331"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Structural hazards</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82000" cy="5029200"/>
          </a:xfrm>
        </p:spPr>
        <p:txBody>
          <a:bodyPr>
            <a:normAutofit fontScale="92500" lnSpcReduction="10000"/>
          </a:bodyPr>
          <a:lstStyle/>
          <a:p>
            <a:pPr algn="just"/>
            <a:r>
              <a:rPr lang="en-US" dirty="0" smtClean="0"/>
              <a:t>Pipeline hazards prevent next instruction from executing during designated clock cycle </a:t>
            </a:r>
          </a:p>
          <a:p>
            <a:r>
              <a:rPr lang="en-US" dirty="0" smtClean="0"/>
              <a:t>There are 3 classes of hazards: </a:t>
            </a:r>
          </a:p>
          <a:p>
            <a:pPr>
              <a:buNone/>
            </a:pPr>
            <a:r>
              <a:rPr lang="en-US" dirty="0" smtClean="0"/>
              <a:t>	– </a:t>
            </a:r>
            <a:r>
              <a:rPr lang="en-US" b="1" dirty="0" smtClean="0"/>
              <a:t>Structural Hazards</a:t>
            </a:r>
            <a:r>
              <a:rPr lang="en-US" dirty="0" smtClean="0"/>
              <a:t>: </a:t>
            </a:r>
          </a:p>
          <a:p>
            <a:pPr>
              <a:buNone/>
            </a:pPr>
            <a:r>
              <a:rPr lang="en-US" dirty="0" smtClean="0"/>
              <a:t>		• Arise from resource conflicts 	</a:t>
            </a:r>
          </a:p>
          <a:p>
            <a:pPr>
              <a:buNone/>
            </a:pPr>
            <a:r>
              <a:rPr lang="en-US" dirty="0" smtClean="0"/>
              <a:t>		• HW cannot support all possible combinations of instructions</a:t>
            </a:r>
          </a:p>
          <a:p>
            <a:pPr>
              <a:buNone/>
            </a:pPr>
            <a:r>
              <a:rPr lang="en-US" dirty="0" smtClean="0"/>
              <a:t>	 – </a:t>
            </a:r>
            <a:r>
              <a:rPr lang="en-US" b="1" dirty="0" smtClean="0"/>
              <a:t>Data Hazards</a:t>
            </a:r>
            <a:r>
              <a:rPr lang="en-US" dirty="0" smtClean="0"/>
              <a:t>: </a:t>
            </a:r>
          </a:p>
          <a:p>
            <a:pPr algn="just">
              <a:buNone/>
            </a:pPr>
            <a:r>
              <a:rPr lang="en-US" dirty="0" smtClean="0"/>
              <a:t>		• Occur when given instruction depends on data from an instruction ahead of it in pipeline </a:t>
            </a:r>
          </a:p>
          <a:p>
            <a:pPr>
              <a:buNone/>
            </a:pPr>
            <a:r>
              <a:rPr lang="en-US" dirty="0" smtClean="0"/>
              <a:t>	– </a:t>
            </a:r>
            <a:r>
              <a:rPr lang="en-US" b="1" dirty="0" smtClean="0"/>
              <a:t>Control Hazards</a:t>
            </a:r>
            <a:r>
              <a:rPr lang="en-US" dirty="0" smtClean="0"/>
              <a:t>: </a:t>
            </a:r>
          </a:p>
          <a:p>
            <a:pPr algn="just">
              <a:buNone/>
            </a:pPr>
            <a:r>
              <a:rPr lang="en-US" dirty="0" smtClean="0"/>
              <a:t>		• Result from branch, other instructions that change flow of program (i.e. change PC)</a:t>
            </a:r>
            <a:endParaRPr lang="en-US" dirty="0"/>
          </a:p>
        </p:txBody>
      </p:sp>
      <p:sp>
        <p:nvSpPr>
          <p:cNvPr id="2" name="Title 1"/>
          <p:cNvSpPr>
            <a:spLocks noGrp="1"/>
          </p:cNvSpPr>
          <p:nvPr>
            <p:ph type="title"/>
          </p:nvPr>
        </p:nvSpPr>
        <p:spPr>
          <a:xfrm>
            <a:off x="457200" y="152400"/>
            <a:ext cx="8229600" cy="1143000"/>
          </a:xfrm>
        </p:spPr>
        <p:txBody>
          <a:bodyPr/>
          <a:lstStyle/>
          <a:p>
            <a:r>
              <a:rPr lang="en-US" dirty="0" smtClean="0"/>
              <a:t>Pipelining hazards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458200" cy="4525963"/>
          </a:xfrm>
        </p:spPr>
        <p:txBody>
          <a:bodyPr/>
          <a:lstStyle/>
          <a:p>
            <a:pPr>
              <a:buNone/>
            </a:pPr>
            <a:r>
              <a:rPr lang="en-US" dirty="0" smtClean="0"/>
              <a:t>• Often, pipeline must be stalled </a:t>
            </a:r>
          </a:p>
          <a:p>
            <a:pPr algn="just">
              <a:buNone/>
            </a:pPr>
            <a:r>
              <a:rPr lang="en-US" dirty="0" smtClean="0"/>
              <a:t>•Stalling pipeline usually lets some instruction(s) in pipeline proceed, another/others wait for data, resource, etc.</a:t>
            </a:r>
            <a:endParaRPr lang="en-US" dirty="0"/>
          </a:p>
        </p:txBody>
      </p:sp>
      <p:sp>
        <p:nvSpPr>
          <p:cNvPr id="2" name="Title 1"/>
          <p:cNvSpPr>
            <a:spLocks noGrp="1"/>
          </p:cNvSpPr>
          <p:nvPr>
            <p:ph type="title"/>
          </p:nvPr>
        </p:nvSpPr>
        <p:spPr/>
        <p:txBody>
          <a:bodyPr/>
          <a:lstStyle/>
          <a:p>
            <a:r>
              <a:rPr lang="en-US" dirty="0" smtClean="0"/>
              <a:t>How do we deal with hazards?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610600" cy="4830763"/>
          </a:xfrm>
        </p:spPr>
        <p:txBody>
          <a:bodyPr>
            <a:normAutofit/>
          </a:bodyPr>
          <a:lstStyle/>
          <a:p>
            <a:pPr algn="just"/>
            <a:r>
              <a:rPr lang="en-US" dirty="0" smtClean="0"/>
              <a:t>Stalls impede progress of a pipeline and result in deviation from 1 instruction executing/clock cycle </a:t>
            </a:r>
          </a:p>
          <a:p>
            <a:pPr>
              <a:buNone/>
            </a:pPr>
            <a:r>
              <a:rPr lang="en-US" dirty="0" smtClean="0"/>
              <a:t>• Pipelining can be viewed to: </a:t>
            </a:r>
          </a:p>
          <a:p>
            <a:pPr>
              <a:buNone/>
            </a:pPr>
            <a:r>
              <a:rPr lang="en-US" dirty="0" smtClean="0"/>
              <a:t>	– Decrease CPI or clock cycle time for instruction </a:t>
            </a:r>
          </a:p>
          <a:p>
            <a:pPr>
              <a:buNone/>
            </a:pPr>
            <a:r>
              <a:rPr lang="en-US" dirty="0" smtClean="0"/>
              <a:t>	– Let’s see what affect stalls have on CPI… </a:t>
            </a:r>
          </a:p>
          <a:p>
            <a:pPr>
              <a:buNone/>
            </a:pPr>
            <a:r>
              <a:rPr lang="en-US" dirty="0" smtClean="0"/>
              <a:t>• </a:t>
            </a:r>
            <a:r>
              <a:rPr lang="en-US" b="1" dirty="0" smtClean="0"/>
              <a:t>CPI pipelined = </a:t>
            </a:r>
          </a:p>
          <a:p>
            <a:pPr>
              <a:buNone/>
            </a:pPr>
            <a:r>
              <a:rPr lang="en-US" b="1" dirty="0" smtClean="0"/>
              <a:t>	– Ideal CPI + Pipeline stall cycles per instruction </a:t>
            </a:r>
          </a:p>
          <a:p>
            <a:pPr>
              <a:buNone/>
            </a:pPr>
            <a:r>
              <a:rPr lang="en-US" b="1" dirty="0" smtClean="0"/>
              <a:t>	– 1 + Pipeline stall cycles per instruction</a:t>
            </a:r>
            <a:endParaRPr lang="en-US" b="1" dirty="0"/>
          </a:p>
        </p:txBody>
      </p:sp>
      <p:sp>
        <p:nvSpPr>
          <p:cNvPr id="2" name="Title 1"/>
          <p:cNvSpPr>
            <a:spLocks noGrp="1"/>
          </p:cNvSpPr>
          <p:nvPr>
            <p:ph type="title"/>
          </p:nvPr>
        </p:nvSpPr>
        <p:spPr/>
        <p:txBody>
          <a:bodyPr/>
          <a:lstStyle/>
          <a:p>
            <a:r>
              <a:rPr lang="en-US" dirty="0" smtClean="0"/>
              <a:t>Stalls and performance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98637"/>
            <a:ext cx="8229600" cy="4525963"/>
          </a:xfrm>
        </p:spPr>
        <p:txBody>
          <a:bodyPr/>
          <a:lstStyle/>
          <a:p>
            <a:pPr fontAlgn="base"/>
            <a:r>
              <a:rPr lang="en-US" dirty="0" smtClean="0"/>
              <a:t>There are mainly three types of dependencies possible in a pipelined processor. These are :</a:t>
            </a:r>
            <a:br>
              <a:rPr lang="en-US" dirty="0" smtClean="0"/>
            </a:br>
            <a:r>
              <a:rPr lang="en-US" dirty="0" smtClean="0"/>
              <a:t>1) Structural Dependency</a:t>
            </a:r>
            <a:br>
              <a:rPr lang="en-US" dirty="0" smtClean="0"/>
            </a:br>
            <a:r>
              <a:rPr lang="en-US" dirty="0" smtClean="0"/>
              <a:t>2) Control Dependency</a:t>
            </a:r>
            <a:br>
              <a:rPr lang="en-US" dirty="0" smtClean="0"/>
            </a:br>
            <a:r>
              <a:rPr lang="en-US" dirty="0" smtClean="0"/>
              <a:t>3) Data Dependency</a:t>
            </a:r>
          </a:p>
          <a:p>
            <a:pPr fontAlgn="base"/>
            <a:r>
              <a:rPr lang="en-US" dirty="0" smtClean="0"/>
              <a:t>These dependencies may introduce stalls in the pipeline.</a:t>
            </a:r>
          </a:p>
          <a:p>
            <a:endParaRPr lang="en-US" dirty="0"/>
          </a:p>
        </p:txBody>
      </p:sp>
      <p:sp>
        <p:nvSpPr>
          <p:cNvPr id="2" name="Title 1"/>
          <p:cNvSpPr>
            <a:spLocks noGrp="1"/>
          </p:cNvSpPr>
          <p:nvPr>
            <p:ph type="title"/>
          </p:nvPr>
        </p:nvSpPr>
        <p:spPr>
          <a:xfrm>
            <a:off x="457200" y="914400"/>
            <a:ext cx="8229600" cy="1143000"/>
          </a:xfrm>
        </p:spPr>
        <p:txBody>
          <a:bodyPr>
            <a:normAutofit fontScale="90000"/>
          </a:bodyPr>
          <a:lstStyle/>
          <a:p>
            <a:pPr fontAlgn="base"/>
            <a:r>
              <a:rPr lang="en-US" b="1" dirty="0" smtClean="0"/>
              <a:t>Dependencies in a pipelined processor</a:t>
            </a: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6237"/>
            <a:ext cx="8229600" cy="4525963"/>
          </a:xfrm>
        </p:spPr>
        <p:txBody>
          <a:bodyPr/>
          <a:lstStyle/>
          <a:p>
            <a:r>
              <a:rPr lang="en-US" dirty="0" smtClean="0"/>
              <a:t>This dependency arises due to the resource conflict in the pipeline. A resource conflict is a situation when more than one instruction tries to access the same resource in the same cycle. A resource can be a register, memory, or ALU.</a:t>
            </a:r>
            <a:endParaRPr lang="en-US" dirty="0"/>
          </a:p>
        </p:txBody>
      </p:sp>
      <p:sp>
        <p:nvSpPr>
          <p:cNvPr id="2" name="Title 1"/>
          <p:cNvSpPr>
            <a:spLocks noGrp="1"/>
          </p:cNvSpPr>
          <p:nvPr>
            <p:ph type="title"/>
          </p:nvPr>
        </p:nvSpPr>
        <p:spPr/>
        <p:txBody>
          <a:bodyPr/>
          <a:lstStyle/>
          <a:p>
            <a:r>
              <a:rPr lang="en-US" b="1" dirty="0" smtClean="0"/>
              <a:t>Structural dependency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57200" y="533400"/>
            <a:ext cx="7959160" cy="3581400"/>
          </a:xfrm>
          <a:prstGeom prst="rect">
            <a:avLst/>
          </a:prstGeom>
          <a:noFill/>
          <a:ln w="9525">
            <a:noFill/>
            <a:miter lim="800000"/>
            <a:headEnd/>
            <a:tailEnd/>
          </a:ln>
          <a:effectLst/>
        </p:spPr>
      </p:pic>
      <p:sp>
        <p:nvSpPr>
          <p:cNvPr id="5" name="Rectangle 4"/>
          <p:cNvSpPr/>
          <p:nvPr/>
        </p:nvSpPr>
        <p:spPr>
          <a:xfrm>
            <a:off x="609600" y="4343401"/>
            <a:ext cx="7848600" cy="646331"/>
          </a:xfrm>
          <a:prstGeom prst="rect">
            <a:avLst/>
          </a:prstGeom>
        </p:spPr>
        <p:txBody>
          <a:bodyPr wrap="square">
            <a:spAutoFit/>
          </a:bodyPr>
          <a:lstStyle/>
          <a:p>
            <a:r>
              <a:rPr lang="en-US" dirty="0" smtClean="0"/>
              <a:t>In the above scenario, in cycle 4, instructions I</a:t>
            </a:r>
            <a:r>
              <a:rPr lang="en-US" baseline="-25000" dirty="0" smtClean="0"/>
              <a:t>1</a:t>
            </a:r>
            <a:r>
              <a:rPr lang="en-US" dirty="0" smtClean="0"/>
              <a:t> and I</a:t>
            </a:r>
            <a:r>
              <a:rPr lang="en-US" baseline="-25000" dirty="0" smtClean="0"/>
              <a:t>4</a:t>
            </a:r>
            <a:r>
              <a:rPr lang="en-US" dirty="0" smtClean="0"/>
              <a:t> are trying to access same resource (Memory) which introduces a resource conflict.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382000" cy="1371600"/>
          </a:xfrm>
        </p:spPr>
        <p:txBody>
          <a:bodyPr>
            <a:normAutofit fontScale="85000" lnSpcReduction="10000"/>
          </a:bodyPr>
          <a:lstStyle/>
          <a:p>
            <a:r>
              <a:rPr lang="en-US" dirty="0" smtClean="0"/>
              <a:t>To avoid this problem, we have to keep the instruction on wait until the required resource (memory in our case) becomes available. This wait will introduce stalls in the pipeline as shown below:</a:t>
            </a:r>
            <a:endParaRPr lang="en-US" dirty="0"/>
          </a:p>
        </p:txBody>
      </p:sp>
      <p:pic>
        <p:nvPicPr>
          <p:cNvPr id="2050" name="Picture 2"/>
          <p:cNvPicPr>
            <a:picLocks noChangeAspect="1" noChangeArrowheads="1"/>
          </p:cNvPicPr>
          <p:nvPr/>
        </p:nvPicPr>
        <p:blipFill>
          <a:blip r:embed="rId2"/>
          <a:srcRect/>
          <a:stretch>
            <a:fillRect/>
          </a:stretch>
        </p:blipFill>
        <p:spPr bwMode="auto">
          <a:xfrm>
            <a:off x="457200" y="2324100"/>
            <a:ext cx="8071338" cy="36195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317</TotalTime>
  <Words>227</Words>
  <Application>Microsoft Office PowerPoint</Application>
  <PresentationFormat>On-screen Show (4:3)</PresentationFormat>
  <Paragraphs>47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Slide 1</vt:lpstr>
      <vt:lpstr>Slide 2</vt:lpstr>
      <vt:lpstr>Pipelining hazards</vt:lpstr>
      <vt:lpstr>How do we deal with hazards?</vt:lpstr>
      <vt:lpstr>Stalls and performance</vt:lpstr>
      <vt:lpstr>Dependencies in a pipelined processor  </vt:lpstr>
      <vt:lpstr>Structural dependency</vt:lpstr>
      <vt:lpstr>Slide 8</vt:lpstr>
      <vt:lpstr>Slide 9</vt:lpstr>
      <vt:lpstr>Solution for structural dependency</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SCE</dc:creator>
  <cp:lastModifiedBy>SCE</cp:lastModifiedBy>
  <cp:revision>28</cp:revision>
  <dcterms:created xsi:type="dcterms:W3CDTF">2006-08-16T00:00:00Z</dcterms:created>
  <dcterms:modified xsi:type="dcterms:W3CDTF">2020-10-18T19:21:45Z</dcterms:modified>
</cp:coreProperties>
</file>