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6" r:id="rId2"/>
    <p:sldId id="256" r:id="rId3"/>
    <p:sldId id="257" r:id="rId4"/>
    <p:sldId id="258" r:id="rId5"/>
    <p:sldId id="259" r:id="rId6"/>
    <p:sldId id="277" r:id="rId7"/>
    <p:sldId id="278" r:id="rId8"/>
    <p:sldId id="279" r:id="rId9"/>
    <p:sldId id="260" r:id="rId10"/>
    <p:sldId id="261" r:id="rId11"/>
    <p:sldId id="262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99FD4-ACD5-4F58-91BA-1F9D5B551F81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6E715-31E8-40D2-B16E-91D45316EA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4227175" y="-11796713"/>
            <a:ext cx="16652875" cy="12490451"/>
          </a:xfrm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6425" cy="6324600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endParaRPr lang="en-US" sz="16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Lecture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on</a:t>
            </a:r>
            <a:r>
              <a:rPr lang="en-US" sz="2000" dirty="0" smtClean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dirty="0" smtClean="0">
                <a:cs typeface="Arial" charset="0"/>
              </a:rPr>
              <a:t>“Advanced Computer Architecture –TCS 704”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cs typeface="Arial" charset="0"/>
              </a:rPr>
              <a:t>by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i="1" dirty="0" err="1" smtClean="0">
                <a:cs typeface="Arial" charset="0"/>
              </a:rPr>
              <a:t>A</a:t>
            </a:r>
            <a:r>
              <a:rPr lang="en-US" sz="2000" b="1" dirty="0" err="1" smtClean="0">
                <a:cs typeface="Arial" charset="0"/>
              </a:rPr>
              <a:t>kansha</a:t>
            </a:r>
            <a:r>
              <a:rPr lang="en-US" sz="2000" b="1" dirty="0" smtClean="0">
                <a:cs typeface="Arial" charset="0"/>
              </a:rPr>
              <a:t> Gupta</a:t>
            </a:r>
            <a:endParaRPr lang="en-US" sz="2000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DEPARTMENT OF COMPUTER SCIENCE AND ENGINEERING</a:t>
            </a:r>
            <a:endParaRPr lang="en-US" sz="2000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cs typeface="Arial" charset="0"/>
              </a:rPr>
              <a:t>GRAPHIC ERA DEEMED TO BE UNIVERSITY – 248002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1600" dirty="0" smtClean="0"/>
          </a:p>
        </p:txBody>
      </p:sp>
      <p:pic>
        <p:nvPicPr>
          <p:cNvPr id="6147" name="Picture 3" descr="ahmed-logo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667000"/>
            <a:ext cx="12096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334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Conditional branches still comprise about 20% of instructions Correct predictions are more important today </a:t>
            </a:r>
          </a:p>
          <a:p>
            <a:pPr>
              <a:buNone/>
            </a:pPr>
            <a:r>
              <a:rPr lang="en-US" dirty="0" smtClean="0"/>
              <a:t>		• </a:t>
            </a:r>
            <a:r>
              <a:rPr lang="en-US" dirty="0" smtClean="0">
                <a:solidFill>
                  <a:srgbClr val="00B050"/>
                </a:solidFill>
              </a:rPr>
              <a:t>pipelines deeper </a:t>
            </a:r>
          </a:p>
          <a:p>
            <a:pPr>
              <a:buNone/>
            </a:pPr>
            <a:r>
              <a:rPr lang="en-US" dirty="0" smtClean="0"/>
              <a:t>		branch not resolved until more cycles from fetching therefore the </a:t>
            </a:r>
            <a:r>
              <a:rPr lang="en-US" dirty="0" err="1" smtClean="0">
                <a:solidFill>
                  <a:srgbClr val="FF0000"/>
                </a:solidFill>
              </a:rPr>
              <a:t>misprediction</a:t>
            </a:r>
            <a:r>
              <a:rPr lang="en-US" dirty="0" smtClean="0">
                <a:solidFill>
                  <a:srgbClr val="FF0000"/>
                </a:solidFill>
              </a:rPr>
              <a:t> penalty </a:t>
            </a:r>
            <a:r>
              <a:rPr lang="en-US" dirty="0" smtClean="0"/>
              <a:t>greater </a:t>
            </a:r>
          </a:p>
          <a:p>
            <a:pPr>
              <a:buNone/>
            </a:pPr>
            <a:r>
              <a:rPr lang="en-US" dirty="0" smtClean="0"/>
              <a:t>			• cycle times smaller: more emphasis on throughput (performance) </a:t>
            </a:r>
          </a:p>
          <a:p>
            <a:pPr>
              <a:buNone/>
            </a:pPr>
            <a:r>
              <a:rPr lang="en-US" dirty="0" smtClean="0"/>
              <a:t>			• more functionality between fetch &amp; execute </a:t>
            </a:r>
          </a:p>
          <a:p>
            <a:pPr>
              <a:buNone/>
            </a:pPr>
            <a:r>
              <a:rPr lang="en-US" dirty="0" smtClean="0"/>
              <a:t>		• </a:t>
            </a:r>
            <a:r>
              <a:rPr lang="en-US" dirty="0" smtClean="0">
                <a:solidFill>
                  <a:srgbClr val="00B050"/>
                </a:solidFill>
              </a:rPr>
              <a:t>multiple instruction issue </a:t>
            </a:r>
            <a:r>
              <a:rPr lang="en-US" dirty="0" smtClean="0"/>
              <a:t>(superscalar &amp; VLIW)</a:t>
            </a:r>
          </a:p>
          <a:p>
            <a:pPr>
              <a:buNone/>
            </a:pPr>
            <a:r>
              <a:rPr lang="en-US" dirty="0" smtClean="0"/>
              <a:t>		 branch occurs almost every cycle </a:t>
            </a:r>
          </a:p>
          <a:p>
            <a:pPr>
              <a:buNone/>
            </a:pPr>
            <a:r>
              <a:rPr lang="en-US" dirty="0" smtClean="0"/>
              <a:t>			• flushing &amp; </a:t>
            </a:r>
            <a:r>
              <a:rPr lang="en-US" dirty="0" err="1" smtClean="0"/>
              <a:t>refetching</a:t>
            </a:r>
            <a:r>
              <a:rPr lang="en-US" dirty="0" smtClean="0"/>
              <a:t> more instructions </a:t>
            </a:r>
          </a:p>
          <a:p>
            <a:pPr>
              <a:buNone/>
            </a:pPr>
            <a:r>
              <a:rPr lang="en-US" dirty="0" smtClean="0"/>
              <a:t>		• </a:t>
            </a:r>
            <a:r>
              <a:rPr lang="en-US" dirty="0" smtClean="0">
                <a:solidFill>
                  <a:srgbClr val="00B050"/>
                </a:solidFill>
              </a:rPr>
              <a:t>object-oriented programming </a:t>
            </a:r>
          </a:p>
          <a:p>
            <a:pPr>
              <a:buNone/>
            </a:pPr>
            <a:r>
              <a:rPr lang="en-US" dirty="0" smtClean="0"/>
              <a:t>			more indirect branches which harder to predict </a:t>
            </a:r>
          </a:p>
          <a:p>
            <a:pPr>
              <a:buNone/>
            </a:pPr>
            <a:r>
              <a:rPr lang="en-US" dirty="0" smtClean="0"/>
              <a:t>		• </a:t>
            </a:r>
            <a:r>
              <a:rPr lang="en-US" dirty="0" smtClean="0">
                <a:solidFill>
                  <a:srgbClr val="00B050"/>
                </a:solidFill>
              </a:rPr>
              <a:t>dual of Amdahl’s Law </a:t>
            </a:r>
          </a:p>
          <a:p>
            <a:pPr>
              <a:buNone/>
            </a:pPr>
            <a:r>
              <a:rPr lang="en-US" dirty="0" smtClean="0"/>
              <a:t>			other forms of pipeline stalling are being addressed so the portion of CPI due to branch delays is relatively larger </a:t>
            </a:r>
          </a:p>
          <a:p>
            <a:pPr>
              <a:buNone/>
            </a:pPr>
            <a:r>
              <a:rPr lang="en-US" dirty="0" smtClean="0"/>
              <a:t>All this means that the potential stalling due to branches is greater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Branch Prediction is More Important Today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1: Improve the prediction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• correlated (2-level) predictor (Pentiums) </a:t>
            </a:r>
          </a:p>
          <a:p>
            <a:pPr>
              <a:buNone/>
            </a:pPr>
            <a:r>
              <a:rPr lang="en-US" dirty="0" smtClean="0"/>
              <a:t>	• hybrid local/global predictor (Alpha)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2: Determine the target earlier </a:t>
            </a:r>
          </a:p>
          <a:p>
            <a:pPr>
              <a:buNone/>
            </a:pPr>
            <a:r>
              <a:rPr lang="en-US" dirty="0" smtClean="0"/>
              <a:t>	• branch target buffer (Pentium, Itanium) </a:t>
            </a:r>
          </a:p>
          <a:p>
            <a:pPr>
              <a:buNone/>
            </a:pPr>
            <a:r>
              <a:rPr lang="en-US" dirty="0" smtClean="0"/>
              <a:t>	• next address in I-cache (Alpha, </a:t>
            </a:r>
            <a:r>
              <a:rPr lang="en-US" dirty="0" err="1" smtClean="0"/>
              <a:t>UltraSPARC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	• return address stack (everybody)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3: Reduce </a:t>
            </a:r>
            <a:r>
              <a:rPr lang="en-US" dirty="0" err="1" smtClean="0">
                <a:solidFill>
                  <a:srgbClr val="FF0000"/>
                </a:solidFill>
              </a:rPr>
              <a:t>misprediction</a:t>
            </a:r>
            <a:r>
              <a:rPr lang="en-US" dirty="0" smtClean="0">
                <a:solidFill>
                  <a:srgbClr val="FF0000"/>
                </a:solidFill>
              </a:rPr>
              <a:t> penalty </a:t>
            </a:r>
          </a:p>
          <a:p>
            <a:pPr>
              <a:buNone/>
            </a:pPr>
            <a:r>
              <a:rPr lang="en-US" dirty="0" smtClean="0"/>
              <a:t>	• fetch both instruction streams (IBM mainframes)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4: Eliminate the branch </a:t>
            </a:r>
          </a:p>
          <a:p>
            <a:pPr>
              <a:buNone/>
            </a:pPr>
            <a:r>
              <a:rPr lang="en-US" dirty="0" smtClean="0"/>
              <a:t>	• predicated execution (Itanium)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Directions in Branch Prediction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1905000"/>
            <a:ext cx="2946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THANKS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849868"/>
            <a:ext cx="3613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https://youtu.be/55PiIQD1iGY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524000"/>
            <a:ext cx="63403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BRANCH PREDICTION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Resolve a branch hazard by predicting which path will be taken </a:t>
            </a:r>
          </a:p>
          <a:p>
            <a:pPr>
              <a:buNone/>
            </a:pPr>
            <a:r>
              <a:rPr lang="en-US" dirty="0" smtClean="0"/>
              <a:t>• Execute under that assumption </a:t>
            </a:r>
          </a:p>
          <a:p>
            <a:pPr>
              <a:buNone/>
            </a:pPr>
            <a:r>
              <a:rPr lang="en-US" dirty="0" smtClean="0"/>
              <a:t>• Flush the wrong-path instructions from the pipeline &amp; fetch the right path if wrong</a:t>
            </a:r>
          </a:p>
          <a:p>
            <a:pPr>
              <a:buNone/>
            </a:pPr>
            <a:r>
              <a:rPr lang="en-US" b="1" dirty="0" smtClean="0"/>
              <a:t>Performance improvement depends on</a:t>
            </a:r>
          </a:p>
          <a:p>
            <a:pPr>
              <a:buNone/>
            </a:pPr>
            <a:r>
              <a:rPr lang="en-US" dirty="0" smtClean="0"/>
              <a:t>• whether the prediction is correct (here’s most of the innovation) </a:t>
            </a:r>
          </a:p>
          <a:p>
            <a:pPr>
              <a:buNone/>
            </a:pPr>
            <a:r>
              <a:rPr lang="en-US" dirty="0" smtClean="0"/>
              <a:t>• how soon you can check the prediction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prediction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Dynamic Branch Prediction:</a:t>
            </a:r>
          </a:p>
          <a:p>
            <a:pPr>
              <a:buNone/>
            </a:pPr>
            <a:r>
              <a:rPr lang="en-US" dirty="0" smtClean="0"/>
              <a:t>	• the prediction changes as program behavior changes </a:t>
            </a:r>
          </a:p>
          <a:p>
            <a:pPr>
              <a:buNone/>
            </a:pPr>
            <a:r>
              <a:rPr lang="en-US" dirty="0" smtClean="0"/>
              <a:t>	• branch prediction implemented in hardware </a:t>
            </a:r>
          </a:p>
          <a:p>
            <a:pPr>
              <a:buNone/>
            </a:pPr>
            <a:r>
              <a:rPr lang="en-US" dirty="0" smtClean="0"/>
              <a:t>	• common algorithm based on branch history </a:t>
            </a:r>
          </a:p>
          <a:p>
            <a:pPr>
              <a:buNone/>
            </a:pPr>
            <a:r>
              <a:rPr lang="en-US" dirty="0" smtClean="0"/>
              <a:t>		• predict the branch </a:t>
            </a:r>
            <a:r>
              <a:rPr lang="en-US" dirty="0" smtClean="0">
                <a:solidFill>
                  <a:srgbClr val="00B050"/>
                </a:solidFill>
              </a:rPr>
              <a:t>taken</a:t>
            </a:r>
            <a:r>
              <a:rPr lang="en-US" dirty="0" smtClean="0"/>
              <a:t> if branched the last time </a:t>
            </a:r>
          </a:p>
          <a:p>
            <a:pPr>
              <a:buNone/>
            </a:pPr>
            <a:r>
              <a:rPr lang="en-US" dirty="0" smtClean="0"/>
              <a:t>		• predict the branch </a:t>
            </a:r>
            <a:r>
              <a:rPr lang="en-US" dirty="0" smtClean="0">
                <a:solidFill>
                  <a:srgbClr val="00B050"/>
                </a:solidFill>
              </a:rPr>
              <a:t>not-taken</a:t>
            </a:r>
            <a:r>
              <a:rPr lang="en-US" dirty="0" smtClean="0"/>
              <a:t> if didn’t branch the last time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Alternative: static branch prediction </a:t>
            </a:r>
          </a:p>
          <a:p>
            <a:pPr>
              <a:buNone/>
            </a:pPr>
            <a:r>
              <a:rPr lang="en-US" dirty="0" smtClean="0"/>
              <a:t>	• compiler-determined prediction </a:t>
            </a:r>
          </a:p>
          <a:p>
            <a:pPr>
              <a:buNone/>
            </a:pPr>
            <a:r>
              <a:rPr lang="en-US" dirty="0" smtClean="0"/>
              <a:t>	• fixed for the life of the program </a:t>
            </a:r>
          </a:p>
          <a:p>
            <a:pPr>
              <a:buNone/>
            </a:pPr>
            <a:r>
              <a:rPr lang="en-US" dirty="0" smtClean="0"/>
              <a:t>	• an algorithm?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branch prediction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029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Branch prediction buffer </a:t>
            </a:r>
          </a:p>
          <a:p>
            <a:pPr>
              <a:buNone/>
            </a:pPr>
            <a:r>
              <a:rPr lang="en-US" dirty="0" smtClean="0"/>
              <a:t>	• small memory indexed by the lower bits of the address of a branch instruction during the fetch stage </a:t>
            </a:r>
          </a:p>
          <a:p>
            <a:pPr>
              <a:buNone/>
            </a:pPr>
            <a:r>
              <a:rPr lang="en-US" dirty="0" smtClean="0"/>
              <a:t>	• contains a prediction (which path the last branch to index to this BPB location took) </a:t>
            </a:r>
          </a:p>
          <a:p>
            <a:pPr>
              <a:buNone/>
            </a:pPr>
            <a:r>
              <a:rPr lang="en-US" dirty="0" smtClean="0"/>
              <a:t>	• do what the prediction says to do </a:t>
            </a:r>
          </a:p>
          <a:p>
            <a:pPr>
              <a:buNone/>
            </a:pPr>
            <a:r>
              <a:rPr lang="en-US" dirty="0" smtClean="0"/>
              <a:t>	• if the prediction is taken &amp; it is correct </a:t>
            </a:r>
          </a:p>
          <a:p>
            <a:pPr>
              <a:buNone/>
            </a:pPr>
            <a:r>
              <a:rPr lang="en-US" dirty="0" smtClean="0"/>
              <a:t>		• only incur a one-cycle penalty </a:t>
            </a:r>
          </a:p>
          <a:p>
            <a:pPr>
              <a:buNone/>
            </a:pPr>
            <a:r>
              <a:rPr lang="en-US" dirty="0" smtClean="0"/>
              <a:t>	• if the prediction is not taken &amp; it is correct </a:t>
            </a:r>
          </a:p>
          <a:p>
            <a:pPr>
              <a:buNone/>
            </a:pPr>
            <a:r>
              <a:rPr lang="en-US" dirty="0" smtClean="0"/>
              <a:t>		• incur no penalty  </a:t>
            </a:r>
          </a:p>
          <a:p>
            <a:pPr>
              <a:buNone/>
            </a:pPr>
            <a:r>
              <a:rPr lang="en-US" dirty="0" smtClean="0"/>
              <a:t>	• if the prediction is incorrect </a:t>
            </a:r>
          </a:p>
          <a:p>
            <a:pPr>
              <a:buNone/>
            </a:pPr>
            <a:r>
              <a:rPr lang="en-US" dirty="0" smtClean="0"/>
              <a:t>		• change the prediction </a:t>
            </a:r>
          </a:p>
          <a:p>
            <a:pPr>
              <a:buNone/>
            </a:pPr>
            <a:r>
              <a:rPr lang="en-US" dirty="0" smtClean="0"/>
              <a:t>		• also flush the pipeline </a:t>
            </a:r>
          </a:p>
          <a:p>
            <a:pPr>
              <a:buNone/>
            </a:pPr>
            <a:r>
              <a:rPr lang="en-US" dirty="0" smtClean="0"/>
              <a:t>		• penalty is the same as if there were no branch prediction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Prediction Buffer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Example: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i="1" dirty="0" smtClean="0"/>
              <a:t>for(</a:t>
            </a:r>
            <a:r>
              <a:rPr lang="en-US" i="1" dirty="0" err="1" smtClean="0"/>
              <a:t>i</a:t>
            </a:r>
            <a:r>
              <a:rPr lang="en-US" i="1" dirty="0" smtClean="0"/>
              <a:t>=0;i&lt;5;i++){</a:t>
            </a:r>
          </a:p>
          <a:p>
            <a:pPr>
              <a:buNone/>
            </a:pPr>
            <a:r>
              <a:rPr lang="en-US" i="1" dirty="0" smtClean="0"/>
              <a:t>            a+=1;</a:t>
            </a:r>
          </a:p>
          <a:p>
            <a:pPr>
              <a:buNone/>
            </a:pPr>
            <a:r>
              <a:rPr lang="en-US" i="1" dirty="0" smtClean="0"/>
              <a:t>     }</a:t>
            </a:r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           0    1    2    3    4    5     0     1 </a:t>
            </a:r>
          </a:p>
          <a:p>
            <a:pPr>
              <a:buNone/>
            </a:pPr>
            <a:r>
              <a:rPr lang="en-US" dirty="0" smtClean="0"/>
              <a:t>            T    </a:t>
            </a:r>
            <a:r>
              <a:rPr lang="en-US" dirty="0" err="1" smtClean="0"/>
              <a:t>T</a:t>
            </a:r>
            <a:r>
              <a:rPr lang="en-US" dirty="0" smtClean="0"/>
              <a:t>    </a:t>
            </a:r>
            <a:r>
              <a:rPr lang="en-US" dirty="0" err="1" smtClean="0"/>
              <a:t>T</a:t>
            </a:r>
            <a:r>
              <a:rPr lang="en-US" dirty="0" smtClean="0"/>
              <a:t>    </a:t>
            </a:r>
            <a:r>
              <a:rPr lang="en-US" dirty="0" err="1" smtClean="0"/>
              <a:t>T</a:t>
            </a:r>
            <a:r>
              <a:rPr lang="en-US" dirty="0" smtClean="0"/>
              <a:t>    </a:t>
            </a:r>
            <a:r>
              <a:rPr lang="en-US" dirty="0" err="1" smtClean="0"/>
              <a:t>T</a:t>
            </a:r>
            <a:r>
              <a:rPr lang="en-US" dirty="0" smtClean="0"/>
              <a:t>    N     T     </a:t>
            </a:r>
            <a:r>
              <a:rPr lang="en-US" dirty="0" err="1" smtClean="0"/>
              <a:t>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1-bit    D    </a:t>
            </a:r>
            <a:r>
              <a:rPr lang="en-US" dirty="0" err="1" smtClean="0"/>
              <a:t>D</a:t>
            </a:r>
            <a:r>
              <a:rPr lang="en-US" dirty="0" smtClean="0"/>
              <a:t>    </a:t>
            </a:r>
            <a:r>
              <a:rPr lang="en-US" dirty="0" err="1" smtClean="0"/>
              <a:t>D</a:t>
            </a:r>
            <a:r>
              <a:rPr lang="en-US" dirty="0" smtClean="0"/>
              <a:t>   </a:t>
            </a:r>
            <a:r>
              <a:rPr lang="en-US" dirty="0" err="1" smtClean="0"/>
              <a:t>D</a:t>
            </a:r>
            <a:r>
              <a:rPr lang="en-US" dirty="0" smtClean="0"/>
              <a:t>    </a:t>
            </a:r>
            <a:r>
              <a:rPr lang="en-US" dirty="0" err="1" smtClean="0"/>
              <a:t>D</a:t>
            </a:r>
            <a:r>
              <a:rPr lang="en-US" dirty="0" smtClean="0"/>
              <a:t>   ND   </a:t>
            </a:r>
            <a:r>
              <a:rPr lang="en-US" dirty="0" err="1" smtClean="0"/>
              <a:t>ND</a:t>
            </a:r>
            <a:r>
              <a:rPr lang="en-US" dirty="0" smtClean="0"/>
              <a:t>  D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2-bit    D    </a:t>
            </a:r>
            <a:r>
              <a:rPr lang="en-US" dirty="0" err="1" smtClean="0"/>
              <a:t>D</a:t>
            </a:r>
            <a:r>
              <a:rPr lang="en-US" dirty="0" smtClean="0"/>
              <a:t>    </a:t>
            </a:r>
            <a:r>
              <a:rPr lang="en-US" dirty="0" err="1" smtClean="0"/>
              <a:t>D</a:t>
            </a:r>
            <a:r>
              <a:rPr lang="en-US" dirty="0" smtClean="0"/>
              <a:t>    </a:t>
            </a:r>
            <a:r>
              <a:rPr lang="en-US" dirty="0" err="1" smtClean="0"/>
              <a:t>D</a:t>
            </a:r>
            <a:r>
              <a:rPr lang="en-US" dirty="0" smtClean="0"/>
              <a:t>   </a:t>
            </a:r>
            <a:r>
              <a:rPr lang="en-US" dirty="0" err="1" smtClean="0"/>
              <a:t>D</a:t>
            </a:r>
            <a:r>
              <a:rPr lang="en-US" dirty="0" smtClean="0"/>
              <a:t>   ND   D     </a:t>
            </a:r>
            <a:r>
              <a:rPr lang="en-US" dirty="0" err="1" smtClean="0"/>
              <a:t>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Predictor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One-bit Branch Predictor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52625" y="1371600"/>
            <a:ext cx="52387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Two-bit Branch Predictor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58054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1905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A single prediction bit does not work well with loops </a:t>
            </a:r>
          </a:p>
          <a:p>
            <a:pPr>
              <a:buNone/>
            </a:pPr>
            <a:r>
              <a:rPr lang="en-US" dirty="0" smtClean="0"/>
              <a:t>	• </a:t>
            </a:r>
            <a:r>
              <a:rPr lang="en-US" dirty="0" err="1" smtClean="0"/>
              <a:t>mispredicts</a:t>
            </a:r>
            <a:r>
              <a:rPr lang="en-US" dirty="0" smtClean="0"/>
              <a:t> the first &amp; last iterations of a nested loop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Two-bit branch prediction for loops </a:t>
            </a:r>
          </a:p>
          <a:p>
            <a:pPr>
              <a:buNone/>
            </a:pPr>
            <a:r>
              <a:rPr lang="en-US" dirty="0" smtClean="0"/>
              <a:t>	• Algorithm: have to be wrong twice before the prediction is changed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Two-bit Prediction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50" y="2590800"/>
            <a:ext cx="7067550" cy="350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510</TotalTime>
  <Words>177</Words>
  <Application>Microsoft Office PowerPoint</Application>
  <PresentationFormat>On-screen Show (4:3)</PresentationFormat>
  <Paragraphs>92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Slide 1</vt:lpstr>
      <vt:lpstr>Slide 2</vt:lpstr>
      <vt:lpstr>Branch prediction</vt:lpstr>
      <vt:lpstr>Dynamic branch prediction</vt:lpstr>
      <vt:lpstr>Branch Prediction Buffer</vt:lpstr>
      <vt:lpstr>Branch Predictor </vt:lpstr>
      <vt:lpstr>One-bit Branch Predictor</vt:lpstr>
      <vt:lpstr>Two-bit Branch Predictor</vt:lpstr>
      <vt:lpstr>Two-bit Prediction</vt:lpstr>
      <vt:lpstr>Branch Prediction is More Important Today</vt:lpstr>
      <vt:lpstr>Directions in Branch Prediction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alpha</dc:creator>
  <cp:lastModifiedBy>SCE</cp:lastModifiedBy>
  <cp:revision>61</cp:revision>
  <dcterms:created xsi:type="dcterms:W3CDTF">2006-08-16T00:00:00Z</dcterms:created>
  <dcterms:modified xsi:type="dcterms:W3CDTF">2020-10-31T05:23:34Z</dcterms:modified>
</cp:coreProperties>
</file>