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6" r:id="rId2"/>
    <p:sldId id="256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99FD4-ACD5-4F58-91BA-1F9D5B551F81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86E715-31E8-40D2-B16E-91D45316EAF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10/30/2020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bad</a:t>
            </a:r>
            <a:r>
              <a:rPr lang="en-US" dirty="0" smtClean="0"/>
              <a:t> news:</a:t>
            </a:r>
          </a:p>
          <a:p>
            <a:pPr>
              <a:buNone/>
            </a:pPr>
            <a:r>
              <a:rPr lang="en-US" dirty="0" smtClean="0"/>
              <a:t>• indirect jumps are hard to predict </a:t>
            </a:r>
          </a:p>
          <a:p>
            <a:pPr>
              <a:buNone/>
            </a:pPr>
            <a:r>
              <a:rPr lang="en-US" dirty="0" smtClean="0"/>
              <a:t>• registers are accessed several stages after fetch </a:t>
            </a:r>
          </a:p>
          <a:p>
            <a:pPr>
              <a:buNone/>
            </a:pPr>
            <a:r>
              <a:rPr lang="en-US" dirty="0" smtClean="0"/>
              <a:t>The </a:t>
            </a:r>
            <a:r>
              <a:rPr lang="en-US" dirty="0" smtClean="0">
                <a:solidFill>
                  <a:srgbClr val="00B050"/>
                </a:solidFill>
              </a:rPr>
              <a:t>good</a:t>
            </a:r>
            <a:r>
              <a:rPr lang="en-US" dirty="0" smtClean="0"/>
              <a:t> news: most indirect jumps (85%) are returns from function</a:t>
            </a:r>
          </a:p>
          <a:p>
            <a:pPr>
              <a:buNone/>
            </a:pPr>
            <a:r>
              <a:rPr lang="en-US" dirty="0" smtClean="0"/>
              <a:t> • optimize for this common case </a:t>
            </a:r>
          </a:p>
          <a:p>
            <a:pPr>
              <a:buNone/>
            </a:pPr>
            <a:r>
              <a:rPr lang="en-US" b="1" dirty="0" smtClean="0"/>
              <a:t>Return address stack </a:t>
            </a:r>
          </a:p>
          <a:p>
            <a:pPr>
              <a:buNone/>
            </a:pPr>
            <a:r>
              <a:rPr lang="en-US" dirty="0" smtClean="0"/>
              <a:t>• provides the return target early</a:t>
            </a:r>
          </a:p>
          <a:p>
            <a:pPr>
              <a:buNone/>
            </a:pPr>
            <a:r>
              <a:rPr lang="en-US" dirty="0" smtClean="0"/>
              <a:t>• return address pushed on a call, popped on a return </a:t>
            </a:r>
          </a:p>
          <a:p>
            <a:pPr>
              <a:buNone/>
            </a:pPr>
            <a:r>
              <a:rPr lang="en-US" dirty="0" smtClean="0"/>
              <a:t>• best for procedures that are called from multiple call sites </a:t>
            </a:r>
          </a:p>
          <a:p>
            <a:pPr>
              <a:buNone/>
            </a:pPr>
            <a:r>
              <a:rPr lang="en-US" dirty="0" smtClean="0"/>
              <a:t>	• BTB would predict address of the return from the last call </a:t>
            </a:r>
          </a:p>
          <a:p>
            <a:pPr>
              <a:buNone/>
            </a:pPr>
            <a:r>
              <a:rPr lang="en-US" dirty="0" smtClean="0"/>
              <a:t>• if “big enough”, can predict returns perfectly </a:t>
            </a:r>
          </a:p>
          <a:p>
            <a:pPr>
              <a:buNone/>
            </a:pPr>
            <a:r>
              <a:rPr lang="en-US" dirty="0" smtClean="0"/>
              <a:t>	• these days 1-32 entries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2: Return Address Stack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target &amp; fall-through code </a:t>
            </a:r>
          </a:p>
          <a:p>
            <a:pPr>
              <a:buNone/>
            </a:pPr>
            <a:r>
              <a:rPr lang="en-US" dirty="0" smtClean="0"/>
              <a:t>	• reduces the </a:t>
            </a:r>
            <a:r>
              <a:rPr lang="en-US" dirty="0" err="1" smtClean="0"/>
              <a:t>misprediction</a:t>
            </a:r>
            <a:r>
              <a:rPr lang="en-US" dirty="0" smtClean="0"/>
              <a:t> penalty </a:t>
            </a:r>
          </a:p>
          <a:p>
            <a:pPr>
              <a:buNone/>
            </a:pPr>
            <a:r>
              <a:rPr lang="en-US" dirty="0" smtClean="0"/>
              <a:t>	• but requires lots of I-cache bandwidth </a:t>
            </a:r>
          </a:p>
          <a:p>
            <a:pPr>
              <a:buNone/>
            </a:pPr>
            <a:r>
              <a:rPr lang="en-US" dirty="0" smtClean="0"/>
              <a:t>		• a dual-ported instruction cache </a:t>
            </a:r>
          </a:p>
          <a:p>
            <a:pPr>
              <a:buNone/>
            </a:pPr>
            <a:r>
              <a:rPr lang="en-US" dirty="0" smtClean="0"/>
              <a:t>		• requires independent bank accessing </a:t>
            </a:r>
          </a:p>
          <a:p>
            <a:pPr>
              <a:buNone/>
            </a:pPr>
            <a:r>
              <a:rPr lang="en-US" dirty="0" smtClean="0"/>
              <a:t>		• wide cache-to-pipeline buses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3: Fetch Both Targets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Predicated instructions execute conditionally </a:t>
            </a:r>
          </a:p>
          <a:p>
            <a:pPr>
              <a:buNone/>
            </a:pPr>
            <a:r>
              <a:rPr lang="en-US" dirty="0" smtClean="0"/>
              <a:t>	• some other (previous) instruction sets a condition </a:t>
            </a:r>
          </a:p>
          <a:p>
            <a:pPr>
              <a:buNone/>
            </a:pPr>
            <a:r>
              <a:rPr lang="en-US" dirty="0" smtClean="0"/>
              <a:t>	• predicated instruction tests the condition &amp; executes if the condition is true </a:t>
            </a:r>
          </a:p>
          <a:p>
            <a:pPr>
              <a:buNone/>
            </a:pPr>
            <a:r>
              <a:rPr lang="en-US" dirty="0" smtClean="0"/>
              <a:t>	• if the condition is false, </a:t>
            </a:r>
            <a:r>
              <a:rPr lang="en-US" dirty="0" smtClean="0">
                <a:solidFill>
                  <a:srgbClr val="00B050"/>
                </a:solidFill>
              </a:rPr>
              <a:t>predicated</a:t>
            </a:r>
            <a:r>
              <a:rPr lang="en-US" dirty="0" smtClean="0"/>
              <a:t> instruction isn’t executed </a:t>
            </a:r>
          </a:p>
          <a:p>
            <a:pPr>
              <a:buNone/>
            </a:pPr>
            <a:r>
              <a:rPr lang="en-US" dirty="0" smtClean="0"/>
              <a:t>	• i.e., instruction execution is predicated on the condition</a:t>
            </a:r>
          </a:p>
          <a:p>
            <a:pPr>
              <a:buNone/>
            </a:pPr>
            <a:r>
              <a:rPr lang="en-US" dirty="0" smtClean="0"/>
              <a:t> Eliminates conditional branch (expensive if </a:t>
            </a:r>
            <a:r>
              <a:rPr lang="en-US" dirty="0" err="1" smtClean="0"/>
              <a:t>mispredicted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• changes a </a:t>
            </a:r>
            <a:r>
              <a:rPr lang="en-US" dirty="0" smtClean="0">
                <a:solidFill>
                  <a:srgbClr val="FF0000"/>
                </a:solidFill>
              </a:rPr>
              <a:t>control hazard </a:t>
            </a:r>
            <a:r>
              <a:rPr lang="en-US" dirty="0" smtClean="0"/>
              <a:t>to a </a:t>
            </a:r>
            <a:r>
              <a:rPr lang="en-US" dirty="0" smtClean="0">
                <a:solidFill>
                  <a:srgbClr val="FF0000"/>
                </a:solidFill>
              </a:rPr>
              <a:t>data hazard </a:t>
            </a:r>
          </a:p>
          <a:p>
            <a:pPr>
              <a:buNone/>
            </a:pPr>
            <a:r>
              <a:rPr lang="en-US" dirty="0" smtClean="0"/>
              <a:t>Fetch both true &amp; false paths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4: Predicated Execution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1905000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</a:rPr>
              <a:t>THANKS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914400"/>
            <a:ext cx="371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https://youtu.be/GMLTiwPvXcY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5800" y="1371600"/>
            <a:ext cx="754380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DIRECTION IN BRANCH PREDICTION</a:t>
            </a:r>
            <a:endParaRPr lang="en-US" sz="54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1: Improve the prediction</a:t>
            </a: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	• correlated (2-level) predictor (Pentiums) </a:t>
            </a:r>
          </a:p>
          <a:p>
            <a:pPr>
              <a:buNone/>
            </a:pPr>
            <a:r>
              <a:rPr lang="en-US" dirty="0" smtClean="0"/>
              <a:t>	• hybrid local/global predictor (Alpha)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2: Determine the target earlier </a:t>
            </a:r>
          </a:p>
          <a:p>
            <a:pPr>
              <a:buNone/>
            </a:pPr>
            <a:r>
              <a:rPr lang="en-US" dirty="0" smtClean="0"/>
              <a:t>	• branch target buffer (Pentium, Itanium) </a:t>
            </a:r>
          </a:p>
          <a:p>
            <a:pPr>
              <a:buNone/>
            </a:pPr>
            <a:r>
              <a:rPr lang="en-US" dirty="0" smtClean="0"/>
              <a:t>	• next address in I-cache (Alpha, </a:t>
            </a:r>
            <a:r>
              <a:rPr lang="en-US" dirty="0" err="1" smtClean="0"/>
              <a:t>UltraSPARC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	• return address stack (everybody)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3: Reduce </a:t>
            </a:r>
            <a:r>
              <a:rPr lang="en-US" dirty="0" err="1" smtClean="0">
                <a:solidFill>
                  <a:srgbClr val="FF0000"/>
                </a:solidFill>
              </a:rPr>
              <a:t>misprediction</a:t>
            </a:r>
            <a:r>
              <a:rPr lang="en-US" dirty="0" smtClean="0">
                <a:solidFill>
                  <a:srgbClr val="FF0000"/>
                </a:solidFill>
              </a:rPr>
              <a:t> penalty </a:t>
            </a:r>
          </a:p>
          <a:p>
            <a:pPr>
              <a:buNone/>
            </a:pPr>
            <a:r>
              <a:rPr lang="en-US" dirty="0" smtClean="0"/>
              <a:t>	• fetch both instruction streams (IBM mainframes) 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4: Eliminate the branch </a:t>
            </a:r>
          </a:p>
          <a:p>
            <a:pPr>
              <a:buNone/>
            </a:pPr>
            <a:r>
              <a:rPr lang="en-US" dirty="0" smtClean="0"/>
              <a:t>	• predicated execution (Itanium)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Directions in Branch Prediction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The rationale: </a:t>
            </a:r>
          </a:p>
          <a:p>
            <a:pPr>
              <a:buNone/>
            </a:pPr>
            <a:r>
              <a:rPr lang="en-US" dirty="0" smtClean="0"/>
              <a:t>	• having the prediction depend on the outcome of only 1 branch might produce bad predictions </a:t>
            </a:r>
          </a:p>
          <a:p>
            <a:pPr>
              <a:buNone/>
            </a:pPr>
            <a:r>
              <a:rPr lang="en-US" dirty="0" smtClean="0"/>
              <a:t>	• some branch outcomes are correlated 		</a:t>
            </a:r>
            <a:r>
              <a:rPr lang="en-US" b="1" dirty="0" smtClean="0"/>
              <a:t>example: same condition variable </a:t>
            </a:r>
          </a:p>
          <a:p>
            <a:pPr>
              <a:buNone/>
            </a:pPr>
            <a:r>
              <a:rPr lang="en-US" dirty="0" smtClean="0"/>
              <a:t>			if (d==0) </a:t>
            </a:r>
          </a:p>
          <a:p>
            <a:pPr>
              <a:buNone/>
            </a:pPr>
            <a:r>
              <a:rPr lang="en-US" dirty="0" smtClean="0"/>
              <a:t>			... </a:t>
            </a:r>
          </a:p>
          <a:p>
            <a:pPr>
              <a:buNone/>
            </a:pPr>
            <a:r>
              <a:rPr lang="en-US" dirty="0" smtClean="0"/>
              <a:t>			if (d!=0)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b="1" dirty="0" smtClean="0"/>
              <a:t>example: related condition variable </a:t>
            </a:r>
          </a:p>
          <a:p>
            <a:pPr>
              <a:buNone/>
            </a:pPr>
            <a:r>
              <a:rPr lang="en-US" dirty="0" smtClean="0"/>
              <a:t>			if (d==0) </a:t>
            </a:r>
          </a:p>
          <a:p>
            <a:pPr>
              <a:buNone/>
            </a:pPr>
            <a:r>
              <a:rPr lang="en-US" dirty="0" smtClean="0"/>
              <a:t>			     b=1;</a:t>
            </a:r>
          </a:p>
          <a:p>
            <a:pPr>
              <a:buNone/>
            </a:pPr>
            <a:r>
              <a:rPr lang="en-US" dirty="0" smtClean="0"/>
              <a:t>			 if (b==1)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Correlated Predictor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53400" cy="4830763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 smtClean="0"/>
              <a:t>another example: related condition variables 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i="1" dirty="0" smtClean="0"/>
              <a:t>	if (x==2) 			/* branch 1 */ </a:t>
            </a:r>
          </a:p>
          <a:p>
            <a:pPr>
              <a:buNone/>
            </a:pPr>
            <a:r>
              <a:rPr lang="en-US" i="1" dirty="0" smtClean="0"/>
              <a:t>		    x=0; </a:t>
            </a:r>
          </a:p>
          <a:p>
            <a:pPr>
              <a:buNone/>
            </a:pPr>
            <a:r>
              <a:rPr lang="en-US" i="1" dirty="0" smtClean="0"/>
              <a:t>		if (y==2) 			/* branch 2 */ </a:t>
            </a:r>
          </a:p>
          <a:p>
            <a:pPr>
              <a:buNone/>
            </a:pPr>
            <a:r>
              <a:rPr lang="en-US" i="1" dirty="0" smtClean="0"/>
              <a:t>		    y=0; </a:t>
            </a:r>
          </a:p>
          <a:p>
            <a:pPr>
              <a:buNone/>
            </a:pPr>
            <a:r>
              <a:rPr lang="en-US" i="1" dirty="0" smtClean="0"/>
              <a:t>		if (x!=y) 			/* branch 3 */</a:t>
            </a:r>
          </a:p>
          <a:p>
            <a:pPr>
              <a:buNone/>
            </a:pPr>
            <a:r>
              <a:rPr lang="en-US" i="1" dirty="0" smtClean="0"/>
              <a:t>		   do this; else do that; </a:t>
            </a:r>
          </a:p>
          <a:p>
            <a:pPr>
              <a:buNone/>
            </a:pPr>
            <a:r>
              <a:rPr lang="en-US" i="1" dirty="0" smtClean="0"/>
              <a:t>		• if branches 1 &amp; 2 are taken, branch 3 is not taken </a:t>
            </a:r>
            <a:r>
              <a:rPr lang="en-US" dirty="0" smtClean="0"/>
              <a:t>⇒ use a </a:t>
            </a:r>
            <a:r>
              <a:rPr lang="en-US" dirty="0" smtClean="0">
                <a:solidFill>
                  <a:srgbClr val="00B050"/>
                </a:solidFill>
              </a:rPr>
              <a:t>history of the past m branches </a:t>
            </a:r>
          </a:p>
          <a:p>
            <a:pPr>
              <a:buNone/>
            </a:pPr>
            <a:r>
              <a:rPr lang="en-US" dirty="0" smtClean="0">
                <a:solidFill>
                  <a:srgbClr val="00B050"/>
                </a:solidFill>
              </a:rPr>
              <a:t>			</a:t>
            </a:r>
            <a:r>
              <a:rPr lang="en-US" dirty="0" smtClean="0"/>
              <a:t>represents a path through the program </a:t>
            </a:r>
          </a:p>
          <a:p>
            <a:pPr>
              <a:buNone/>
            </a:pPr>
            <a:r>
              <a:rPr lang="en-US" dirty="0" smtClean="0"/>
              <a:t>	    (but still n bits of prediction)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Correlated Predictor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77200" cy="22098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General idea </a:t>
            </a:r>
            <a:r>
              <a:rPr lang="en-US" dirty="0" smtClean="0"/>
              <a:t>of correlated branch prediction: </a:t>
            </a:r>
          </a:p>
          <a:p>
            <a:pPr>
              <a:buNone/>
            </a:pPr>
            <a:r>
              <a:rPr lang="en-US" dirty="0" smtClean="0"/>
              <a:t>	• put the global branch history in </a:t>
            </a:r>
            <a:r>
              <a:rPr lang="en-US" dirty="0" smtClean="0">
                <a:solidFill>
                  <a:srgbClr val="FF0000"/>
                </a:solidFill>
              </a:rPr>
              <a:t>a global history register </a:t>
            </a:r>
          </a:p>
          <a:p>
            <a:pPr>
              <a:buNone/>
            </a:pPr>
            <a:r>
              <a:rPr lang="en-US" dirty="0" smtClean="0"/>
              <a:t>		• global history is a </a:t>
            </a:r>
            <a:r>
              <a:rPr lang="en-US" dirty="0" smtClean="0">
                <a:solidFill>
                  <a:srgbClr val="00B050"/>
                </a:solidFill>
              </a:rPr>
              <a:t>shift register</a:t>
            </a:r>
            <a:r>
              <a:rPr lang="en-US" dirty="0" smtClean="0"/>
              <a:t>: shift left in the new branch outcome </a:t>
            </a:r>
          </a:p>
          <a:p>
            <a:pPr>
              <a:buNone/>
            </a:pPr>
            <a:r>
              <a:rPr lang="en-US" dirty="0" smtClean="0"/>
              <a:t>	• use its value to access </a:t>
            </a:r>
            <a:r>
              <a:rPr lang="en-US" dirty="0" smtClean="0">
                <a:solidFill>
                  <a:srgbClr val="FF0000"/>
                </a:solidFill>
              </a:rPr>
              <a:t>a pattern history table (PHT) </a:t>
            </a:r>
            <a:r>
              <a:rPr lang="en-US" dirty="0" smtClean="0"/>
              <a:t>of 2-bit saturating counters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1: Correlated Predictor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3124200"/>
            <a:ext cx="6096000" cy="3296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685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Performance-intuitive organization: </a:t>
            </a:r>
          </a:p>
          <a:p>
            <a:pPr>
              <a:buNone/>
            </a:pPr>
            <a:endParaRPr lang="en-US" dirty="0" smtClean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Correlating Predictor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799" y="1752600"/>
            <a:ext cx="6585995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4572000"/>
            <a:ext cx="8077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Access a row in the “partitioned” PHT with the low-order bits of branch address </a:t>
            </a:r>
          </a:p>
          <a:p>
            <a:r>
              <a:rPr lang="en-US" sz="2400" dirty="0" smtClean="0"/>
              <a:t>• Choose which PHT with the global branch history </a:t>
            </a:r>
          </a:p>
          <a:p>
            <a:r>
              <a:rPr lang="en-US" sz="2400" dirty="0" smtClean="0"/>
              <a:t>• Contents is the prediction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Combine branch predictors </a:t>
            </a:r>
          </a:p>
          <a:p>
            <a:pPr>
              <a:buNone/>
            </a:pPr>
            <a:r>
              <a:rPr lang="en-US" dirty="0" smtClean="0"/>
              <a:t>	• local, per-branch prediction, accessed by the PC </a:t>
            </a:r>
          </a:p>
          <a:p>
            <a:pPr>
              <a:buNone/>
            </a:pPr>
            <a:r>
              <a:rPr lang="en-US" dirty="0" smtClean="0"/>
              <a:t>	• correlated prediction based on the last m branches, assessed by the global history </a:t>
            </a:r>
          </a:p>
          <a:p>
            <a:pPr>
              <a:buNone/>
            </a:pPr>
            <a:r>
              <a:rPr lang="en-US" dirty="0" smtClean="0"/>
              <a:t>	• indicator of which had been the best predictor for this branch </a:t>
            </a:r>
          </a:p>
          <a:p>
            <a:pPr>
              <a:buNone/>
            </a:pPr>
            <a:r>
              <a:rPr lang="en-US" dirty="0" smtClean="0"/>
              <a:t>		• 2-bit counter: increase for one, decrease for the other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1: Tournament Predictor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458200" cy="21336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	Cache that stores: the PCs of branches </a:t>
            </a:r>
          </a:p>
          <a:p>
            <a:pPr>
              <a:buNone/>
            </a:pPr>
            <a:r>
              <a:rPr lang="en-US" dirty="0" smtClean="0"/>
              <a:t>			           the predicted target address 			      	           branch prediction bits </a:t>
            </a:r>
          </a:p>
          <a:p>
            <a:pPr>
              <a:buNone/>
            </a:pPr>
            <a:r>
              <a:rPr lang="en-US" dirty="0" smtClean="0"/>
              <a:t>     Accessed by PC address in fetch stage 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i="1" dirty="0" smtClean="0">
                <a:solidFill>
                  <a:srgbClr val="00B050"/>
                </a:solidFill>
              </a:rPr>
              <a:t>if hit</a:t>
            </a:r>
            <a:r>
              <a:rPr lang="en-US" dirty="0" smtClean="0"/>
              <a:t>: address was for this branch instruction 		</a:t>
            </a:r>
          </a:p>
          <a:p>
            <a:pPr>
              <a:buNone/>
            </a:pPr>
            <a:r>
              <a:rPr lang="en-US" dirty="0" smtClean="0"/>
              <a:t>                        fetch the target instruction if prediction bits say taken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2: Branch Target Buffer (BTB)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7212" y="2743200"/>
            <a:ext cx="5194448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1676400" y="5410200"/>
            <a:ext cx="7315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None/>
            </a:pPr>
            <a:r>
              <a:rPr lang="en-US" sz="2000" dirty="0" smtClean="0">
                <a:solidFill>
                  <a:srgbClr val="00B050"/>
                </a:solidFill>
              </a:rPr>
              <a:t>No</a:t>
            </a:r>
            <a:r>
              <a:rPr lang="en-US" sz="2000" dirty="0" smtClean="0"/>
              <a:t> branch delay if: branch found in BTB </a:t>
            </a:r>
          </a:p>
          <a:p>
            <a:pPr lvl="1">
              <a:buNone/>
            </a:pPr>
            <a:r>
              <a:rPr lang="en-US" sz="2000" dirty="0" smtClean="0"/>
              <a:t>		           prediction is correct </a:t>
            </a:r>
          </a:p>
          <a:p>
            <a:pPr lvl="1">
              <a:buNone/>
            </a:pPr>
            <a:r>
              <a:rPr lang="en-US" sz="2000" dirty="0" smtClean="0"/>
              <a:t>	(assume BTB update is done in the next cycles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301</TotalTime>
  <Words>203</Words>
  <Application>Microsoft Office PowerPoint</Application>
  <PresentationFormat>On-screen Show (4:3)</PresentationFormat>
  <Paragraphs>105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Directions in Branch Prediction</vt:lpstr>
      <vt:lpstr>1: Correlated Predictor</vt:lpstr>
      <vt:lpstr>1: Correlated Predictor</vt:lpstr>
      <vt:lpstr>1: Correlated Predictor</vt:lpstr>
      <vt:lpstr>1: Correlating Predictor</vt:lpstr>
      <vt:lpstr>1: Tournament Predictor</vt:lpstr>
      <vt:lpstr>2: Branch Target Buffer (BTB)</vt:lpstr>
      <vt:lpstr>2: Return Address Stack</vt:lpstr>
      <vt:lpstr>3: Fetch Both Targets</vt:lpstr>
      <vt:lpstr>4: Predicated Execution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SCE</cp:lastModifiedBy>
  <cp:revision>49</cp:revision>
  <dcterms:created xsi:type="dcterms:W3CDTF">2006-08-16T00:00:00Z</dcterms:created>
  <dcterms:modified xsi:type="dcterms:W3CDTF">2020-10-31T05:23:31Z</dcterms:modified>
</cp:coreProperties>
</file>