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74" r:id="rId9"/>
    <p:sldId id="275" r:id="rId10"/>
    <p:sldId id="260" r:id="rId11"/>
    <p:sldId id="261" r:id="rId12"/>
    <p:sldId id="262" r:id="rId13"/>
    <p:sldId id="263" r:id="rId14"/>
    <p:sldId id="270" r:id="rId15"/>
    <p:sldId id="264" r:id="rId16"/>
    <p:sldId id="269" r:id="rId17"/>
    <p:sldId id="267" r:id="rId18"/>
    <p:sldId id="266" r:id="rId19"/>
    <p:sldId id="268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037F5-7088-4C85-8B7C-65A4ACE30713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97007-31A4-4891-89E1-50C9220B7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76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297007-31A4-4891-89E1-50C9220B78D0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32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0AE7-3F67-29BC-E577-19C274C74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F02B0-0591-9F97-FC29-E93D888AB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ED40B-ED5E-7533-4815-4B969780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215D-38C1-4ACE-A93D-C52DE289454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E518E-A0E2-87B5-3570-9D12AF820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20B53-97C3-5372-5B93-14906BF3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1B28-DC2E-421E-9FDE-C66C9CF44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07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E5E11-CD33-260D-33EB-39EA5C71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3C518-5AF2-166B-58B4-44F91A676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39B39-AD9C-D338-011C-94DAC28C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215D-38C1-4ACE-A93D-C52DE289454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D9695-F32C-B8CE-9189-6F965606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8DCB4-56D8-854A-0299-ED8A3866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1B28-DC2E-421E-9FDE-C66C9CF44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21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802283-8DC7-6FE6-6AA3-173900237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04DDD-8F27-8258-3B7C-AA2CF4FF7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D6C86-F333-C2BA-8A31-2071C05F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215D-38C1-4ACE-A93D-C52DE289454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774DF-EE96-06B0-2FF2-AA079590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2BD0B-CE9C-E577-D428-FE5DB7D2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1B28-DC2E-421E-9FDE-C66C9CF44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31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590C0-CF57-D66B-D012-65E91A8F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76FF5-DB86-F64E-08DD-621E41165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F80A2-2B4F-61B1-2DAC-04CD2285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215D-38C1-4ACE-A93D-C52DE289454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0E753-E6AB-236C-9DBF-3B06610EE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FB83B-64C7-259E-6E46-B337D372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1B28-DC2E-421E-9FDE-C66C9CF44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36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0FAC-4CE5-CC83-CC75-3CC4EFF2D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2FD2E-2298-88D2-9443-BB0FB1EEF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66965-A2AD-B8C8-CB70-1DDBB175D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215D-38C1-4ACE-A93D-C52DE289454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15DD0-46D0-90DD-651C-2883147A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60386-4EA7-E9B8-22E7-B24256F5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1B28-DC2E-421E-9FDE-C66C9CF44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6D8D4-5131-6CA4-F432-8EE59FDED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EDAD3-D6B7-311D-2CEA-BCCDC8630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BFF1E-53D2-C779-9BDA-1C50B3857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7B5FD-E107-34B8-E94C-628A9BDC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215D-38C1-4ACE-A93D-C52DE289454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35FBB-FE70-E70C-40F5-2C47C04F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FE69C-2CB3-FCCE-49CF-FE70B0DA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1B28-DC2E-421E-9FDE-C66C9CF44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56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9609-1C76-8B1A-7542-5D5836BA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466DD-52E0-91B4-3F6B-C7171EE9D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475E0-6974-CB1A-5373-A799F37B3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1F981B-174A-E381-FCB2-B9D8E9B6D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D1D4ED-8E16-7971-EC12-2281347A5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D50EA-8367-9249-E6E8-2310CA23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215D-38C1-4ACE-A93D-C52DE289454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9C735-9AAB-769F-5BD8-C0925756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63227-7F80-3958-263A-AB2BE432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1B28-DC2E-421E-9FDE-C66C9CF44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50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DDF3-CBB4-E453-449B-62B48691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C09D9-A665-16A9-61D9-99893689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215D-38C1-4ACE-A93D-C52DE289454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AF939-72C2-6FE2-55A3-5CB58252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78095-B3CD-66DD-F461-A58852E0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1B28-DC2E-421E-9FDE-C66C9CF44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15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19285C-C46F-1F02-CF7A-A5182034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215D-38C1-4ACE-A93D-C52DE289454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CCD75-67FD-E402-F7B7-786EB64A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1941F-F8D9-B1D4-71C1-A1B2E069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1B28-DC2E-421E-9FDE-C66C9CF44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24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0C0B6-1E2E-FD9D-483F-BB7D732C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E82A6-346D-7AFE-6C4F-B41A6A6D6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96AA5-857C-778A-70BB-FB11E487E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6BAA8-29FC-A6AC-9265-18791EC4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215D-38C1-4ACE-A93D-C52DE289454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ED6F7-17C1-880A-9138-727A3AC2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BE58A-12B1-F43F-AE14-1AF23973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1B28-DC2E-421E-9FDE-C66C9CF44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30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0E82-7355-A38D-3BBF-5292E1B46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345194-4B4F-00B2-8A28-649076DB6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1BABE-3E7D-DBC0-809A-3B5D2CF18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D0869-663E-BEB0-F96A-23DDC1A6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215D-38C1-4ACE-A93D-C52DE289454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91A51-80EF-D723-51BB-F9B0C642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FE934-45B7-00F1-8665-8B0120C3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1B28-DC2E-421E-9FDE-C66C9CF44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79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157D7-6555-ACC2-3B31-FE566B18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090AC-D89F-23ED-58F8-DAE917D54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2BB41-EF18-DA71-37E4-3B7876ECF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60215D-38C1-4ACE-A93D-C52DE289454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F3353-D5BC-2629-8677-E10BFFAB5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B97DD-B365-1276-8F45-FE6ACD641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821B28-DC2E-421E-9FDE-C66C9CF44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89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1F55E7-68AB-F216-49A7-E40C3666604D}"/>
              </a:ext>
            </a:extLst>
          </p:cNvPr>
          <p:cNvSpPr txBox="1"/>
          <p:nvPr/>
        </p:nvSpPr>
        <p:spPr>
          <a:xfrm>
            <a:off x="210766" y="1528520"/>
            <a:ext cx="11770468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A </a:t>
            </a:r>
            <a:r>
              <a:rPr lang="en-US" sz="4400" dirty="0">
                <a:solidFill>
                  <a:srgbClr val="FF0000"/>
                </a:solidFill>
              </a:rPr>
              <a:t>netizen</a:t>
            </a:r>
            <a:r>
              <a:rPr lang="en-US" sz="4400" dirty="0"/>
              <a:t> is a person who actively participates in </a:t>
            </a:r>
            <a:r>
              <a:rPr lang="en-US" sz="4400" dirty="0">
                <a:solidFill>
                  <a:srgbClr val="FF0000"/>
                </a:solidFill>
              </a:rPr>
              <a:t>online communities </a:t>
            </a:r>
            <a:r>
              <a:rPr lang="en-US" sz="4400" dirty="0"/>
              <a:t>or </a:t>
            </a:r>
            <a:r>
              <a:rPr lang="en-US" sz="4400" dirty="0">
                <a:solidFill>
                  <a:srgbClr val="FF0000"/>
                </a:solidFill>
              </a:rPr>
              <a:t>uses the internet regularly</a:t>
            </a:r>
            <a:r>
              <a:rPr lang="en-US" sz="4400" dirty="0"/>
              <a:t>, often engaging in activities like </a:t>
            </a:r>
            <a:r>
              <a:rPr lang="en-US" sz="4400" dirty="0">
                <a:solidFill>
                  <a:srgbClr val="FF0000"/>
                </a:solidFill>
              </a:rPr>
              <a:t>social media, forums, or other digital platforms</a:t>
            </a:r>
            <a:r>
              <a:rPr lang="en-US" sz="4400" dirty="0"/>
              <a:t>. The term combines "inter</a:t>
            </a:r>
            <a:r>
              <a:rPr lang="en-US" sz="5400" dirty="0">
                <a:solidFill>
                  <a:srgbClr val="FF0000"/>
                </a:solidFill>
              </a:rPr>
              <a:t>net</a:t>
            </a:r>
            <a:r>
              <a:rPr lang="en-US" sz="4400" dirty="0"/>
              <a:t>" and "cit</a:t>
            </a:r>
            <a:r>
              <a:rPr lang="en-US" sz="5400" dirty="0">
                <a:solidFill>
                  <a:srgbClr val="FF0000"/>
                </a:solidFill>
              </a:rPr>
              <a:t>izen</a:t>
            </a:r>
            <a:r>
              <a:rPr lang="en-US" sz="4400" dirty="0"/>
              <a:t>," implying a sense of belonging or responsibility within the online world.</a:t>
            </a:r>
            <a:endParaRPr lang="en-IN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253D5E-2995-CA14-E8F9-D29ED470FE07}"/>
              </a:ext>
            </a:extLst>
          </p:cNvPr>
          <p:cNvSpPr txBox="1"/>
          <p:nvPr/>
        </p:nvSpPr>
        <p:spPr>
          <a:xfrm>
            <a:off x="2792243" y="343500"/>
            <a:ext cx="54276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>
                <a:solidFill>
                  <a:srgbClr val="C00000"/>
                </a:solidFill>
                <a:latin typeface="+mj-lt"/>
              </a:rPr>
              <a:t>What is Netizen ?</a:t>
            </a:r>
          </a:p>
        </p:txBody>
      </p:sp>
    </p:spTree>
    <p:extLst>
      <p:ext uri="{BB962C8B-B14F-4D97-AF65-F5344CB8AC3E}">
        <p14:creationId xmlns:p14="http://schemas.microsoft.com/office/powerpoint/2010/main" val="2044131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583435-2964-B8BD-AB2A-CD87B287C360}"/>
              </a:ext>
            </a:extLst>
          </p:cNvPr>
          <p:cNvSpPr txBox="1"/>
          <p:nvPr/>
        </p:nvSpPr>
        <p:spPr>
          <a:xfrm>
            <a:off x="136187" y="313997"/>
            <a:ext cx="1184829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effectLst/>
              </a:rPr>
              <a:t>10.Fileless Malware: </a:t>
            </a:r>
            <a:r>
              <a:rPr lang="en-US" sz="3200" dirty="0">
                <a:effectLst/>
              </a:rPr>
              <a:t>Operates in memory without leaving traces on the hard drive, making detection harder.</a:t>
            </a:r>
          </a:p>
        </p:txBody>
      </p:sp>
      <p:pic>
        <p:nvPicPr>
          <p:cNvPr id="2050" name="Picture 2" descr="Rogue:W32/XPAntivirus | F-Secure Labs">
            <a:extLst>
              <a:ext uri="{FF2B5EF4-FFF2-40B4-BE49-F238E27FC236}">
                <a16:creationId xmlns:a16="http://schemas.microsoft.com/office/drawing/2014/main" id="{FE732CE1-F36B-6095-4401-3CB2DC3AB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06" y="1751610"/>
            <a:ext cx="6753933" cy="465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A25128-96BD-F544-DDD6-10FA15D4F9E4}"/>
              </a:ext>
            </a:extLst>
          </p:cNvPr>
          <p:cNvSpPr txBox="1"/>
          <p:nvPr/>
        </p:nvSpPr>
        <p:spPr>
          <a:xfrm>
            <a:off x="8544128" y="2674949"/>
            <a:ext cx="32587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What Type of Malware it can be ?</a:t>
            </a:r>
            <a:endParaRPr lang="en-IN" sz="4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A6A244-5F5E-2050-7DBB-2B0F0F508D71}"/>
              </a:ext>
            </a:extLst>
          </p:cNvPr>
          <p:cNvCxnSpPr>
            <a:cxnSpLocks/>
          </p:cNvCxnSpPr>
          <p:nvPr/>
        </p:nvCxnSpPr>
        <p:spPr>
          <a:xfrm flipH="1">
            <a:off x="7344383" y="3501957"/>
            <a:ext cx="992221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582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E3DEEF-E238-ECC0-BC53-8531FAE5A424}"/>
              </a:ext>
            </a:extLst>
          </p:cNvPr>
          <p:cNvSpPr txBox="1"/>
          <p:nvPr/>
        </p:nvSpPr>
        <p:spPr>
          <a:xfrm>
            <a:off x="104977" y="181957"/>
            <a:ext cx="11982045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Why Malware Exists</a:t>
            </a:r>
          </a:p>
          <a:p>
            <a:r>
              <a:rPr lang="en-US" sz="3200" dirty="0">
                <a:effectLst/>
              </a:rPr>
              <a:t>Malware is created for various reasons, driven by motives like:</a:t>
            </a:r>
          </a:p>
          <a:p>
            <a:endParaRPr lang="en-US" sz="32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</a:rPr>
              <a:t>Financial Gain</a:t>
            </a:r>
            <a:r>
              <a:rPr lang="en-US" sz="3200" dirty="0">
                <a:solidFill>
                  <a:srgbClr val="FF0000"/>
                </a:solidFill>
              </a:rPr>
              <a:t>: </a:t>
            </a:r>
            <a:r>
              <a:rPr lang="en-US" sz="3200" dirty="0"/>
              <a:t>Stealing banking details, extorting via ransomware, or mining cryptocurrency.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</a:rPr>
              <a:t>Espionage</a:t>
            </a:r>
            <a:r>
              <a:rPr lang="en-US" sz="3200" dirty="0">
                <a:solidFill>
                  <a:srgbClr val="FF0000"/>
                </a:solidFill>
              </a:rPr>
              <a:t>: </a:t>
            </a:r>
            <a:r>
              <a:rPr lang="en-US" sz="3200" dirty="0"/>
              <a:t>Governments, corporations, or hackers spy on targets to steal trade secrets or intelligence.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</a:rPr>
              <a:t>Disruption</a:t>
            </a:r>
            <a:r>
              <a:rPr lang="en-US" sz="3200" dirty="0">
                <a:solidFill>
                  <a:srgbClr val="FF0000"/>
                </a:solidFill>
              </a:rPr>
              <a:t>: </a:t>
            </a:r>
            <a:r>
              <a:rPr lang="en-US" sz="3200" dirty="0"/>
              <a:t>Causing chaos, like crashing systems or defacing websites, often for ideological reasons (hacktivism).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</a:rPr>
              <a:t>Control</a:t>
            </a:r>
            <a:r>
              <a:rPr lang="en-US" sz="3200" dirty="0">
                <a:solidFill>
                  <a:srgbClr val="FF0000"/>
                </a:solidFill>
              </a:rPr>
              <a:t>: </a:t>
            </a:r>
            <a:r>
              <a:rPr lang="en-US" sz="3200" dirty="0"/>
              <a:t>Creating botnets for large-scale attacks or remote access to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  <a:effectLst/>
              </a:rPr>
              <a:t>Personal Vendettas: </a:t>
            </a:r>
            <a:r>
              <a:rPr lang="en-US" sz="3200" dirty="0">
                <a:effectLst/>
              </a:rPr>
              <a:t>Targeting individuals or organizations for revenge or harassment.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3734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BFF8C7-9FC0-6B64-ABF7-8C700F7EE68B}"/>
              </a:ext>
            </a:extLst>
          </p:cNvPr>
          <p:cNvSpPr txBox="1"/>
          <p:nvPr/>
        </p:nvSpPr>
        <p:spPr>
          <a:xfrm>
            <a:off x="95249" y="83804"/>
            <a:ext cx="11690216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</a:rPr>
              <a:t>How Malware Spreads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FF0000"/>
                </a:solidFill>
              </a:rPr>
              <a:t>Email Attachments/Links</a:t>
            </a:r>
            <a:r>
              <a:rPr lang="en-IN" sz="3200" dirty="0">
                <a:solidFill>
                  <a:srgbClr val="FF0000"/>
                </a:solidFill>
              </a:rPr>
              <a:t>: </a:t>
            </a:r>
            <a:r>
              <a:rPr lang="en-IN" sz="3200" dirty="0"/>
              <a:t>Phishing emails with malicious attachments or URLs.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FF0000"/>
                </a:solidFill>
              </a:rPr>
              <a:t>Compromised Websites</a:t>
            </a:r>
            <a:r>
              <a:rPr lang="en-IN" sz="3200" dirty="0">
                <a:solidFill>
                  <a:srgbClr val="FF0000"/>
                </a:solidFill>
              </a:rPr>
              <a:t>: </a:t>
            </a:r>
            <a:r>
              <a:rPr lang="en-IN" sz="3200" dirty="0"/>
              <a:t>Drive-by downloads from infected sites or malvertising.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FF0000"/>
                </a:solidFill>
              </a:rPr>
              <a:t>Software Vulnerabilities</a:t>
            </a:r>
            <a:r>
              <a:rPr lang="en-IN" sz="3200" dirty="0">
                <a:solidFill>
                  <a:srgbClr val="FF0000"/>
                </a:solidFill>
              </a:rPr>
              <a:t>: </a:t>
            </a:r>
            <a:r>
              <a:rPr lang="en-IN" sz="3200" dirty="0"/>
              <a:t>Exploiting unpatched operating systems or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FF0000"/>
                </a:solidFill>
              </a:rPr>
              <a:t>USB Drives/Removable Media</a:t>
            </a:r>
            <a:r>
              <a:rPr lang="en-IN" sz="3200" dirty="0">
                <a:solidFill>
                  <a:srgbClr val="FF0000"/>
                </a:solidFill>
              </a:rPr>
              <a:t>: </a:t>
            </a:r>
            <a:r>
              <a:rPr lang="en-IN" sz="3200" dirty="0"/>
              <a:t>Malware like worms can spread via infected devices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200" b="1" dirty="0">
                <a:solidFill>
                  <a:srgbClr val="FF0000"/>
                </a:solidFill>
              </a:rPr>
              <a:t>Social Engineering: </a:t>
            </a:r>
            <a:r>
              <a:rPr lang="en-US" altLang="en-US" sz="3200" dirty="0"/>
              <a:t>Tricking users into downloading fake software or clicking malicious links.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b="1" dirty="0">
                <a:solidFill>
                  <a:srgbClr val="FF0000"/>
                </a:solidFill>
              </a:rPr>
              <a:t>Network Propagation: </a:t>
            </a:r>
            <a:r>
              <a:rPr lang="en-US" altLang="en-US" sz="3200" dirty="0"/>
              <a:t>Worms exploit network weaknesses to spread to connected devices. 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282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F6AB64-5087-D842-2FCC-4A7351F69A85}"/>
              </a:ext>
            </a:extLst>
          </p:cNvPr>
          <p:cNvSpPr txBox="1"/>
          <p:nvPr/>
        </p:nvSpPr>
        <p:spPr>
          <a:xfrm>
            <a:off x="479086" y="316308"/>
            <a:ext cx="11592940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effectLst/>
              </a:rPr>
              <a:t>Rogue Software and Scareware: Definition and Examples</a:t>
            </a:r>
          </a:p>
          <a:p>
            <a:pPr algn="ctr"/>
            <a:endParaRPr lang="en-US" sz="3200" dirty="0">
              <a:solidFill>
                <a:srgbClr val="FF0000"/>
              </a:solidFill>
              <a:effectLst/>
            </a:endParaRPr>
          </a:p>
          <a:p>
            <a:r>
              <a:rPr lang="en-US" sz="3600" dirty="0">
                <a:solidFill>
                  <a:srgbClr val="FF0000"/>
                </a:solidFill>
                <a:effectLst/>
              </a:rPr>
              <a:t>Rogue Software</a:t>
            </a:r>
            <a:r>
              <a:rPr lang="en-US" sz="3600" dirty="0">
                <a:effectLst/>
              </a:rPr>
              <a:t>: Also known as </a:t>
            </a:r>
            <a:r>
              <a:rPr lang="en-US" sz="3600" dirty="0">
                <a:solidFill>
                  <a:srgbClr val="FF0000"/>
                </a:solidFill>
                <a:effectLst/>
              </a:rPr>
              <a:t>rogue security software </a:t>
            </a:r>
            <a:r>
              <a:rPr lang="en-US" sz="3600" dirty="0">
                <a:effectLst/>
              </a:rPr>
              <a:t>or </a:t>
            </a:r>
            <a:r>
              <a:rPr lang="en-US" sz="3600" dirty="0" err="1">
                <a:solidFill>
                  <a:srgbClr val="FF0000"/>
                </a:solidFill>
                <a:effectLst/>
              </a:rPr>
              <a:t>rogueware</a:t>
            </a:r>
            <a:r>
              <a:rPr lang="en-US" sz="3600" dirty="0">
                <a:effectLst/>
              </a:rPr>
              <a:t>, this is a type of </a:t>
            </a:r>
            <a:r>
              <a:rPr lang="en-US" sz="3600" dirty="0">
                <a:solidFill>
                  <a:srgbClr val="FF0000"/>
                </a:solidFill>
                <a:effectLst/>
              </a:rPr>
              <a:t>malicious software </a:t>
            </a:r>
            <a:r>
              <a:rPr lang="en-US" sz="3600" dirty="0">
                <a:effectLst/>
              </a:rPr>
              <a:t>that </a:t>
            </a:r>
            <a:r>
              <a:rPr lang="en-US" sz="3600" dirty="0">
                <a:solidFill>
                  <a:srgbClr val="FF0000"/>
                </a:solidFill>
                <a:effectLst/>
              </a:rPr>
              <a:t>masquerades</a:t>
            </a:r>
            <a:r>
              <a:rPr lang="en-US" sz="3600" dirty="0">
                <a:effectLst/>
              </a:rPr>
              <a:t>(</a:t>
            </a:r>
            <a:r>
              <a:rPr lang="en-US" sz="3600" b="0" i="0" dirty="0">
                <a:solidFill>
                  <a:schemeClr val="accent2">
                    <a:lumMod val="50000"/>
                  </a:schemeClr>
                </a:solidFill>
                <a:effectLst/>
                <a:latin typeface="Google Sans"/>
              </a:rPr>
              <a:t>deceives users by pretending to be a genuine antivirus or security program</a:t>
            </a:r>
            <a:r>
              <a:rPr lang="en-US" sz="3600" dirty="0">
                <a:effectLst/>
              </a:rPr>
              <a:t>) as legitimate security software, such as antivirus or anti-malware programs. 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It deceives users into believing their computer is infected with viruses or other malware, often using alarming pop-up messages or fake system scans to create a sense of urgency</a:t>
            </a:r>
            <a:r>
              <a:rPr lang="en-US" sz="2800" dirty="0">
                <a:effectLst/>
              </a:rPr>
              <a:t>.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4718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319C92-6285-D9E9-50ED-3D1E041B2D72}"/>
              </a:ext>
            </a:extLst>
          </p:cNvPr>
          <p:cNvSpPr txBox="1"/>
          <p:nvPr/>
        </p:nvSpPr>
        <p:spPr>
          <a:xfrm>
            <a:off x="245622" y="4873955"/>
            <a:ext cx="114762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525252"/>
                </a:solidFill>
                <a:effectLst/>
                <a:latin typeface="Lato" panose="020F0502020204030203" pitchFamily="34" charset="0"/>
              </a:rPr>
              <a:t>One important characteristic of 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rogue security software </a:t>
            </a:r>
            <a:r>
              <a:rPr lang="en-US" sz="3600" b="0" i="0" dirty="0">
                <a:solidFill>
                  <a:srgbClr val="525252"/>
                </a:solidFill>
                <a:effectLst/>
                <a:latin typeface="Lato" panose="020F0502020204030203" pitchFamily="34" charset="0"/>
              </a:rPr>
              <a:t>is that it 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hooks itself deep into the system </a:t>
            </a:r>
            <a:r>
              <a:rPr lang="en-US" sz="3600" b="0" i="0" dirty="0">
                <a:solidFill>
                  <a:srgbClr val="525252"/>
                </a:solidFill>
                <a:effectLst/>
                <a:latin typeface="Lato" panose="020F0502020204030203" pitchFamily="34" charset="0"/>
              </a:rPr>
              <a:t>and 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cannot be easily removed or uninstalled. </a:t>
            </a:r>
            <a:endParaRPr lang="en-IN" sz="3600" dirty="0">
              <a:solidFill>
                <a:srgbClr val="FF0000"/>
              </a:solidFill>
            </a:endParaRPr>
          </a:p>
        </p:txBody>
      </p:sp>
      <p:pic>
        <p:nvPicPr>
          <p:cNvPr id="6" name="Picture 5" descr="A screenshot of a computer error message&#10;&#10;Description automatically generated">
            <a:extLst>
              <a:ext uri="{FF2B5EF4-FFF2-40B4-BE49-F238E27FC236}">
                <a16:creationId xmlns:a16="http://schemas.microsoft.com/office/drawing/2014/main" id="{8623D104-313E-9C5A-88C6-E4EBA90E5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930" y="155964"/>
            <a:ext cx="5351751" cy="453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50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C3C899-05DC-8D54-95BA-0D00F2699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2967BB-8094-8D2B-4642-BF3AFEFD00BE}"/>
              </a:ext>
            </a:extLst>
          </p:cNvPr>
          <p:cNvSpPr txBox="1"/>
          <p:nvPr/>
        </p:nvSpPr>
        <p:spPr>
          <a:xfrm>
            <a:off x="251381" y="239655"/>
            <a:ext cx="1168923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What is Rogue Security Software?</a:t>
            </a:r>
            <a:endParaRPr lang="en-US" sz="3200" b="1" i="0" dirty="0">
              <a:solidFill>
                <a:srgbClr val="FF0000"/>
              </a:solidFill>
              <a:effectLst/>
              <a:latin typeface="Lato" panose="020F0502020204030203" pitchFamily="34" charset="0"/>
            </a:endParaRPr>
          </a:p>
          <a:p>
            <a:pPr algn="just"/>
            <a:r>
              <a:rPr lang="en-US" sz="3200" b="0" i="0" dirty="0">
                <a:solidFill>
                  <a:srgbClr val="525252"/>
                </a:solidFill>
                <a:effectLst/>
                <a:latin typeface="Lato" panose="020F0502020204030203" pitchFamily="34" charset="0"/>
              </a:rPr>
              <a:t>Rogue security software, also known as 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rogue anti-malware</a:t>
            </a:r>
            <a:r>
              <a:rPr lang="en-US" sz="3200" b="0" i="0" dirty="0">
                <a:solidFill>
                  <a:srgbClr val="525252"/>
                </a:solidFill>
                <a:effectLst/>
                <a:latin typeface="Lato" panose="020F0502020204030203" pitchFamily="34" charset="0"/>
              </a:rPr>
              <a:t>, is a 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counterfeit software program </a:t>
            </a:r>
            <a:r>
              <a:rPr lang="en-US" sz="3200" b="0" i="0" dirty="0">
                <a:solidFill>
                  <a:srgbClr val="525252"/>
                </a:solidFill>
                <a:effectLst/>
                <a:latin typeface="Lato" panose="020F0502020204030203" pitchFamily="34" charset="0"/>
              </a:rPr>
              <a:t>that 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appears to be beneficial from a security perspective</a:t>
            </a:r>
            <a:r>
              <a:rPr lang="en-US" sz="3200" b="0" i="0" dirty="0">
                <a:solidFill>
                  <a:srgbClr val="525252"/>
                </a:solidFill>
                <a:effectLst/>
                <a:latin typeface="Lato" panose="020F0502020204030203" pitchFamily="34" charset="0"/>
              </a:rPr>
              <a:t>, but 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in reality</a:t>
            </a:r>
            <a:r>
              <a:rPr lang="en-US" sz="3200" b="0" i="0" dirty="0">
                <a:solidFill>
                  <a:srgbClr val="525252"/>
                </a:solidFill>
                <a:effectLst/>
                <a:latin typeface="Lato" panose="020F0502020204030203" pitchFamily="34" charset="0"/>
              </a:rPr>
              <a:t>, it’s not. Rogue security software 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masquerades</a:t>
            </a:r>
            <a:r>
              <a:rPr lang="en-US" sz="3200" b="0" i="0" dirty="0">
                <a:solidFill>
                  <a:srgbClr val="525252"/>
                </a:solidFill>
                <a:effectLst/>
                <a:latin typeface="Lato" panose="020F0502020204030203" pitchFamily="34" charset="0"/>
              </a:rPr>
              <a:t> as 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genuine security software</a:t>
            </a:r>
            <a:r>
              <a:rPr lang="en-US" sz="3200" b="0" i="0" dirty="0">
                <a:solidFill>
                  <a:srgbClr val="525252"/>
                </a:solidFill>
                <a:effectLst/>
                <a:latin typeface="Lato" panose="020F0502020204030203" pitchFamily="34" charset="0"/>
              </a:rPr>
              <a:t>, generates erroneous or misleading alerts to scare you to partake in fraudulent transactions.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8AAA7-4CAA-D3D1-DC53-F62B579F765A}"/>
              </a:ext>
            </a:extLst>
          </p:cNvPr>
          <p:cNvSpPr txBox="1"/>
          <p:nvPr/>
        </p:nvSpPr>
        <p:spPr>
          <a:xfrm>
            <a:off x="336051" y="4018834"/>
            <a:ext cx="117728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525252"/>
                </a:solidFill>
                <a:effectLst/>
                <a:latin typeface="Lato" panose="020F0502020204030203" pitchFamily="34" charset="0"/>
              </a:rPr>
              <a:t>In simple words, the goal of Rogue security software is to 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deceive you into believing that your computer is infected with some serious threats</a:t>
            </a:r>
            <a:r>
              <a:rPr lang="en-US" sz="3600" b="0" i="0" dirty="0">
                <a:solidFill>
                  <a:srgbClr val="525252"/>
                </a:solidFill>
                <a:effectLst/>
                <a:latin typeface="Lato" panose="020F0502020204030203" pitchFamily="34" charset="0"/>
              </a:rPr>
              <a:t>, and then trick you into installing/purchasing fake security software.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764292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362E9-7380-7F16-D84D-91D10C950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6D1EFD-EFB1-4BE6-B28F-DAF01A62D9BE}"/>
              </a:ext>
            </a:extLst>
          </p:cNvPr>
          <p:cNvSpPr txBox="1"/>
          <p:nvPr/>
        </p:nvSpPr>
        <p:spPr>
          <a:xfrm>
            <a:off x="459630" y="446038"/>
            <a:ext cx="1158321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effectLst/>
              </a:rPr>
              <a:t>The primary goal is to trick users </a:t>
            </a:r>
            <a:r>
              <a:rPr lang="en-US" sz="3600" dirty="0">
                <a:solidFill>
                  <a:srgbClr val="002060"/>
                </a:solidFill>
                <a:effectLst/>
              </a:rPr>
              <a:t>into 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purchasing fake security services</a:t>
            </a:r>
            <a:r>
              <a:rPr lang="en-US" sz="3600" dirty="0">
                <a:solidFill>
                  <a:srgbClr val="002060"/>
                </a:solidFill>
                <a:effectLst/>
              </a:rPr>
              <a:t> or </a:t>
            </a:r>
            <a:r>
              <a:rPr lang="en-US" sz="3600" dirty="0">
                <a:solidFill>
                  <a:srgbClr val="FF0000"/>
                </a:solidFill>
                <a:effectLst/>
              </a:rPr>
              <a:t>downloading additional malware</a:t>
            </a:r>
            <a:r>
              <a:rPr lang="en-US" sz="3600" dirty="0">
                <a:solidFill>
                  <a:srgbClr val="002060"/>
                </a:solidFill>
                <a:effectLst/>
              </a:rPr>
              <a:t>, </a:t>
            </a:r>
            <a:r>
              <a:rPr lang="en-US" sz="3600" dirty="0">
                <a:solidFill>
                  <a:srgbClr val="FF0000"/>
                </a:solidFill>
                <a:effectLst/>
              </a:rPr>
              <a:t>which can further compromise the system</a:t>
            </a:r>
            <a:r>
              <a:rPr lang="en-US" sz="3600" dirty="0">
                <a:effectLst/>
              </a:rPr>
              <a:t>. Rogue software often employs social engineering tactics, exploiting fear to manipulate users, and 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  <a:effectLst/>
              </a:rPr>
              <a:t>may install harmful components like spyware or keyloggers</a:t>
            </a:r>
            <a:r>
              <a:rPr lang="en-US" sz="3600" dirty="0">
                <a:effectLst/>
              </a:rPr>
              <a:t>. It is considered a form of </a:t>
            </a:r>
            <a:r>
              <a:rPr lang="en-US" sz="36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ransomware or scareware, as it may demand payment for a fake solution that provides no real protection.</a:t>
            </a:r>
            <a:endParaRPr lang="en-IN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832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5BE18-3A05-E4BA-7ECC-094D81DFF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3D28A6-01E1-E6A0-A4AB-4943287F3481}"/>
              </a:ext>
            </a:extLst>
          </p:cNvPr>
          <p:cNvSpPr txBox="1"/>
          <p:nvPr/>
        </p:nvSpPr>
        <p:spPr>
          <a:xfrm>
            <a:off x="528537" y="427061"/>
            <a:ext cx="1129057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effectLst/>
              </a:rPr>
              <a:t>Scareware: </a:t>
            </a:r>
            <a:r>
              <a:rPr lang="en-US" sz="4000" dirty="0">
                <a:effectLst/>
              </a:rPr>
              <a:t>A broader category of malware that includes </a:t>
            </a:r>
            <a:r>
              <a:rPr lang="en-US" sz="4000" dirty="0">
                <a:solidFill>
                  <a:srgbClr val="FF0000"/>
                </a:solidFill>
                <a:effectLst/>
              </a:rPr>
              <a:t>rogue security software</a:t>
            </a:r>
            <a:r>
              <a:rPr lang="en-US" sz="4000" dirty="0">
                <a:effectLst/>
              </a:rPr>
              <a:t>, scareware uses social engineering to instill fear (</a:t>
            </a:r>
            <a:r>
              <a:rPr lang="en-US" sz="4000" b="0" i="0" dirty="0">
                <a:solidFill>
                  <a:schemeClr val="accent2">
                    <a:lumMod val="75000"/>
                  </a:schemeClr>
                </a:solidFill>
                <a:effectLst/>
                <a:latin typeface="Google Sans"/>
              </a:rPr>
              <a:t>gradually introduce or establish a feeling of fear in someone or a group </a:t>
            </a:r>
          </a:p>
          <a:p>
            <a:r>
              <a:rPr lang="en-US" sz="4000" b="0" i="0" dirty="0">
                <a:solidFill>
                  <a:schemeClr val="accent2">
                    <a:lumMod val="75000"/>
                  </a:schemeClr>
                </a:solidFill>
                <a:effectLst/>
                <a:latin typeface="Google Sans"/>
              </a:rPr>
              <a:t>of people</a:t>
            </a:r>
            <a:r>
              <a:rPr lang="en-US" sz="4000" dirty="0">
                <a:effectLst/>
              </a:rPr>
              <a:t>), anxiety, or a perceived threat to manipulate users into taking actions like purchasing useless software or visiting malicious websites. </a:t>
            </a:r>
          </a:p>
        </p:txBody>
      </p:sp>
    </p:spTree>
    <p:extLst>
      <p:ext uri="{BB962C8B-B14F-4D97-AF65-F5344CB8AC3E}">
        <p14:creationId xmlns:p14="http://schemas.microsoft.com/office/powerpoint/2010/main" val="2065811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E870F-E59D-5B18-4D41-9CF2BB08A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F9A895-CD81-2516-B4A6-3E6FC92B4C08}"/>
              </a:ext>
            </a:extLst>
          </p:cNvPr>
          <p:cNvSpPr txBox="1"/>
          <p:nvPr/>
        </p:nvSpPr>
        <p:spPr>
          <a:xfrm>
            <a:off x="391943" y="552564"/>
            <a:ext cx="1140811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effectLst/>
              </a:rPr>
              <a:t>Scareware typically relies on false warnings</a:t>
            </a:r>
            <a:r>
              <a:rPr lang="en-US" sz="4000" dirty="0">
                <a:effectLst/>
              </a:rPr>
              <a:t>, 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  <a:effectLst/>
              </a:rPr>
              <a:t>such as claims hundreds of viruses on a user’s device</a:t>
            </a:r>
            <a:r>
              <a:rPr lang="en-US" sz="4000" dirty="0">
                <a:effectLst/>
              </a:rPr>
              <a:t>, to push users toward fraudulent transactions or malware installation.</a:t>
            </a:r>
            <a:r>
              <a:rPr lang="en-US" sz="4000" dirty="0">
                <a:solidFill>
                  <a:srgbClr val="FF0000"/>
                </a:solidFill>
                <a:effectLst/>
              </a:rPr>
              <a:t> Unlike rogue software</a:t>
            </a:r>
            <a:r>
              <a:rPr lang="en-US" sz="4000" dirty="0">
                <a:effectLst/>
              </a:rPr>
              <a:t>, which </a:t>
            </a:r>
            <a:r>
              <a:rPr lang="en-US" sz="4000" dirty="0">
                <a:solidFill>
                  <a:srgbClr val="FF0000"/>
                </a:solidFill>
                <a:effectLst/>
              </a:rPr>
              <a:t>specifically mimics security tools</a:t>
            </a:r>
            <a:r>
              <a:rPr lang="en-US" sz="4000" dirty="0">
                <a:effectLst/>
              </a:rPr>
              <a:t>, </a:t>
            </a:r>
            <a:r>
              <a:rPr lang="en-US" sz="4000" dirty="0">
                <a:solidFill>
                  <a:srgbClr val="0070C0"/>
                </a:solidFill>
                <a:effectLst/>
              </a:rPr>
              <a:t>scareware can also include fake system optimizers, registry cleaners, or even prank software designed to shock users with alarming visuals or messages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091580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844CD-E92A-AF21-6E05-FFBE6C04E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55549D-74E0-B9D5-391F-060C138C6C8C}"/>
              </a:ext>
            </a:extLst>
          </p:cNvPr>
          <p:cNvSpPr txBox="1"/>
          <p:nvPr/>
        </p:nvSpPr>
        <p:spPr>
          <a:xfrm>
            <a:off x="284534" y="289679"/>
            <a:ext cx="1167076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/>
              </a:rPr>
              <a:t>Key Differences</a:t>
            </a:r>
            <a:endParaRPr lang="en-US" sz="3600" dirty="0">
              <a:solidFill>
                <a:srgbClr val="FF0000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0000"/>
                </a:solidFill>
              </a:rPr>
              <a:t>Rogue Software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/>
              <a:t>is a </a:t>
            </a:r>
            <a:r>
              <a:rPr lang="en-US" sz="3600" dirty="0">
                <a:solidFill>
                  <a:srgbClr val="FF0000"/>
                </a:solidFill>
              </a:rPr>
              <a:t>subset of scareware</a:t>
            </a:r>
            <a:r>
              <a:rPr lang="en-US" sz="3600" dirty="0"/>
              <a:t>, specifically pretending to be </a:t>
            </a:r>
            <a:r>
              <a:rPr lang="en-US" sz="3600" dirty="0">
                <a:solidFill>
                  <a:srgbClr val="FF0000"/>
                </a:solidFill>
              </a:rPr>
              <a:t>legitimate or genuine </a:t>
            </a:r>
            <a:r>
              <a:rPr lang="en-US" sz="3600" dirty="0"/>
              <a:t>security software (e.g., antivirus programs).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0000"/>
                </a:solidFill>
              </a:rPr>
              <a:t>Scareware</a:t>
            </a:r>
            <a:r>
              <a:rPr lang="en-US" sz="3600" dirty="0"/>
              <a:t> encompasses a wider range of deceptive tactics, including non-security-related scams like </a:t>
            </a:r>
            <a:r>
              <a:rPr lang="en-US" sz="3600" dirty="0">
                <a:solidFill>
                  <a:srgbClr val="FF0000"/>
                </a:solidFill>
              </a:rPr>
              <a:t>fake system optimizers</a:t>
            </a:r>
            <a:r>
              <a:rPr lang="en-US" sz="3600" dirty="0"/>
              <a:t> or </a:t>
            </a:r>
            <a:r>
              <a:rPr lang="en-US" sz="3600" dirty="0">
                <a:solidFill>
                  <a:srgbClr val="FF0000"/>
                </a:solidFill>
              </a:rPr>
              <a:t>alarming pop-ups </a:t>
            </a:r>
            <a:r>
              <a:rPr lang="en-US" sz="3600" dirty="0"/>
              <a:t>that don’t necessarily mimic antivirus software. Scareware may also be less harmful in some cases, as it can sometimes be uninstalled more easily than rogue software, </a:t>
            </a:r>
            <a:r>
              <a:rPr lang="en-US" sz="3600" dirty="0">
                <a:solidFill>
                  <a:srgbClr val="FF0000"/>
                </a:solidFill>
              </a:rPr>
              <a:t>which often embeds itself deeply in the system.</a:t>
            </a:r>
          </a:p>
        </p:txBody>
      </p:sp>
    </p:spTree>
    <p:extLst>
      <p:ext uri="{BB962C8B-B14F-4D97-AF65-F5344CB8AC3E}">
        <p14:creationId xmlns:p14="http://schemas.microsoft.com/office/powerpoint/2010/main" val="155514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A9523B-97C2-F047-5E81-17A0F991492B}"/>
              </a:ext>
            </a:extLst>
          </p:cNvPr>
          <p:cNvSpPr txBox="1"/>
          <p:nvPr/>
        </p:nvSpPr>
        <p:spPr>
          <a:xfrm>
            <a:off x="2278704" y="184826"/>
            <a:ext cx="84703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rgbClr val="C00000"/>
                </a:solidFill>
              </a:rPr>
              <a:t>Malware and its existence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205E9D-A2E7-75E5-72D8-D59BF1795BE7}"/>
              </a:ext>
            </a:extLst>
          </p:cNvPr>
          <p:cNvSpPr txBox="1"/>
          <p:nvPr/>
        </p:nvSpPr>
        <p:spPr>
          <a:xfrm>
            <a:off x="283317" y="1297925"/>
            <a:ext cx="1183937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  <a:effectLst/>
              </a:rPr>
              <a:t>Malware</a:t>
            </a:r>
            <a:r>
              <a:rPr lang="en-US" sz="3600" dirty="0">
                <a:effectLst/>
              </a:rPr>
              <a:t>, short for </a:t>
            </a:r>
            <a:r>
              <a:rPr lang="en-US" sz="3600" dirty="0">
                <a:solidFill>
                  <a:srgbClr val="C00000"/>
                </a:solidFill>
                <a:effectLst/>
              </a:rPr>
              <a:t>mal</a:t>
            </a:r>
            <a:r>
              <a:rPr lang="en-US" sz="3600" dirty="0">
                <a:effectLst/>
              </a:rPr>
              <a:t>icious soft</a:t>
            </a:r>
            <a:r>
              <a:rPr lang="en-US" sz="3600" dirty="0">
                <a:solidFill>
                  <a:srgbClr val="C00000"/>
                </a:solidFill>
                <a:effectLst/>
              </a:rPr>
              <a:t>ware</a:t>
            </a:r>
            <a:r>
              <a:rPr lang="en-US" sz="3600" dirty="0">
                <a:effectLst/>
              </a:rPr>
              <a:t>, is any program or code </a:t>
            </a:r>
            <a:r>
              <a:rPr lang="en-US" sz="3600" dirty="0">
                <a:solidFill>
                  <a:srgbClr val="C00000"/>
                </a:solidFill>
                <a:effectLst/>
              </a:rPr>
              <a:t>designed to harm, disrupt, or gain unauthorized access to computer systems</a:t>
            </a:r>
            <a:r>
              <a:rPr lang="en-US" sz="3600" dirty="0">
                <a:effectLst/>
              </a:rPr>
              <a:t>, </a:t>
            </a:r>
            <a:r>
              <a:rPr lang="en-US" sz="3600" dirty="0">
                <a:solidFill>
                  <a:srgbClr val="C00000"/>
                </a:solidFill>
                <a:effectLst/>
              </a:rPr>
              <a:t>networks, or data</a:t>
            </a:r>
            <a:r>
              <a:rPr lang="en-US" sz="3600" dirty="0">
                <a:effectLst/>
              </a:rPr>
              <a:t>. It exists to exploit </a:t>
            </a:r>
            <a:r>
              <a:rPr lang="en-US" sz="3600" dirty="0">
                <a:solidFill>
                  <a:srgbClr val="C00000"/>
                </a:solidFill>
                <a:effectLst/>
              </a:rPr>
              <a:t>vulnerabilities</a:t>
            </a:r>
            <a:r>
              <a:rPr lang="en-US" sz="3600" dirty="0">
                <a:effectLst/>
              </a:rPr>
              <a:t> for purposes like </a:t>
            </a:r>
            <a:r>
              <a:rPr lang="en-US" sz="3600" dirty="0">
                <a:solidFill>
                  <a:srgbClr val="C00000"/>
                </a:solidFill>
                <a:effectLst/>
              </a:rPr>
              <a:t>stealing sensitive information</a:t>
            </a:r>
            <a:r>
              <a:rPr lang="en-US" sz="3600" dirty="0">
                <a:effectLst/>
              </a:rPr>
              <a:t>, </a:t>
            </a:r>
            <a:r>
              <a:rPr lang="en-US" sz="3600" dirty="0">
                <a:solidFill>
                  <a:srgbClr val="C00000"/>
                </a:solidFill>
                <a:effectLst/>
              </a:rPr>
              <a:t>causing damage</a:t>
            </a:r>
            <a:r>
              <a:rPr lang="en-US" sz="3600" dirty="0">
                <a:effectLst/>
              </a:rPr>
              <a:t>, or </a:t>
            </a:r>
            <a:r>
              <a:rPr lang="en-US" sz="3600" dirty="0">
                <a:solidFill>
                  <a:srgbClr val="C00000"/>
                </a:solidFill>
                <a:effectLst/>
              </a:rPr>
              <a:t>extorting money</a:t>
            </a:r>
            <a:r>
              <a:rPr lang="en-US" sz="3600" dirty="0">
                <a:effectLst/>
              </a:rPr>
              <a:t>. Malware has been a persistent threat since the early days of computing, evolving with technology and driven by motives like </a:t>
            </a:r>
            <a:r>
              <a:rPr lang="en-US" sz="3600" dirty="0">
                <a:solidFill>
                  <a:srgbClr val="C00000"/>
                </a:solidFill>
                <a:effectLst/>
              </a:rPr>
              <a:t>financial gain</a:t>
            </a:r>
            <a:r>
              <a:rPr lang="en-US" sz="3600" dirty="0">
                <a:effectLst/>
              </a:rPr>
              <a:t>, </a:t>
            </a:r>
            <a:r>
              <a:rPr lang="en-US" sz="3600" dirty="0">
                <a:solidFill>
                  <a:srgbClr val="C00000"/>
                </a:solidFill>
                <a:effectLst/>
              </a:rPr>
              <a:t>espionage</a:t>
            </a:r>
            <a:r>
              <a:rPr kumimoji="0" lang="hi-IN" altLang="en-US" sz="3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nherit"/>
                <a:cs typeface="Mangal" panose="02040503050203030202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nherit"/>
                <a:cs typeface="Mangal" panose="02040503050203030202" pitchFamily="18" charset="0"/>
              </a:rPr>
              <a:t>(</a:t>
            </a:r>
            <a:r>
              <a:rPr kumimoji="0" lang="hi-IN" altLang="en-US" sz="3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nherit"/>
                <a:cs typeface="Mangal" panose="02040503050203030202" pitchFamily="18" charset="0"/>
              </a:rPr>
              <a:t>जासूसी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nherit"/>
                <a:cs typeface="Mangal" panose="02040503050203030202" pitchFamily="18" charset="0"/>
              </a:rPr>
              <a:t>)</a:t>
            </a:r>
            <a:r>
              <a:rPr lang="en-US" sz="3600" dirty="0">
                <a:solidFill>
                  <a:srgbClr val="C00000"/>
                </a:solidFill>
                <a:effectLst/>
              </a:rPr>
              <a:t>, or sabotage(</a:t>
            </a:r>
            <a:r>
              <a:rPr kumimoji="0" lang="hi-IN" altLang="en-US" sz="3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nherit"/>
                <a:cs typeface="Mangal" panose="02040503050203030202" pitchFamily="18" charset="0"/>
              </a:rPr>
              <a:t>तोड़-फोड़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inherit"/>
                <a:cs typeface="Mangal" panose="02040503050203030202" pitchFamily="18" charset="0"/>
              </a:rPr>
              <a:t>)</a:t>
            </a:r>
            <a:r>
              <a:rPr lang="en-US" sz="360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0325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4F483-5DCC-30DB-AEF8-B646AC381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4CDAA9-C3D6-9E3B-83EA-2461B8776A00}"/>
              </a:ext>
            </a:extLst>
          </p:cNvPr>
          <p:cNvSpPr txBox="1"/>
          <p:nvPr/>
        </p:nvSpPr>
        <p:spPr>
          <a:xfrm>
            <a:off x="265078" y="427061"/>
            <a:ext cx="11729125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i="0" dirty="0">
                <a:solidFill>
                  <a:srgbClr val="FF0000"/>
                </a:solidFill>
                <a:effectLst/>
              </a:rPr>
              <a:t>Rogue Security Software vs. Scareware</a:t>
            </a:r>
          </a:p>
          <a:p>
            <a:pPr algn="just"/>
            <a:r>
              <a:rPr lang="en-US" sz="3200" b="0" i="0" dirty="0">
                <a:solidFill>
                  <a:srgbClr val="525252"/>
                </a:solidFill>
                <a:effectLst/>
              </a:rPr>
              <a:t>Rogue security software is often </a:t>
            </a:r>
            <a:r>
              <a:rPr lang="en-US" sz="3200" b="0" i="0" dirty="0">
                <a:solidFill>
                  <a:srgbClr val="FF0000"/>
                </a:solidFill>
                <a:effectLst/>
              </a:rPr>
              <a:t>confused</a:t>
            </a:r>
            <a:r>
              <a:rPr lang="en-US" sz="3200" b="0" i="0" dirty="0">
                <a:solidFill>
                  <a:srgbClr val="525252"/>
                </a:solidFill>
                <a:effectLst/>
              </a:rPr>
              <a:t> with scareware. Even though </a:t>
            </a:r>
            <a:r>
              <a:rPr lang="en-US" sz="3200" b="0" i="0" dirty="0">
                <a:solidFill>
                  <a:srgbClr val="FF0000"/>
                </a:solidFill>
                <a:effectLst/>
              </a:rPr>
              <a:t>both rely on fear tactics</a:t>
            </a:r>
            <a:r>
              <a:rPr lang="en-US" sz="3200" b="0" i="0" dirty="0">
                <a:solidFill>
                  <a:srgbClr val="525252"/>
                </a:solidFill>
                <a:effectLst/>
              </a:rPr>
              <a:t>, scareware programs actually </a:t>
            </a:r>
            <a:r>
              <a:rPr lang="en-US" sz="3200" b="0" i="0" dirty="0">
                <a:solidFill>
                  <a:srgbClr val="FF0000"/>
                </a:solidFill>
                <a:effectLst/>
              </a:rPr>
              <a:t>does less harm than rogue security programs</a:t>
            </a:r>
            <a:r>
              <a:rPr lang="en-US" sz="3200" b="0" i="0" dirty="0">
                <a:solidFill>
                  <a:srgbClr val="525252"/>
                </a:solidFill>
                <a:effectLst/>
              </a:rPr>
              <a:t>. Programs like </a:t>
            </a:r>
            <a:r>
              <a:rPr lang="en-US" sz="3200" b="0" i="0" dirty="0">
                <a:solidFill>
                  <a:srgbClr val="FF0000"/>
                </a:solidFill>
                <a:effectLst/>
              </a:rPr>
              <a:t>fake registry cleaners</a:t>
            </a:r>
            <a:r>
              <a:rPr lang="en-US" sz="3200" b="0" i="0" dirty="0">
                <a:solidFill>
                  <a:srgbClr val="525252"/>
                </a:solidFill>
                <a:effectLst/>
              </a:rPr>
              <a:t>, </a:t>
            </a:r>
            <a:r>
              <a:rPr lang="en-US" sz="3200" b="0" i="0" dirty="0">
                <a:solidFill>
                  <a:srgbClr val="FF0000"/>
                </a:solidFill>
                <a:effectLst/>
              </a:rPr>
              <a:t>system optimizers </a:t>
            </a:r>
            <a:r>
              <a:rPr lang="en-US" sz="3200" b="0" i="0" dirty="0">
                <a:solidFill>
                  <a:srgbClr val="525252"/>
                </a:solidFill>
                <a:effectLst/>
              </a:rPr>
              <a:t>mainly fall into the scareware category. These programs are designed to look authentic, but do </a:t>
            </a:r>
            <a:r>
              <a:rPr lang="en-US" sz="3200" b="0" i="0" dirty="0">
                <a:solidFill>
                  <a:srgbClr val="FF0000"/>
                </a:solidFill>
                <a:effectLst/>
              </a:rPr>
              <a:t>very little or absolutely nothing of what it claims</a:t>
            </a:r>
            <a:r>
              <a:rPr lang="en-US" sz="3200" b="0" i="0" dirty="0">
                <a:solidFill>
                  <a:srgbClr val="525252"/>
                </a:solidFill>
                <a:effectLst/>
              </a:rPr>
              <a:t>.  Scareware usually uses </a:t>
            </a:r>
            <a:r>
              <a:rPr lang="en-US" sz="3200" b="0" i="0" dirty="0">
                <a:solidFill>
                  <a:srgbClr val="FF0000"/>
                </a:solidFill>
                <a:effectLst/>
              </a:rPr>
              <a:t>scary advertising and scary scan results </a:t>
            </a:r>
            <a:r>
              <a:rPr lang="en-US" sz="3200" b="0" i="0" dirty="0">
                <a:solidFill>
                  <a:srgbClr val="525252"/>
                </a:solidFill>
                <a:effectLst/>
              </a:rPr>
              <a:t>to try to get you to buy something that’s essentially useless. Unlike Rogue security software, </a:t>
            </a:r>
            <a:r>
              <a:rPr lang="en-US" sz="3200" b="0" i="0" dirty="0">
                <a:solidFill>
                  <a:srgbClr val="FF0000"/>
                </a:solidFill>
                <a:effectLst/>
              </a:rPr>
              <a:t>scareware programs can be uninstalled from the system easily.</a:t>
            </a:r>
          </a:p>
        </p:txBody>
      </p:sp>
    </p:spTree>
    <p:extLst>
      <p:ext uri="{BB962C8B-B14F-4D97-AF65-F5344CB8AC3E}">
        <p14:creationId xmlns:p14="http://schemas.microsoft.com/office/powerpoint/2010/main" val="285901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93F933-60D8-5B86-619B-3FE52239BC83}"/>
              </a:ext>
            </a:extLst>
          </p:cNvPr>
          <p:cNvSpPr txBox="1"/>
          <p:nvPr/>
        </p:nvSpPr>
        <p:spPr>
          <a:xfrm>
            <a:off x="202254" y="286249"/>
            <a:ext cx="11787492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Types of Malware</a:t>
            </a:r>
          </a:p>
          <a:p>
            <a:pPr>
              <a:buFont typeface="+mj-lt"/>
              <a:buAutoNum type="arabicPeriod"/>
            </a:pPr>
            <a:r>
              <a:rPr lang="en-US" sz="3200" b="1" dirty="0">
                <a:solidFill>
                  <a:srgbClr val="FF0000"/>
                </a:solidFill>
              </a:rPr>
              <a:t>Viruses</a:t>
            </a:r>
            <a:r>
              <a:rPr lang="en-US" sz="3200" dirty="0">
                <a:solidFill>
                  <a:srgbClr val="FF0000"/>
                </a:solidFill>
              </a:rPr>
              <a:t>: </a:t>
            </a:r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Self-replicating programs </a:t>
            </a:r>
            <a:r>
              <a:rPr lang="en-US" sz="3200" dirty="0"/>
              <a:t>that attach to </a:t>
            </a:r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legitimate files</a:t>
            </a:r>
            <a:r>
              <a:rPr lang="en-US" sz="3200" dirty="0"/>
              <a:t>, spreading when executed. </a:t>
            </a:r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They can corrupt or delete data</a:t>
            </a:r>
            <a:r>
              <a:rPr lang="en-US" sz="3200" dirty="0"/>
              <a:t>.</a:t>
            </a:r>
          </a:p>
          <a:p>
            <a:pPr>
              <a:buFont typeface="+mj-lt"/>
              <a:buAutoNum type="arabicPeriod"/>
            </a:pPr>
            <a:endParaRPr lang="en-US" sz="3200" dirty="0"/>
          </a:p>
          <a:p>
            <a:pPr>
              <a:buFont typeface="+mj-lt"/>
              <a:buAutoNum type="arabicPeriod"/>
            </a:pPr>
            <a:r>
              <a:rPr lang="en-US" sz="3200" b="1" dirty="0">
                <a:solidFill>
                  <a:srgbClr val="FF0000"/>
                </a:solidFill>
              </a:rPr>
              <a:t>Worms</a:t>
            </a:r>
            <a:r>
              <a:rPr lang="en-US" sz="3200" dirty="0">
                <a:solidFill>
                  <a:srgbClr val="FF0000"/>
                </a:solidFill>
              </a:rPr>
              <a:t>: </a:t>
            </a:r>
            <a:r>
              <a:rPr lang="en-US" sz="3200" dirty="0"/>
              <a:t>Standalone malware that spreads across networks </a:t>
            </a:r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without needing a host file</a:t>
            </a:r>
            <a:r>
              <a:rPr lang="en-US" sz="3200" dirty="0"/>
              <a:t>, often exploiting security flaws.</a:t>
            </a:r>
          </a:p>
          <a:p>
            <a:pPr>
              <a:buFont typeface="+mj-lt"/>
              <a:buAutoNum type="arabicPeriod"/>
            </a:pPr>
            <a:endParaRPr lang="en-US" sz="3200" dirty="0"/>
          </a:p>
          <a:p>
            <a:pPr>
              <a:buFont typeface="+mj-lt"/>
              <a:buAutoNum type="arabicPeriod"/>
            </a:pPr>
            <a:r>
              <a:rPr lang="en-US" sz="3200" b="1" dirty="0">
                <a:solidFill>
                  <a:srgbClr val="FF0000"/>
                </a:solidFill>
              </a:rPr>
              <a:t>Trojans</a:t>
            </a:r>
            <a:r>
              <a:rPr lang="en-US" sz="3200" dirty="0">
                <a:solidFill>
                  <a:srgbClr val="FF0000"/>
                </a:solidFill>
              </a:rPr>
              <a:t>: </a:t>
            </a:r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Disguised as legitimate software</a:t>
            </a:r>
            <a:r>
              <a:rPr lang="en-US" sz="3200" dirty="0"/>
              <a:t>, they trick users into installing them, </a:t>
            </a:r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enabling backdoors </a:t>
            </a:r>
            <a:r>
              <a:rPr lang="en-US" sz="3200" dirty="0"/>
              <a:t>or </a:t>
            </a:r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data theft</a:t>
            </a:r>
            <a:r>
              <a:rPr lang="en-US" sz="3200" dirty="0"/>
              <a:t>.</a:t>
            </a:r>
          </a:p>
          <a:p>
            <a:pPr>
              <a:buFont typeface="+mj-lt"/>
              <a:buAutoNum type="arabicPeriod"/>
            </a:pPr>
            <a:endParaRPr lang="en-US" sz="3200" dirty="0"/>
          </a:p>
          <a:p>
            <a:pPr>
              <a:buFont typeface="+mj-lt"/>
              <a:buAutoNum type="arabicPeriod"/>
            </a:pPr>
            <a:r>
              <a:rPr lang="en-US" sz="3200" b="1" dirty="0">
                <a:solidFill>
                  <a:srgbClr val="FF0000"/>
                </a:solidFill>
              </a:rPr>
              <a:t>Ransomware</a:t>
            </a:r>
            <a:r>
              <a:rPr lang="en-US" sz="3200" dirty="0">
                <a:solidFill>
                  <a:srgbClr val="FF0000"/>
                </a:solidFill>
              </a:rPr>
              <a:t>: </a:t>
            </a:r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Locks or encrypts files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demanding payment for access</a:t>
            </a:r>
            <a:r>
              <a:rPr lang="en-US" sz="3200" dirty="0"/>
              <a:t>. Recent examples include </a:t>
            </a:r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attacks on hospitals and businesses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75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A08BED-084A-0B39-33D0-4DBB6193BF3F}"/>
              </a:ext>
            </a:extLst>
          </p:cNvPr>
          <p:cNvSpPr txBox="1"/>
          <p:nvPr/>
        </p:nvSpPr>
        <p:spPr>
          <a:xfrm>
            <a:off x="77821" y="4227"/>
            <a:ext cx="12042843" cy="754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5. Spyware</a:t>
            </a:r>
            <a:r>
              <a:rPr lang="en-US" sz="3200" dirty="0">
                <a:solidFill>
                  <a:srgbClr val="FF0000"/>
                </a:solidFill>
              </a:rPr>
              <a:t>: </a:t>
            </a:r>
            <a:r>
              <a:rPr lang="en-US" sz="3200" dirty="0"/>
              <a:t>Secretly monitors user activity, collecting data like passwords or browsing habits.</a:t>
            </a:r>
          </a:p>
          <a:p>
            <a:endParaRPr lang="en-US" sz="3200" dirty="0"/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6.Adware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unwanted ads, often bundled with free software, and may track user behavior.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7.Botnets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Networks of infected devices controlled remotely, used for DDoS attacks or crypto mining.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8.Rootkits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Hide deep in systems to maintain persistent access, often evading detection.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9.Keyloggers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Record keystrokes to capture sensitive information like login credentials. </a:t>
            </a:r>
          </a:p>
          <a:p>
            <a:endParaRPr lang="en-US" dirty="0"/>
          </a:p>
          <a:p>
            <a:endParaRPr lang="en-US" sz="18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49C63A0-2C81-272F-9526-F81A2FA1A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774490"/>
            <a:ext cx="123087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73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495CBA-0B19-9AC6-6D33-F1DD3B93949F}"/>
              </a:ext>
            </a:extLst>
          </p:cNvPr>
          <p:cNvSpPr txBox="1"/>
          <p:nvPr/>
        </p:nvSpPr>
        <p:spPr>
          <a:xfrm>
            <a:off x="168613" y="58366"/>
            <a:ext cx="11893685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75000"/>
                  </a:schemeClr>
                </a:solidFill>
                <a:effectLst/>
              </a:rPr>
              <a:t>keyboard Logger </a:t>
            </a:r>
          </a:p>
          <a:p>
            <a:r>
              <a:rPr lang="en-US" sz="3300" dirty="0">
                <a:effectLst/>
              </a:rPr>
              <a:t>A </a:t>
            </a:r>
            <a:r>
              <a:rPr lang="en-US" sz="3300" dirty="0">
                <a:solidFill>
                  <a:schemeClr val="accent2">
                    <a:lumMod val="75000"/>
                  </a:schemeClr>
                </a:solidFill>
                <a:effectLst/>
              </a:rPr>
              <a:t>keylogger</a:t>
            </a:r>
            <a:r>
              <a:rPr lang="en-US" sz="3300" dirty="0">
                <a:effectLst/>
              </a:rPr>
              <a:t> (keyboard logger) is a type of </a:t>
            </a:r>
            <a:r>
              <a:rPr lang="en-US" sz="3300" dirty="0">
                <a:solidFill>
                  <a:schemeClr val="accent2">
                    <a:lumMod val="75000"/>
                  </a:schemeClr>
                </a:solidFill>
                <a:effectLst/>
              </a:rPr>
              <a:t>software or hardware</a:t>
            </a:r>
            <a:r>
              <a:rPr lang="en-US" sz="3300" dirty="0">
                <a:effectLst/>
              </a:rPr>
              <a:t> that </a:t>
            </a:r>
            <a:r>
              <a:rPr lang="en-US" sz="3300" dirty="0">
                <a:solidFill>
                  <a:schemeClr val="accent2">
                    <a:lumMod val="75000"/>
                  </a:schemeClr>
                </a:solidFill>
                <a:effectLst/>
              </a:rPr>
              <a:t>records every keystroke made on a computer or device</a:t>
            </a:r>
            <a:r>
              <a:rPr lang="en-US" sz="3300" dirty="0">
                <a:effectLst/>
              </a:rPr>
              <a:t>, often used to </a:t>
            </a:r>
            <a:r>
              <a:rPr lang="en-US" sz="3300" dirty="0">
                <a:solidFill>
                  <a:schemeClr val="accent2">
                    <a:lumMod val="75000"/>
                  </a:schemeClr>
                </a:solidFill>
                <a:effectLst/>
              </a:rPr>
              <a:t>capture sensitive information like passwords, credit card numbers, or other personal data</a:t>
            </a:r>
            <a:r>
              <a:rPr lang="en-US" sz="3300" dirty="0">
                <a:effectLst/>
              </a:rPr>
              <a:t>. </a:t>
            </a:r>
            <a:r>
              <a:rPr lang="en-US" sz="3300" dirty="0">
                <a:solidFill>
                  <a:schemeClr val="accent1">
                    <a:lumMod val="75000"/>
                  </a:schemeClr>
                </a:solidFill>
                <a:effectLst/>
              </a:rPr>
              <a:t>Keyloggers can be used for legitimate purposes (e.g., monitoring employee activity or parental control)</a:t>
            </a:r>
            <a:r>
              <a:rPr lang="en-US" sz="3300" dirty="0">
                <a:effectLst/>
              </a:rPr>
              <a:t> or </a:t>
            </a:r>
            <a:r>
              <a:rPr lang="en-US" sz="3300" dirty="0">
                <a:solidFill>
                  <a:schemeClr val="accent2">
                    <a:lumMod val="75000"/>
                  </a:schemeClr>
                </a:solidFill>
                <a:effectLst/>
              </a:rPr>
              <a:t>maliciously (e.g., stealing credentials).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A00FC3-D043-1D62-3204-808737D75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02" y="3857017"/>
            <a:ext cx="11893685" cy="281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53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ECA394-9CD9-F257-E237-AEEF3D4679E4}"/>
              </a:ext>
            </a:extLst>
          </p:cNvPr>
          <p:cNvSpPr txBox="1"/>
          <p:nvPr/>
        </p:nvSpPr>
        <p:spPr>
          <a:xfrm>
            <a:off x="117947" y="0"/>
            <a:ext cx="11956105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Types of Keyloggers</a:t>
            </a:r>
          </a:p>
          <a:p>
            <a:pPr>
              <a:buFont typeface="+mj-lt"/>
              <a:buAutoNum type="arabicPeriod"/>
            </a:pPr>
            <a:r>
              <a:rPr lang="en-IN" sz="2400" b="1" dirty="0">
                <a:solidFill>
                  <a:srgbClr val="FF0000"/>
                </a:solidFill>
              </a:rPr>
              <a:t>Software Keyloggers</a:t>
            </a:r>
            <a:r>
              <a:rPr lang="en-IN" sz="2400" dirty="0">
                <a:solidFill>
                  <a:srgbClr val="FF0000"/>
                </a:solidFill>
              </a:rPr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2400" dirty="0"/>
              <a:t>Run in the background of a computer or device.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2400" dirty="0"/>
              <a:t>Can be installed via malware, phishing, or social engineering.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2400" dirty="0"/>
              <a:t>Examples: </a:t>
            </a:r>
            <a:r>
              <a:rPr lang="en-IN" sz="2400" dirty="0" err="1">
                <a:solidFill>
                  <a:srgbClr val="C00000"/>
                </a:solidFill>
              </a:rPr>
              <a:t>Spyrix</a:t>
            </a:r>
            <a:r>
              <a:rPr lang="en-IN" sz="2400" dirty="0">
                <a:solidFill>
                  <a:srgbClr val="C00000"/>
                </a:solidFill>
              </a:rPr>
              <a:t>, Actual Keylogger, Revealer Keylogger</a:t>
            </a:r>
            <a:r>
              <a:rPr lang="en-IN" sz="2400" dirty="0"/>
              <a:t>.</a:t>
            </a:r>
          </a:p>
          <a:p>
            <a:pPr>
              <a:buFont typeface="+mj-lt"/>
              <a:buAutoNum type="arabicPeriod"/>
            </a:pPr>
            <a:r>
              <a:rPr lang="en-IN" sz="2400" b="1" dirty="0">
                <a:solidFill>
                  <a:srgbClr val="FF0000"/>
                </a:solidFill>
              </a:rPr>
              <a:t>Hardware Keyloggers</a:t>
            </a:r>
            <a:r>
              <a:rPr lang="en-IN" sz="2400" dirty="0">
                <a:solidFill>
                  <a:srgbClr val="FF0000"/>
                </a:solidFill>
              </a:rPr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2400" dirty="0"/>
              <a:t>Physical devices plugged into a computer, often between the keyboard and the system.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2400" dirty="0"/>
              <a:t>Examples: </a:t>
            </a:r>
            <a:r>
              <a:rPr lang="en-IN" sz="2400" dirty="0">
                <a:solidFill>
                  <a:srgbClr val="C00000"/>
                </a:solidFill>
              </a:rPr>
              <a:t>USB keyloggers or PS/2 keyloggers</a:t>
            </a:r>
            <a:r>
              <a:rPr lang="en-IN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3.Kernel-Based Keyloggers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Operate at the operating system’s kernel level, making them harder to detect and remove.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4.Hypervisor-Based Keyloggers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 in a virtualized environment, capturing keystrokes from the host system.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5.Form-Grabbing Keyloggers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Capture data entered into web forms before it’s sent to the server.</a:t>
            </a:r>
          </a:p>
          <a:p>
            <a:pPr marL="742950" lvl="1" indent="-285750">
              <a:buFont typeface="+mj-lt"/>
              <a:buAutoNum type="arabicPeriod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1812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CA5E10-6996-D10D-250A-0DF09F596E3E}"/>
              </a:ext>
            </a:extLst>
          </p:cNvPr>
          <p:cNvSpPr txBox="1"/>
          <p:nvPr/>
        </p:nvSpPr>
        <p:spPr>
          <a:xfrm>
            <a:off x="126461" y="533586"/>
            <a:ext cx="1173155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How Keyloggers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C00000"/>
                </a:solidFill>
              </a:rPr>
              <a:t>Software</a:t>
            </a:r>
            <a:r>
              <a:rPr lang="en-US" sz="3600" dirty="0">
                <a:solidFill>
                  <a:srgbClr val="C00000"/>
                </a:solidFill>
              </a:rPr>
              <a:t>: </a:t>
            </a:r>
            <a:r>
              <a:rPr lang="en-US" sz="3600" dirty="0"/>
              <a:t>Intercepts keyboard inputs by hooking into the operating system’s keyboard API or drivers. Logs are stored locally or </a:t>
            </a:r>
            <a:r>
              <a:rPr lang="en-US" sz="3600" dirty="0">
                <a:solidFill>
                  <a:srgbClr val="C00000"/>
                </a:solidFill>
              </a:rPr>
              <a:t>sent to a remote server</a:t>
            </a:r>
            <a:r>
              <a:rPr lang="en-US" sz="3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C00000"/>
                </a:solidFill>
              </a:rPr>
              <a:t>Hardware</a:t>
            </a:r>
            <a:r>
              <a:rPr lang="en-US" sz="3600" dirty="0">
                <a:solidFill>
                  <a:srgbClr val="C00000"/>
                </a:solidFill>
              </a:rPr>
              <a:t>: </a:t>
            </a:r>
            <a:r>
              <a:rPr lang="en-US" sz="3600" dirty="0"/>
              <a:t>Captures raw keyboard signals and stores them in the device’s memory or transmits them wirelessly.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Logs can include </a:t>
            </a:r>
            <a:r>
              <a:rPr lang="en-US" sz="3600" dirty="0">
                <a:solidFill>
                  <a:srgbClr val="C00000"/>
                </a:solidFill>
              </a:rPr>
              <a:t>timestamps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C00000"/>
                </a:solidFill>
              </a:rPr>
              <a:t>application names</a:t>
            </a:r>
            <a:r>
              <a:rPr lang="en-US" sz="3600" dirty="0"/>
              <a:t>, and </a:t>
            </a:r>
            <a:r>
              <a:rPr lang="en-US" sz="3600" dirty="0">
                <a:solidFill>
                  <a:srgbClr val="C00000"/>
                </a:solidFill>
              </a:rPr>
              <a:t>even screenshots in advanced cases</a:t>
            </a:r>
          </a:p>
        </p:txBody>
      </p:sp>
    </p:spTree>
    <p:extLst>
      <p:ext uri="{BB962C8B-B14F-4D97-AF65-F5344CB8AC3E}">
        <p14:creationId xmlns:p14="http://schemas.microsoft.com/office/powerpoint/2010/main" val="3001517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CB082-561A-B020-9D7A-873D7BC22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422185-1BEF-4202-609E-D123AEF16530}"/>
              </a:ext>
            </a:extLst>
          </p:cNvPr>
          <p:cNvSpPr txBox="1"/>
          <p:nvPr/>
        </p:nvSpPr>
        <p:spPr>
          <a:xfrm>
            <a:off x="126460" y="533586"/>
            <a:ext cx="1180937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Legitimate Uses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rgbClr val="C00000"/>
                </a:solidFill>
              </a:rPr>
              <a:t>Parental Control</a:t>
            </a:r>
            <a:r>
              <a:rPr lang="en-IN" sz="3600" dirty="0">
                <a:solidFill>
                  <a:srgbClr val="C00000"/>
                </a:solidFill>
              </a:rPr>
              <a:t>: </a:t>
            </a:r>
            <a:r>
              <a:rPr lang="en-IN" sz="3600" dirty="0"/>
              <a:t>Monitoring children’s online activity.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rgbClr val="C00000"/>
                </a:solidFill>
              </a:rPr>
              <a:t>Employee Monitoring</a:t>
            </a:r>
            <a:r>
              <a:rPr lang="en-IN" sz="3600" dirty="0">
                <a:solidFill>
                  <a:srgbClr val="C00000"/>
                </a:solidFill>
              </a:rPr>
              <a:t>: </a:t>
            </a:r>
            <a:r>
              <a:rPr lang="en-IN" sz="3600" dirty="0"/>
              <a:t>Ensuring productivity or compliance in workplaces.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rgbClr val="C00000"/>
                </a:solidFill>
              </a:rPr>
              <a:t>Debugging</a:t>
            </a:r>
            <a:r>
              <a:rPr lang="en-IN" sz="3600" dirty="0">
                <a:solidFill>
                  <a:srgbClr val="C00000"/>
                </a:solidFill>
              </a:rPr>
              <a:t>: </a:t>
            </a:r>
            <a:r>
              <a:rPr lang="en-IN" sz="3600" dirty="0"/>
              <a:t>Capturing input for software testing.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3600" dirty="0"/>
          </a:p>
          <a:p>
            <a:r>
              <a:rPr lang="en-IN" sz="3600" b="1" dirty="0">
                <a:solidFill>
                  <a:srgbClr val="FF0000"/>
                </a:solidFill>
              </a:rPr>
              <a:t>Malicious Uses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rgbClr val="C00000"/>
                </a:solidFill>
              </a:rPr>
              <a:t>Data Theft</a:t>
            </a:r>
            <a:r>
              <a:rPr lang="en-IN" sz="3600" dirty="0">
                <a:solidFill>
                  <a:srgbClr val="C00000"/>
                </a:solidFill>
              </a:rPr>
              <a:t>: </a:t>
            </a:r>
            <a:r>
              <a:rPr lang="en-IN" sz="3600" dirty="0"/>
              <a:t>Stealing login credentials or sensitive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rgbClr val="C00000"/>
                </a:solidFill>
              </a:rPr>
              <a:t>Spying</a:t>
            </a:r>
            <a:r>
              <a:rPr lang="en-IN" sz="3600" dirty="0">
                <a:solidFill>
                  <a:srgbClr val="C00000"/>
                </a:solidFill>
              </a:rPr>
              <a:t>: </a:t>
            </a:r>
            <a:r>
              <a:rPr lang="en-IN" sz="3600" dirty="0"/>
              <a:t>Monitoring personal communications without consent.</a:t>
            </a:r>
          </a:p>
        </p:txBody>
      </p:sp>
    </p:spTree>
    <p:extLst>
      <p:ext uri="{BB962C8B-B14F-4D97-AF65-F5344CB8AC3E}">
        <p14:creationId xmlns:p14="http://schemas.microsoft.com/office/powerpoint/2010/main" val="4001645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4DD19-801C-3B14-9226-18B255C5A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AFBD4A-EBDA-FA79-E222-F440BC78E47C}"/>
              </a:ext>
            </a:extLst>
          </p:cNvPr>
          <p:cNvSpPr txBox="1"/>
          <p:nvPr/>
        </p:nvSpPr>
        <p:spPr>
          <a:xfrm>
            <a:off x="116733" y="193118"/>
            <a:ext cx="1180937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Detection and Prevention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C00000"/>
                </a:solidFill>
              </a:rPr>
              <a:t>Antivirus Software</a:t>
            </a:r>
            <a:r>
              <a:rPr lang="en-US" sz="3600" dirty="0">
                <a:solidFill>
                  <a:srgbClr val="C00000"/>
                </a:solidFill>
              </a:rPr>
              <a:t>: </a:t>
            </a:r>
            <a:r>
              <a:rPr lang="en-US" sz="3600" dirty="0"/>
              <a:t>Use updated legitimate antivirus programs to detect software keyloggers.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C00000"/>
                </a:solidFill>
              </a:rPr>
              <a:t>Task Manager/Process Monitoring</a:t>
            </a:r>
            <a:r>
              <a:rPr lang="en-US" sz="3600" dirty="0">
                <a:solidFill>
                  <a:srgbClr val="C00000"/>
                </a:solidFill>
              </a:rPr>
              <a:t>: </a:t>
            </a:r>
            <a:r>
              <a:rPr lang="en-US" sz="3600" dirty="0"/>
              <a:t>Look for suspicious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C00000"/>
                </a:solidFill>
              </a:rPr>
              <a:t>Physical Checks</a:t>
            </a:r>
            <a:r>
              <a:rPr lang="en-US" sz="3600" dirty="0">
                <a:solidFill>
                  <a:srgbClr val="C00000"/>
                </a:solidFill>
              </a:rPr>
              <a:t>: </a:t>
            </a:r>
            <a:r>
              <a:rPr lang="en-US" sz="3600" dirty="0"/>
              <a:t>Inspect hardware for unfamiliar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C00000"/>
                </a:solidFill>
              </a:rPr>
              <a:t>Two-Factor Authentication (2FA)</a:t>
            </a:r>
            <a:r>
              <a:rPr lang="en-US" sz="3600" dirty="0">
                <a:solidFill>
                  <a:srgbClr val="C00000"/>
                </a:solidFill>
              </a:rPr>
              <a:t>: </a:t>
            </a:r>
            <a:r>
              <a:rPr lang="en-US" sz="3600" dirty="0"/>
              <a:t>Adds a layer of security even if credentials are stolen.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C00000"/>
                </a:solidFill>
              </a:rPr>
              <a:t>Virtual Keyboards</a:t>
            </a:r>
            <a:r>
              <a:rPr lang="en-US" sz="3600" dirty="0">
                <a:solidFill>
                  <a:srgbClr val="C00000"/>
                </a:solidFill>
              </a:rPr>
              <a:t>: </a:t>
            </a:r>
            <a:r>
              <a:rPr lang="en-US" sz="3600" dirty="0"/>
              <a:t>Use on-screen keyboards for sensitive inputs to bypass some keyloggers.</a:t>
            </a:r>
          </a:p>
        </p:txBody>
      </p:sp>
    </p:spTree>
    <p:extLst>
      <p:ext uri="{BB962C8B-B14F-4D97-AF65-F5344CB8AC3E}">
        <p14:creationId xmlns:p14="http://schemas.microsoft.com/office/powerpoint/2010/main" val="90710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1480</Words>
  <Application>Microsoft Office PowerPoint</Application>
  <PresentationFormat>Widescreen</PresentationFormat>
  <Paragraphs>91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Aptos Display</vt:lpstr>
      <vt:lpstr>Arial</vt:lpstr>
      <vt:lpstr>Google Sans</vt:lpstr>
      <vt:lpstr>inherit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Mr. Trilok Singh</dc:creator>
  <cp:lastModifiedBy>Mr. Trilok Singh</cp:lastModifiedBy>
  <cp:revision>11</cp:revision>
  <dcterms:created xsi:type="dcterms:W3CDTF">2025-07-21T05:35:20Z</dcterms:created>
  <dcterms:modified xsi:type="dcterms:W3CDTF">2025-07-24T07:27:48Z</dcterms:modified>
</cp:coreProperties>
</file>