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F5C-ED17-8F2F-20B1-017DF92C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EA9F-89E1-1F60-E97B-4D83CA2D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B065-1E96-1B4D-2CA8-1D4A0AD8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C2DC-2A57-583B-7127-8F47FE8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36A51-7349-936E-D0CA-ADC1129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4DF6-1C6E-ABDD-761C-D4B871D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494F-D1E0-5E38-BA6A-FE222CE66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6954-481A-FC38-97E7-B7847EB6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2C31-12D5-4B56-1FBA-87A4CAAE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CB41-B7BB-9051-5808-A909760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C2635-96FA-5BD6-5B58-50565A01B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A7FA-6E78-C66F-7998-03BB82BB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9F05-479F-FD08-ACC5-E6CED3D6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BA07-6A21-6816-5BF8-63DF8EF8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724B-0A70-DD4E-9F61-CCCC6EF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26C6-AF20-86FF-1347-5A03C4B7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27F-4DBC-C27F-BFC5-4D662803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2F15-09D7-1469-EAB3-BB8E3FF0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AFC4-2677-696E-E985-A7E5724E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A980-81CA-EBFB-A541-E73AE71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DAAD-B40E-D643-F143-7B64639D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A213-4A61-97E8-D478-47841922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6F13-3844-13F1-2CDA-98559ED7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47C2-DF05-A196-3FC9-6787B166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5CA9-3CC7-BBB7-BAC0-0BB5038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B98-4CC7-B046-D556-16B4EF1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4B73-AC6B-AC41-BA96-A1B60D1DD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6B1A-FAB4-7E51-8347-09BD5EF55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7896-A74B-8EE3-D6B5-31CEA597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FEE9-E8CB-74B5-EDEF-7DAA146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08DC-4F27-71B0-A843-B45F8425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A71-617B-69A5-F5F7-91C3E64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B639-CAFC-2104-3B63-2DAFF31C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7536-E8B0-57FE-F6B1-B078F4D5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A516B-56D8-21E9-D307-8992C50A6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58D5D-3E25-403D-34D3-C813BBABA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9CB77-C8EC-21BE-FCE9-6B5FCEA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1EB87-FB0F-F689-4D85-E015B43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3C98C-59E4-660C-74C4-D972642B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3CE-7930-9B2D-7FEE-F8EB872C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71C4-81E4-4391-8FC0-9A130EF6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69EBC-B69D-7970-5FB7-C96788E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C130-FA1D-861E-E944-472A6D29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6D439-6631-ABE5-CFD0-0EFC4707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D446-470D-D26F-BF57-753B45D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5020-3606-A67D-6372-7BA975CA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7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32FB-CAF9-5CF0-35AD-1895B016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5AF3-7F48-E119-B1D3-DBA3B9CC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0047E-4CBB-4E3B-B683-F5E67A11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7BAE-E6C6-5846-56CC-08C0673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613E-5F71-7E04-AD71-A71904E3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2A7F-216A-FB69-FF58-36372E16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6BC-8ECE-D0EE-02E0-40F3E5B8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BEF99-4961-7FCF-608D-B8F36559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9015-1D07-6CD2-BC61-C2222B53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3D65-B889-7F20-B12C-945925B4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E1DB-C22E-75BC-1673-D0A381F5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6D5E-F6AE-10B7-CD9F-9870D23B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22A6A-9614-01E7-1D83-52D1D299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39BB-FBB4-82F6-B226-60AF91D2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5089-B930-E6DC-0F41-ABB27319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DA6AF-6480-43F5-958B-9F86CACC310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BB18-B4D4-7833-4DFF-564538563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BF9A-0798-1D56-A9B7-39FF52CA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7820B-4EAB-4770-81ED-8853CA35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61F957-0ABB-4AE4-397E-B800ED4DBACA}"/>
              </a:ext>
            </a:extLst>
          </p:cNvPr>
          <p:cNvSpPr txBox="1"/>
          <p:nvPr/>
        </p:nvSpPr>
        <p:spPr>
          <a:xfrm>
            <a:off x="362355" y="289679"/>
            <a:ext cx="115637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ffectLst/>
              </a:rPr>
              <a:t>Cyberstalking </a:t>
            </a:r>
            <a:r>
              <a:rPr lang="en-US" sz="3600" dirty="0">
                <a:effectLst/>
              </a:rPr>
              <a:t>is the </a:t>
            </a:r>
            <a:r>
              <a:rPr lang="en-US" sz="3600" dirty="0">
                <a:solidFill>
                  <a:srgbClr val="FF0000"/>
                </a:solidFill>
                <a:effectLst/>
              </a:rPr>
              <a:t>use of the internet </a:t>
            </a:r>
            <a:r>
              <a:rPr lang="en-US" sz="3600" dirty="0">
                <a:effectLst/>
              </a:rPr>
              <a:t>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other electronic means to harass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FF0000"/>
                </a:solidFill>
                <a:effectLst/>
              </a:rPr>
              <a:t>intimidate (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Google Sans"/>
              </a:rPr>
              <a:t>to frighten or threaten somebody</a:t>
            </a:r>
            <a:r>
              <a:rPr lang="en-US" sz="3600" dirty="0">
                <a:solidFill>
                  <a:srgbClr val="FF0000"/>
                </a:solidFill>
                <a:effectLst/>
              </a:rPr>
              <a:t>)</a:t>
            </a:r>
            <a:r>
              <a:rPr lang="en-US" sz="3600" dirty="0">
                <a:effectLst/>
              </a:rPr>
              <a:t>, 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threaten an individual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FF0000"/>
                </a:solidFill>
                <a:effectLst/>
              </a:rPr>
              <a:t>group</a:t>
            </a:r>
            <a:r>
              <a:rPr lang="en-US" sz="3600" dirty="0">
                <a:effectLst/>
              </a:rPr>
              <a:t>, 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organization</a:t>
            </a:r>
            <a:r>
              <a:rPr lang="en-US" sz="3600" dirty="0">
                <a:effectLst/>
              </a:rPr>
              <a:t>. It involves </a:t>
            </a:r>
            <a:r>
              <a:rPr lang="en-US" sz="3600" dirty="0">
                <a:solidFill>
                  <a:srgbClr val="C00000"/>
                </a:solidFill>
                <a:effectLst/>
              </a:rPr>
              <a:t>persistent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C00000"/>
                </a:solidFill>
                <a:effectLst/>
              </a:rPr>
              <a:t>unwanted contact </a:t>
            </a:r>
            <a:r>
              <a:rPr lang="en-US" sz="3600" dirty="0">
                <a:effectLst/>
              </a:rPr>
              <a:t>that causes </a:t>
            </a:r>
            <a:r>
              <a:rPr lang="en-US" sz="3600" dirty="0">
                <a:solidFill>
                  <a:srgbClr val="C00000"/>
                </a:solidFill>
                <a:effectLst/>
              </a:rPr>
              <a:t>fear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C00000"/>
                </a:solidFill>
                <a:effectLst/>
              </a:rPr>
              <a:t>distress</a:t>
            </a:r>
            <a:r>
              <a:rPr lang="en-US" sz="3600" dirty="0">
                <a:effectLst/>
              </a:rPr>
              <a:t>, or </a:t>
            </a:r>
            <a:r>
              <a:rPr lang="en-US" sz="3600" dirty="0">
                <a:solidFill>
                  <a:srgbClr val="C00000"/>
                </a:solidFill>
                <a:effectLst/>
              </a:rPr>
              <a:t>harm</a:t>
            </a:r>
            <a:r>
              <a:rPr lang="en-US" sz="3600" dirty="0">
                <a:effectLst/>
              </a:rPr>
              <a:t>, often leveraging digital tools to </a:t>
            </a:r>
            <a:r>
              <a:rPr lang="en-US" sz="3600" dirty="0">
                <a:solidFill>
                  <a:srgbClr val="C00000"/>
                </a:solidFill>
                <a:effectLst/>
              </a:rPr>
              <a:t>monitor, manipulate, or control victims</a:t>
            </a:r>
            <a:r>
              <a:rPr lang="en-US" sz="3600" dirty="0">
                <a:effectLst/>
              </a:rPr>
              <a:t>. Unlike traditional stalking, cyberstalking can </a:t>
            </a:r>
            <a:r>
              <a:rPr lang="en-US" sz="3600" dirty="0">
                <a:solidFill>
                  <a:srgbClr val="C00000"/>
                </a:solidFill>
                <a:effectLst/>
              </a:rPr>
              <a:t>occur anonymously and across vast distances</a:t>
            </a:r>
            <a:r>
              <a:rPr lang="en-US" sz="3600" dirty="0">
                <a:effectLst/>
              </a:rPr>
              <a:t>, exploiting the accessibility and anonymity of online platforms. </a:t>
            </a:r>
            <a:r>
              <a:rPr lang="en-US" sz="3600" dirty="0">
                <a:solidFill>
                  <a:srgbClr val="C00000"/>
                </a:solidFill>
                <a:effectLst/>
              </a:rPr>
              <a:t>It is a criminal offense in many jurisdictions</a:t>
            </a:r>
            <a:r>
              <a:rPr lang="en-US" sz="3600" dirty="0">
                <a:effectLst/>
              </a:rPr>
              <a:t>, often </a:t>
            </a:r>
            <a:r>
              <a:rPr lang="en-US" sz="3600" dirty="0">
                <a:solidFill>
                  <a:srgbClr val="C00000"/>
                </a:solidFill>
                <a:effectLst/>
              </a:rPr>
              <a:t>prosecuted under anti-stalking, harassment, or specific cybercrime laws</a:t>
            </a:r>
            <a:r>
              <a:rPr lang="en-US" sz="3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6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4702-2AA4-59A7-696A-D2C2D6BF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BE775C1-04B5-3BDE-0581-5B502867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188720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Common Characteristics and Methods</a:t>
            </a:r>
          </a:p>
          <a:p>
            <a:pPr algn="l"/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Cyberstalkers employ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various tactics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escalate from subtle </a:t>
            </a:r>
            <a:r>
              <a:rPr lang="hi-IN" sz="32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</a:rPr>
              <a:t>सट्‌ल्‌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harassment (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Google Sans"/>
              </a:rPr>
              <a:t>not very strong </a:t>
            </a:r>
            <a:r>
              <a:rPr lang="en-IN" sz="3200" b="0" i="0" dirty="0">
                <a:solidFill>
                  <a:srgbClr val="1F1F1F"/>
                </a:solidFill>
                <a:effectLst/>
                <a:latin typeface="Google Sans"/>
              </a:rPr>
              <a:t>)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severe</a:t>
            </a:r>
            <a:r>
              <a:rPr lang="en-IN" sz="32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hi-IN" sz="32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</a:rPr>
              <a:t>सिव़िअर्‌</a:t>
            </a:r>
            <a:r>
              <a:rPr lang="en-US" sz="32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causing somebody to suffer, be upset or have difficulties</a:t>
            </a:r>
            <a:r>
              <a:rPr lang="en-US" sz="32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</a:rPr>
              <a:t>) (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Google Sans"/>
              </a:rPr>
              <a:t>extremely bad or serious)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threats. Common methods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Slander and Defamation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Spreading false or harmful statements to damage the victim’s reputation.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False Accusations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baseless claims to discredit or harm the victim.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Doxing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Publicly revealing private information, such as addresses or financial details, to intimidate or endanger the victim.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Threats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Sending intimidating or harmful messages, including threats of violence or sextortion (demanding sexual favors or content under threat of exposure).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E8E6-6A06-F0A2-C11B-4917057E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8" y="301557"/>
            <a:ext cx="11770469" cy="6468894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FF0000"/>
                </a:solidFill>
                <a:effectLst/>
              </a:rPr>
              <a:t>Cyberstalking involves </a:t>
            </a:r>
            <a:r>
              <a:rPr lang="en-US" sz="3600" dirty="0">
                <a:effectLst/>
              </a:rPr>
              <a:t>using </a:t>
            </a:r>
            <a:r>
              <a:rPr lang="en-US" sz="3600" dirty="0">
                <a:solidFill>
                  <a:srgbClr val="FF0000"/>
                </a:solidFill>
                <a:effectLst/>
              </a:rPr>
              <a:t>digital tools</a:t>
            </a:r>
            <a:r>
              <a:rPr lang="en-US" sz="3600" dirty="0">
                <a:effectLst/>
              </a:rPr>
              <a:t> like social media, email, 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tracking devices </a:t>
            </a:r>
            <a:r>
              <a:rPr lang="en-US" sz="3600" dirty="0">
                <a:effectLst/>
              </a:rPr>
              <a:t>to </a:t>
            </a:r>
            <a:r>
              <a:rPr lang="en-US" sz="3600" dirty="0">
                <a:solidFill>
                  <a:srgbClr val="FF0000"/>
                </a:solidFill>
                <a:effectLst/>
              </a:rPr>
              <a:t>harass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FF0000"/>
                </a:solidFill>
                <a:effectLst/>
              </a:rPr>
              <a:t>threaten</a:t>
            </a:r>
            <a:r>
              <a:rPr lang="en-US" sz="3600" dirty="0">
                <a:effectLst/>
              </a:rPr>
              <a:t>, 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monitor someone without consent</a:t>
            </a:r>
            <a:r>
              <a:rPr lang="en-US" sz="3600" dirty="0">
                <a:effectLst/>
              </a:rPr>
              <a:t>. It can cause significant emotional </a:t>
            </a:r>
            <a:r>
              <a:rPr lang="en-US" sz="3600" dirty="0">
                <a:solidFill>
                  <a:srgbClr val="FF0000"/>
                </a:solidFill>
                <a:effectLst/>
              </a:rPr>
              <a:t>distress or fear.</a:t>
            </a:r>
          </a:p>
          <a:p>
            <a:r>
              <a:rPr lang="en-US" sz="3600" b="1" dirty="0">
                <a:effectLst/>
              </a:rPr>
              <a:t>Prevalence and Impact: </a:t>
            </a:r>
            <a:r>
              <a:rPr lang="en-US" sz="3600" dirty="0">
                <a:effectLst/>
              </a:rPr>
              <a:t>Approximately 7.5 million people in the U.S. experience </a:t>
            </a:r>
            <a:r>
              <a:rPr lang="en-US" sz="3600" dirty="0">
                <a:solidFill>
                  <a:srgbClr val="FF0000"/>
                </a:solidFill>
                <a:effectLst/>
              </a:rPr>
              <a:t>cyberstalking</a:t>
            </a:r>
            <a:r>
              <a:rPr lang="en-US" sz="3600" dirty="0">
                <a:effectLst/>
              </a:rPr>
              <a:t> annually, with women, </a:t>
            </a:r>
            <a:r>
              <a:rPr lang="en-US" sz="3600" dirty="0">
                <a:solidFill>
                  <a:srgbClr val="FF0000"/>
                </a:solidFill>
                <a:effectLst/>
              </a:rPr>
              <a:t>LGBTQ+ (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lesbian, gay, bisexual, transgender, and queer or questioning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)</a:t>
            </a:r>
            <a:r>
              <a:rPr lang="en-US" sz="3600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dirty="0">
                <a:effectLst/>
              </a:rPr>
              <a:t>individuals, and </a:t>
            </a:r>
            <a:r>
              <a:rPr lang="en-US" sz="3600" dirty="0">
                <a:solidFill>
                  <a:srgbClr val="FF0000"/>
                </a:solidFill>
                <a:effectLst/>
              </a:rPr>
              <a:t>young adults </a:t>
            </a:r>
            <a:r>
              <a:rPr lang="en-US" sz="3600" dirty="0">
                <a:effectLst/>
              </a:rPr>
              <a:t>being most vulnerable. Only </a:t>
            </a:r>
            <a:r>
              <a:rPr lang="en-US" sz="3600" dirty="0">
                <a:solidFill>
                  <a:srgbClr val="FF0000"/>
                </a:solidFill>
                <a:effectLst/>
              </a:rPr>
              <a:t>29%</a:t>
            </a:r>
            <a:r>
              <a:rPr lang="en-US" sz="3600" dirty="0">
                <a:effectLst/>
              </a:rPr>
              <a:t> report it to police, often due to underreporting or lack of awareness about what constitutes cyberstalking. </a:t>
            </a:r>
            <a:r>
              <a:rPr lang="en-US" sz="3600" dirty="0">
                <a:solidFill>
                  <a:srgbClr val="FF0000"/>
                </a:solidFill>
                <a:effectLst/>
              </a:rPr>
              <a:t>Victims may face anxiety, depression, or even physical threats</a:t>
            </a:r>
            <a:r>
              <a:rPr lang="en-US" sz="3600" dirty="0">
                <a:effectLst/>
              </a:rPr>
              <a:t>, with </a:t>
            </a:r>
            <a:r>
              <a:rPr lang="en-US" sz="3600" dirty="0">
                <a:solidFill>
                  <a:srgbClr val="FF0000"/>
                </a:solidFill>
                <a:effectLst/>
              </a:rPr>
              <a:t>80%</a:t>
            </a:r>
            <a:r>
              <a:rPr lang="en-US" sz="3600" dirty="0">
                <a:effectLst/>
              </a:rPr>
              <a:t> of cases involving technology like </a:t>
            </a:r>
            <a:r>
              <a:rPr lang="en-US" sz="3600" dirty="0">
                <a:solidFill>
                  <a:srgbClr val="FF0000"/>
                </a:solidFill>
                <a:effectLst/>
              </a:rPr>
              <a:t>GPS trackers or cameras</a:t>
            </a:r>
            <a:r>
              <a:rPr lang="en-US" sz="3600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1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4641-5F1F-9C48-EC7E-5F1B61D8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321014"/>
            <a:ext cx="11965021" cy="6196468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/>
              </a:rPr>
              <a:t>Common Tactics: </a:t>
            </a:r>
            <a:r>
              <a:rPr lang="en-US" sz="4000" dirty="0">
                <a:effectLst/>
              </a:rPr>
              <a:t>Cyberstalkers may send </a:t>
            </a:r>
            <a:r>
              <a:rPr lang="en-US" sz="4000" dirty="0">
                <a:solidFill>
                  <a:srgbClr val="FF0000"/>
                </a:solidFill>
                <a:effectLst/>
              </a:rPr>
              <a:t>threatening messages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rgbClr val="FF0000"/>
                </a:solidFill>
                <a:effectLst/>
              </a:rPr>
              <a:t>spread rumors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rgbClr val="FF0000"/>
                </a:solidFill>
                <a:effectLst/>
              </a:rPr>
              <a:t>dox personal information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rgbClr val="FF0000"/>
                </a:solidFill>
                <a:effectLst/>
              </a:rPr>
              <a:t>hack accounts</a:t>
            </a:r>
            <a:r>
              <a:rPr lang="en-US" sz="4000" dirty="0">
                <a:effectLst/>
              </a:rPr>
              <a:t>, or use </a:t>
            </a:r>
            <a:r>
              <a:rPr lang="en-US" sz="4000" dirty="0" err="1">
                <a:solidFill>
                  <a:srgbClr val="FF0000"/>
                </a:solidFill>
                <a:effectLst/>
              </a:rPr>
              <a:t>stalkerware</a:t>
            </a:r>
            <a:r>
              <a:rPr lang="en-US" sz="4000" dirty="0">
                <a:effectLst/>
              </a:rPr>
              <a:t> to monitor activities. Social media platforms, where </a:t>
            </a:r>
            <a:r>
              <a:rPr lang="en-US" sz="4000" dirty="0">
                <a:solidFill>
                  <a:srgbClr val="FF0000"/>
                </a:solidFill>
                <a:effectLst/>
              </a:rPr>
              <a:t>66% of cyberstalking o</a:t>
            </a:r>
            <a:r>
              <a:rPr lang="en-US" sz="4000" dirty="0">
                <a:effectLst/>
              </a:rPr>
              <a:t>ccurs, are </a:t>
            </a:r>
            <a:r>
              <a:rPr lang="en-US" sz="4000" dirty="0">
                <a:solidFill>
                  <a:srgbClr val="FF0000"/>
                </a:solidFill>
                <a:effectLst/>
              </a:rPr>
              <a:t>prime tools </a:t>
            </a:r>
            <a:r>
              <a:rPr lang="en-US" sz="4000" dirty="0">
                <a:effectLst/>
              </a:rPr>
              <a:t>due to easy access to personal data like location </a:t>
            </a:r>
            <a:r>
              <a:rPr lang="en-US" sz="4000" dirty="0">
                <a:solidFill>
                  <a:srgbClr val="FF0000"/>
                </a:solidFill>
                <a:effectLst/>
              </a:rPr>
              <a:t>check-ins or geotagged photos.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20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405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Trilok Singh</dc:creator>
  <cp:lastModifiedBy>Mr. Trilok Singh</cp:lastModifiedBy>
  <cp:revision>2</cp:revision>
  <dcterms:created xsi:type="dcterms:W3CDTF">2025-07-25T06:49:31Z</dcterms:created>
  <dcterms:modified xsi:type="dcterms:W3CDTF">2025-07-31T04:30:42Z</dcterms:modified>
</cp:coreProperties>
</file>