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56" r:id="rId2"/>
    <p:sldId id="257" r:id="rId3"/>
    <p:sldId id="258" r:id="rId4"/>
    <p:sldId id="259" r:id="rId5"/>
    <p:sldId id="264" r:id="rId6"/>
    <p:sldId id="263" r:id="rId7"/>
    <p:sldId id="260" r:id="rId8"/>
    <p:sldId id="290" r:id="rId9"/>
    <p:sldId id="291" r:id="rId10"/>
    <p:sldId id="261" r:id="rId11"/>
    <p:sldId id="265" r:id="rId12"/>
    <p:sldId id="266" r:id="rId13"/>
    <p:sldId id="267" r:id="rId14"/>
    <p:sldId id="262" r:id="rId15"/>
    <p:sldId id="268" r:id="rId16"/>
    <p:sldId id="269" r:id="rId17"/>
    <p:sldId id="271" r:id="rId18"/>
    <p:sldId id="279" r:id="rId19"/>
    <p:sldId id="280" r:id="rId20"/>
    <p:sldId id="281" r:id="rId21"/>
    <p:sldId id="282" r:id="rId22"/>
    <p:sldId id="283" r:id="rId23"/>
    <p:sldId id="272" r:id="rId24"/>
    <p:sldId id="273" r:id="rId25"/>
    <p:sldId id="278" r:id="rId26"/>
    <p:sldId id="274" r:id="rId27"/>
    <p:sldId id="275" r:id="rId28"/>
    <p:sldId id="276" r:id="rId29"/>
    <p:sldId id="277" r:id="rId30"/>
    <p:sldId id="284" r:id="rId31"/>
    <p:sldId id="285" r:id="rId32"/>
    <p:sldId id="286" r:id="rId33"/>
    <p:sldId id="287" r:id="rId34"/>
    <p:sldId id="288" r:id="rId35"/>
    <p:sldId id="289" r:id="rId36"/>
    <p:sldId id="292" r:id="rId37"/>
    <p:sldId id="293" r:id="rId38"/>
    <p:sldId id="294"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4CACC1D-F699-4129-8445-8AE29D7C4E02}" type="datetimeFigureOut">
              <a:rPr lang="en-US" smtClean="0"/>
              <a:t>4/21/2025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0DEABA-0E9A-4C23-AC24-21E19BD81098}" type="slidenum">
              <a:rPr lang="en-US" smtClean="0"/>
              <a:t>‹#›</a:t>
            </a:fld>
            <a:endParaRPr lang="en-US"/>
          </a:p>
        </p:txBody>
      </p:sp>
    </p:spTree>
    <p:extLst>
      <p:ext uri="{BB962C8B-B14F-4D97-AF65-F5344CB8AC3E}">
        <p14:creationId xmlns:p14="http://schemas.microsoft.com/office/powerpoint/2010/main" val="3667061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E0DEABA-0E9A-4C23-AC24-21E19BD81098}" type="slidenum">
              <a:rPr lang="en-US" smtClean="0"/>
              <a:t>1</a:t>
            </a:fld>
            <a:endParaRPr lang="en-US"/>
          </a:p>
        </p:txBody>
      </p:sp>
    </p:spTree>
    <p:extLst>
      <p:ext uri="{BB962C8B-B14F-4D97-AF65-F5344CB8AC3E}">
        <p14:creationId xmlns:p14="http://schemas.microsoft.com/office/powerpoint/2010/main" val="6526097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B2A001A-A4C0-4968-87D6-747E13FE3630}"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404189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C021EB3-B73B-4B74-9413-9D7F85076274}"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405047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9B77288-E3DA-4738-ADB5-942B77E0A612}"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58436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46788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242819C-59E4-4689-B93B-96C90827861A}" type="datetime1">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67884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1E76053-9273-4062-B163-4F368996C1D8}"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41494513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CE09DDF-17AE-40B8-AF87-411B8641B115}" type="datetime1">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35558731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50151D-1180-4CAA-9B05-34BBD58FDE2E}" type="datetime1">
              <a:rPr lang="en-US" smtClean="0"/>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2564380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B3638C-C071-4605-8304-655D363909E4}" type="datetime1">
              <a:rPr lang="en-US" smtClean="0"/>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1611536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9A3550-4081-438E-AC1E-86A220B040F3}"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322138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CAE789-031B-4254-9ED0-E6661C49D0FD}" type="datetime1">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5D393B-D3FB-4FCB-A735-BD15267A1CE5}" type="slidenum">
              <a:rPr lang="en-US" smtClean="0"/>
              <a:t>‹#›</a:t>
            </a:fld>
            <a:endParaRPr lang="en-US"/>
          </a:p>
        </p:txBody>
      </p:sp>
    </p:spTree>
    <p:extLst>
      <p:ext uri="{BB962C8B-B14F-4D97-AF65-F5344CB8AC3E}">
        <p14:creationId xmlns:p14="http://schemas.microsoft.com/office/powerpoint/2010/main" val="2945256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20000"/>
            <a:lum/>
          </a:blip>
          <a:srcRect/>
          <a:stretch>
            <a:fillRect t="15000" b="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A6D51E-73AC-4597-A5C9-CF12FD0C03AB}" type="datetime1">
              <a:rPr lang="en-US" smtClean="0"/>
              <a:t>4/21/2025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5D393B-D3FB-4FCB-A735-BD15267A1CE5}" type="slidenum">
              <a:rPr lang="en-US" smtClean="0"/>
              <a:t>‹#›</a:t>
            </a:fld>
            <a:endParaRPr lang="en-US"/>
          </a:p>
        </p:txBody>
      </p:sp>
    </p:spTree>
    <p:extLst>
      <p:ext uri="{BB962C8B-B14F-4D97-AF65-F5344CB8AC3E}">
        <p14:creationId xmlns:p14="http://schemas.microsoft.com/office/powerpoint/2010/main" val="1866581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hreejs.org/"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aframe.io/docs/1.6.0/introduction/entity-component-system.html"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aframe.io/docs/1.6.0/introduction/visual-inspector-and-dev-tools.html"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supermedium.com/" TargetMode="External"/><Relationship Id="rId2" Type="http://schemas.openxmlformats.org/officeDocument/2006/relationships/hyperlink" Target="https://immersive-web.github.io/webxr/"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eveloper.mozilla.org/docs/Web/API/Document_Object_Model" TargetMode="External"/><Relationship Id="rId2" Type="http://schemas.openxmlformats.org/officeDocument/2006/relationships/hyperlink" Target="https://developer.mozilla.org/docs/Learn/HTML/Introduction_to_HTML/Getting_started" TargetMode="Externa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ikipedia.org/wiki/Entity_component_syste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frame.io/docs/1.6.0/components/material.html" TargetMode="External"/><Relationship Id="rId2" Type="http://schemas.openxmlformats.org/officeDocument/2006/relationships/hyperlink" Target="https://aframe.io/docs/1.6.0/components/geometry.html" TargetMode="External"/><Relationship Id="rId1" Type="http://schemas.openxmlformats.org/officeDocument/2006/relationships/slideLayout" Target="../slideLayouts/slideLayout2.xml"/><Relationship Id="rId5" Type="http://schemas.openxmlformats.org/officeDocument/2006/relationships/hyperlink" Target="https://aframe.io/docs/1.6.0/components/position.html" TargetMode="External"/><Relationship Id="rId4" Type="http://schemas.openxmlformats.org/officeDocument/2006/relationships/hyperlink" Target="https://aframe.io/docs/1.6.0/components/light.html"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aframe.io/docs/1.6.0/introduction/javascript-events-dom-apis.html#updating-a-component-with-setattribute"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developer.mozilla.org/docs/Web/API/EventTarget/addEventListener" TargetMode="External"/><Relationship Id="rId2" Type="http://schemas.openxmlformats.org/officeDocument/2006/relationships/hyperlink" Target="https://aframe.io/docs/1.7.0/introduction/javascript-events-dom-apis.html#events-and-event-listeners"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developer.mozilla.org/docs/Web/Guide/Events/Creating_and_triggering_events"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aframe.io/docs/1.7.0/components/camera.html" TargetMode="External"/><Relationship Id="rId2" Type="http://schemas.openxmlformats.org/officeDocument/2006/relationships/hyperlink" Target="https://aframe.io/docs/1.7.0/components/cursor.html" TargetMode="External"/><Relationship Id="rId1" Type="http://schemas.openxmlformats.org/officeDocument/2006/relationships/slideLayout" Target="../slideLayouts/slideLayout2.xml"/><Relationship Id="rId4" Type="http://schemas.openxmlformats.org/officeDocument/2006/relationships/hyperlink" Target="https://aframe.io/docs/1.7.0/components/cursor.html#configuring-the-cursor-through-the-raycaster-component" TargetMode="Externa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hyperlink" Target="https://aframe.io/docs/1.6.0/components/geometry.html" TargetMode="Externa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aframe.io/docs/1.7.0/components/material.html#flat" TargetMode="External"/><Relationship Id="rId2" Type="http://schemas.openxmlformats.org/officeDocument/2006/relationships/hyperlink" Target="https://aframe.io/docs/1.7.0/components/material.html#standa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frame.io/docs/1.7.0/core/asset-management-system.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developer.mozilla.org/docs/Web/Guide/HTML/Using_HTML5_audio_and_video#Controlling_media_playback"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hyperlink" Target="https://en.wikipedia.org/wiki/Bat-Signal" TargetMode="Externa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aframe.io/community/" TargetMode="External"/><Relationship Id="rId2" Type="http://schemas.openxmlformats.org/officeDocument/2006/relationships/hyperlink" Target="https://github.com/aframevr/" TargetMode="Externa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95400"/>
            <a:ext cx="7772400" cy="1470025"/>
          </a:xfrm>
        </p:spPr>
        <p:txBody>
          <a:bodyPr/>
          <a:lstStyle/>
          <a:p>
            <a:r>
              <a:rPr lang="en-US" b="1" dirty="0" smtClean="0"/>
              <a:t>Virtual Reality</a:t>
            </a:r>
            <a:br>
              <a:rPr lang="en-US" b="1" dirty="0" smtClean="0"/>
            </a:br>
            <a:r>
              <a:rPr lang="en-US" b="1" dirty="0"/>
              <a:t>TCS </a:t>
            </a:r>
            <a:r>
              <a:rPr lang="en-US" b="1" dirty="0" smtClean="0"/>
              <a:t>675</a:t>
            </a:r>
            <a:endParaRPr lang="en-US" b="1" dirty="0"/>
          </a:p>
        </p:txBody>
      </p:sp>
      <p:sp>
        <p:nvSpPr>
          <p:cNvPr id="3" name="Subtitle 2"/>
          <p:cNvSpPr>
            <a:spLocks noGrp="1"/>
          </p:cNvSpPr>
          <p:nvPr>
            <p:ph type="subTitle" idx="1"/>
          </p:nvPr>
        </p:nvSpPr>
        <p:spPr>
          <a:xfrm>
            <a:off x="2724150" y="4648200"/>
            <a:ext cx="6400800" cy="2209800"/>
          </a:xfrm>
        </p:spPr>
        <p:txBody>
          <a:bodyPr>
            <a:normAutofit/>
          </a:bodyPr>
          <a:lstStyle/>
          <a:p>
            <a:r>
              <a:rPr lang="en-US" sz="2400" dirty="0" smtClean="0">
                <a:solidFill>
                  <a:schemeClr val="tx1"/>
                </a:solidFill>
                <a:latin typeface="Times New Roman" pitchFamily="18" charset="0"/>
                <a:cs typeface="Times New Roman" pitchFamily="18" charset="0"/>
              </a:rPr>
              <a:t>Ms. </a:t>
            </a:r>
            <a:r>
              <a:rPr lang="en-US" sz="2400" dirty="0" err="1" smtClean="0">
                <a:solidFill>
                  <a:schemeClr val="tx1"/>
                </a:solidFill>
                <a:latin typeface="Times New Roman" pitchFamily="18" charset="0"/>
                <a:cs typeface="Times New Roman" pitchFamily="18" charset="0"/>
              </a:rPr>
              <a:t>Neha</a:t>
            </a:r>
            <a:r>
              <a:rPr lang="en-US" sz="2400" dirty="0" smtClean="0">
                <a:solidFill>
                  <a:schemeClr val="tx1"/>
                </a:solidFill>
                <a:latin typeface="Times New Roman" pitchFamily="18" charset="0"/>
                <a:cs typeface="Times New Roman" pitchFamily="18" charset="0"/>
              </a:rPr>
              <a:t> Sharma</a:t>
            </a:r>
          </a:p>
          <a:p>
            <a:r>
              <a:rPr lang="en-US" sz="2400" dirty="0" smtClean="0">
                <a:solidFill>
                  <a:schemeClr val="tx1"/>
                </a:solidFill>
                <a:latin typeface="Times New Roman" pitchFamily="18" charset="0"/>
                <a:cs typeface="Times New Roman" pitchFamily="18" charset="0"/>
              </a:rPr>
              <a:t>Assistant Professor</a:t>
            </a:r>
          </a:p>
          <a:p>
            <a:r>
              <a:rPr lang="en-US" sz="2400" dirty="0" smtClean="0">
                <a:solidFill>
                  <a:schemeClr val="tx1"/>
                </a:solidFill>
                <a:latin typeface="Times New Roman" pitchFamily="18" charset="0"/>
                <a:cs typeface="Times New Roman" pitchFamily="18" charset="0"/>
              </a:rPr>
              <a:t>Graphic Era Hill University, </a:t>
            </a:r>
            <a:r>
              <a:rPr lang="en-US" sz="2400" dirty="0" err="1" smtClean="0">
                <a:solidFill>
                  <a:schemeClr val="tx1"/>
                </a:solidFill>
                <a:latin typeface="Times New Roman" pitchFamily="18" charset="0"/>
                <a:cs typeface="Times New Roman" pitchFamily="18" charset="0"/>
              </a:rPr>
              <a:t>Haldwani</a:t>
            </a:r>
            <a:endParaRPr lang="en-US" sz="2400" dirty="0" smtClean="0">
              <a:solidFill>
                <a:schemeClr val="tx1"/>
              </a:solidFill>
              <a:latin typeface="Times New Roman" pitchFamily="18" charset="0"/>
              <a:cs typeface="Times New Roman" pitchFamily="18" charset="0"/>
            </a:endParaRPr>
          </a:p>
          <a:p>
            <a:r>
              <a:rPr lang="en-US" sz="2400" dirty="0" smtClean="0">
                <a:solidFill>
                  <a:schemeClr val="tx1"/>
                </a:solidFill>
                <a:latin typeface="Times New Roman" pitchFamily="18" charset="0"/>
                <a:cs typeface="Times New Roman" pitchFamily="18" charset="0"/>
              </a:rPr>
              <a:t>SOC Department</a:t>
            </a:r>
            <a:endParaRPr lang="en-US" sz="2400" dirty="0">
              <a:solidFill>
                <a:schemeClr val="tx1"/>
              </a:solidFill>
              <a:latin typeface="Times New Roman" pitchFamily="18" charset="0"/>
              <a:cs typeface="Times New Roman" pitchFamily="18"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633DBA1E-3C9B-4EB4-8F6D-D2A9FB874B8D}" type="datetime1">
              <a:rPr lang="en-US">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b="1" smtClean="0">
                <a:solidFill>
                  <a:schemeClr val="tx1"/>
                </a:solidFill>
              </a:rPr>
              <a:t>1</a:t>
            </a:fld>
            <a:endParaRPr lang="en-US" b="1" dirty="0">
              <a:solidFill>
                <a:schemeClr val="tx1"/>
              </a:solidFill>
            </a:endParaRPr>
          </a:p>
        </p:txBody>
      </p:sp>
    </p:spTree>
    <p:extLst>
      <p:ext uri="{BB962C8B-B14F-4D97-AF65-F5344CB8AC3E}">
        <p14:creationId xmlns:p14="http://schemas.microsoft.com/office/powerpoint/2010/main" val="23384742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Features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3" name="Content Placeholder 2"/>
          <p:cNvSpPr>
            <a:spLocks noGrp="1"/>
          </p:cNvSpPr>
          <p:nvPr>
            <p:ph idx="1"/>
          </p:nvPr>
        </p:nvSpPr>
        <p:spPr>
          <a:xfrm>
            <a:off x="228600" y="914400"/>
            <a:ext cx="8763000" cy="5410200"/>
          </a:xfrm>
        </p:spPr>
        <p:txBody>
          <a:bodyPr>
            <a:noAutofit/>
          </a:bodyPr>
          <a:lstStyle/>
          <a:p>
            <a:pPr algn="just"/>
            <a:r>
              <a:rPr lang="en-US" sz="2800" dirty="0"/>
              <a:t> </a:t>
            </a:r>
            <a:r>
              <a:rPr lang="en-US" sz="2800" b="1" dirty="0" smtClean="0"/>
              <a:t>Simple</a:t>
            </a:r>
            <a:r>
              <a:rPr lang="en-US" sz="2800" dirty="0"/>
              <a:t>: Just drop in a &lt;script&gt; tag and &lt;a-scene&gt;. A-Frame will handle 3D boilerplate, VR setup, and default controls. Nothing to install, no build steps.</a:t>
            </a:r>
          </a:p>
          <a:p>
            <a:pPr algn="just"/>
            <a:r>
              <a:rPr lang="en-US" sz="2800" dirty="0"/>
              <a:t> </a:t>
            </a:r>
            <a:r>
              <a:rPr lang="en-US" sz="2800" b="1" dirty="0"/>
              <a:t>Declarative HTML</a:t>
            </a:r>
            <a:r>
              <a:rPr lang="en-US" sz="2800" dirty="0"/>
              <a:t>: HTML is easy to read, understand, and copy-and-paste. </a:t>
            </a:r>
            <a:endParaRPr lang="en-US" sz="2800" dirty="0" smtClean="0"/>
          </a:p>
          <a:p>
            <a:pPr algn="just"/>
            <a:r>
              <a:rPr lang="en-US" sz="2800" b="1" dirty="0" smtClean="0"/>
              <a:t>Entity-Component </a:t>
            </a:r>
            <a:r>
              <a:rPr lang="en-US" sz="2800" b="1" dirty="0"/>
              <a:t>Architecture</a:t>
            </a:r>
            <a:r>
              <a:rPr lang="en-US" sz="2800" dirty="0"/>
              <a:t>: A-Frame is a powerful </a:t>
            </a:r>
            <a:r>
              <a:rPr lang="en-US" sz="2800" dirty="0">
                <a:hlinkClick r:id="rId3"/>
              </a:rPr>
              <a:t>three.js</a:t>
            </a:r>
            <a:r>
              <a:rPr lang="en-US" sz="2800" dirty="0"/>
              <a:t> framework, providing a declarative, </a:t>
            </a:r>
            <a:r>
              <a:rPr lang="en-US" sz="2800" dirty="0" err="1"/>
              <a:t>composable</a:t>
            </a:r>
            <a:r>
              <a:rPr lang="en-US" sz="2800" dirty="0"/>
              <a:t>, reusable </a:t>
            </a:r>
            <a:r>
              <a:rPr lang="en-US" sz="2800" dirty="0">
                <a:hlinkClick r:id="rId4"/>
              </a:rPr>
              <a:t>entity-component structure</a:t>
            </a:r>
            <a:r>
              <a:rPr lang="en-US" sz="2800" dirty="0" smtClean="0"/>
              <a:t>.</a:t>
            </a:r>
          </a:p>
          <a:p>
            <a:pPr algn="just"/>
            <a:r>
              <a:rPr lang="en-US" sz="2800" dirty="0"/>
              <a:t> </a:t>
            </a:r>
            <a:r>
              <a:rPr lang="en-US" sz="2800" b="1" dirty="0"/>
              <a:t>Cross-Platform VR</a:t>
            </a:r>
            <a:r>
              <a:rPr lang="en-US" sz="2800" dirty="0"/>
              <a:t>: Build VR applications for Vive, Rift, Meta Quest, Windows Mixed Reality, and Cardboard with support for all respective </a:t>
            </a:r>
            <a:r>
              <a:rPr lang="en-US" sz="2800" dirty="0" smtClean="0"/>
              <a:t>controllers. </a:t>
            </a:r>
            <a:r>
              <a:rPr lang="en-US" sz="2800" dirty="0"/>
              <a:t>A-Frame still works on standard desktop and smartphones.</a:t>
            </a:r>
          </a:p>
          <a:p>
            <a:pPr marL="0" indent="0" algn="just">
              <a:buNone/>
            </a:pPr>
            <a:endParaRPr lang="en-US" sz="2800" dirty="0">
              <a:latin typeface="Times New Roman" pitchFamily="18" charset="0"/>
              <a:cs typeface="Times New Roman" pitchFamily="18" charset="0"/>
            </a:endParaRPr>
          </a:p>
        </p:txBody>
      </p:sp>
      <p:sp>
        <p:nvSpPr>
          <p:cNvPr id="8" name="Date Placeholder 7"/>
          <p:cNvSpPr>
            <a:spLocks noGrp="1"/>
          </p:cNvSpPr>
          <p:nvPr>
            <p:ph type="dt" sz="half" idx="10"/>
          </p:nvPr>
        </p:nvSpPr>
        <p:spPr/>
        <p:txBody>
          <a:bodyPr/>
          <a:lstStyle/>
          <a:p>
            <a:pPr algn="just"/>
            <a:fld id="{9A164357-DFFA-4B36-BA1E-37DD06DA3B8D}" type="datetime1">
              <a:rPr lang="en-US" smtClean="0">
                <a:ln w="12700">
                  <a:solidFill>
                    <a:schemeClr val="tx1"/>
                  </a:solidFill>
                </a:ln>
                <a:solidFill>
                  <a:schemeClr val="tx1"/>
                </a:solidFill>
              </a:rPr>
              <a:pPr algn="just"/>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pPr algn="just"/>
            <a:fld id="{155D393B-D3FB-4FCB-A735-BD15267A1CE5}" type="slidenum">
              <a:rPr lang="en-US" smtClean="0">
                <a:ln w="12700">
                  <a:solidFill>
                    <a:schemeClr val="tx1"/>
                  </a:solidFill>
                </a:ln>
                <a:solidFill>
                  <a:schemeClr val="tx1"/>
                </a:solidFill>
              </a:rPr>
              <a:pPr algn="just"/>
              <a:t>10</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3941916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85000" lnSpcReduction="20000"/>
          </a:bodyPr>
          <a:lstStyle/>
          <a:p>
            <a:pPr algn="just"/>
            <a:r>
              <a:rPr lang="en-US" dirty="0"/>
              <a:t> </a:t>
            </a:r>
            <a:r>
              <a:rPr lang="en-US" b="1" dirty="0"/>
              <a:t>Visual Inspector</a:t>
            </a:r>
            <a:r>
              <a:rPr lang="en-US" dirty="0"/>
              <a:t>: A-Frame provides a handy built-in </a:t>
            </a:r>
            <a:r>
              <a:rPr lang="en-US" dirty="0">
                <a:hlinkClick r:id="rId2"/>
              </a:rPr>
              <a:t>visual 3D inspector</a:t>
            </a:r>
            <a:r>
              <a:rPr lang="en-US" dirty="0"/>
              <a:t>. </a:t>
            </a:r>
            <a:endParaRPr lang="en-US" dirty="0" smtClean="0"/>
          </a:p>
          <a:p>
            <a:pPr algn="just"/>
            <a:r>
              <a:rPr lang="en-US" dirty="0"/>
              <a:t> </a:t>
            </a:r>
            <a:r>
              <a:rPr lang="en-US" b="1" dirty="0"/>
              <a:t>Performance</a:t>
            </a:r>
            <a:r>
              <a:rPr lang="en-US" dirty="0"/>
              <a:t>: A-Frame is optimized from the ground up for </a:t>
            </a:r>
            <a:r>
              <a:rPr lang="en-US" dirty="0" err="1"/>
              <a:t>WebVR</a:t>
            </a:r>
            <a:r>
              <a:rPr lang="en-US" dirty="0"/>
              <a:t>. While A-Frame uses the DOM, its elements don’t touch the browser layout engine. 3D object updates are all done in memory with little garbage and overhead</a:t>
            </a:r>
            <a:r>
              <a:rPr lang="en-US" dirty="0" smtClean="0"/>
              <a:t>.</a:t>
            </a:r>
          </a:p>
          <a:p>
            <a:pPr algn="just"/>
            <a:r>
              <a:rPr lang="en-US" dirty="0"/>
              <a:t> </a:t>
            </a:r>
            <a:r>
              <a:rPr lang="en-US" b="1" dirty="0"/>
              <a:t>Components</a:t>
            </a:r>
            <a:r>
              <a:rPr lang="en-US" dirty="0"/>
              <a:t>: Hit the ground running with A-Frame’s core components such as geometries, materials, lights, animations, models, </a:t>
            </a:r>
            <a:r>
              <a:rPr lang="en-US" dirty="0" err="1"/>
              <a:t>raycasters</a:t>
            </a:r>
            <a:r>
              <a:rPr lang="en-US" dirty="0"/>
              <a:t>, shadows, positional audio, text, and controls for most major headsets</a:t>
            </a:r>
            <a:r>
              <a:rPr lang="en-US" dirty="0" smtClean="0"/>
              <a:t>.</a:t>
            </a:r>
          </a:p>
          <a:p>
            <a:pPr algn="just"/>
            <a:r>
              <a:rPr lang="en-US" dirty="0"/>
              <a:t> </a:t>
            </a:r>
            <a:r>
              <a:rPr lang="en-US" b="1" dirty="0"/>
              <a:t>Proven and Scalable</a:t>
            </a:r>
            <a:r>
              <a:rPr lang="en-US" dirty="0"/>
              <a:t>: A-Frame has been used by companies such as Google, Disney, Samsung, Toyota, Ford, Chevrolet, Amnesty International, CERN, NPR, Al Jazeera, The Washington Post, NASA.</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11</a:t>
            </a:fld>
            <a:endParaRPr lang="en-US"/>
          </a:p>
        </p:txBody>
      </p:sp>
    </p:spTree>
    <p:extLst>
      <p:ext uri="{BB962C8B-B14F-4D97-AF65-F5344CB8AC3E}">
        <p14:creationId xmlns:p14="http://schemas.microsoft.com/office/powerpoint/2010/main" val="24541983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dirty="0"/>
              <a:t>Which Platforms Does A-Frame Support</a:t>
            </a:r>
            <a:r>
              <a:rPr lang="en-US" sz="3600" dirty="0" smtClean="0"/>
              <a:t>?</a:t>
            </a:r>
            <a:endParaRPr lang="en-US" sz="3600" dirty="0"/>
          </a:p>
        </p:txBody>
      </p:sp>
      <p:sp>
        <p:nvSpPr>
          <p:cNvPr id="3" name="Content Placeholder 2"/>
          <p:cNvSpPr>
            <a:spLocks noGrp="1"/>
          </p:cNvSpPr>
          <p:nvPr>
            <p:ph idx="1"/>
          </p:nvPr>
        </p:nvSpPr>
        <p:spPr>
          <a:xfrm>
            <a:off x="152400" y="914400"/>
            <a:ext cx="8763000" cy="5486400"/>
          </a:xfrm>
        </p:spPr>
        <p:txBody>
          <a:bodyPr>
            <a:normAutofit fontScale="92500" lnSpcReduction="20000"/>
          </a:bodyPr>
          <a:lstStyle/>
          <a:p>
            <a:pPr marL="0" indent="0">
              <a:buNone/>
            </a:pPr>
            <a:r>
              <a:rPr lang="en-US" dirty="0"/>
              <a:t>General platforms that A-Frame supports include:</a:t>
            </a:r>
          </a:p>
          <a:p>
            <a:r>
              <a:rPr lang="en-US" dirty="0"/>
              <a:t>VR on desktop with a headset</a:t>
            </a:r>
          </a:p>
          <a:p>
            <a:r>
              <a:rPr lang="en-US" dirty="0"/>
              <a:t>VR on mobile with a headset</a:t>
            </a:r>
          </a:p>
          <a:p>
            <a:r>
              <a:rPr lang="en-US" dirty="0"/>
              <a:t>VR on standalone headset</a:t>
            </a:r>
          </a:p>
          <a:p>
            <a:r>
              <a:rPr lang="en-US" dirty="0"/>
              <a:t>Flat on desktop (i.e., mouse and keyboard)</a:t>
            </a:r>
          </a:p>
          <a:p>
            <a:r>
              <a:rPr lang="en-US" dirty="0"/>
              <a:t>Flat mobile (i.e., magic window)</a:t>
            </a:r>
          </a:p>
          <a:p>
            <a:pPr marL="0" indent="0">
              <a:buNone/>
            </a:pPr>
            <a:r>
              <a:rPr lang="en-US" dirty="0"/>
              <a:t>Some other platforms that have been shown to work with A-Frame include:</a:t>
            </a:r>
          </a:p>
          <a:p>
            <a:r>
              <a:rPr lang="en-US" dirty="0"/>
              <a:t>Augmented reality (AR) on AR headsets (e.g., Magic Leap, </a:t>
            </a:r>
            <a:r>
              <a:rPr lang="en-US" dirty="0" err="1"/>
              <a:t>HoloLens</a:t>
            </a:r>
            <a:r>
              <a:rPr lang="en-US" dirty="0"/>
              <a:t>)</a:t>
            </a:r>
          </a:p>
          <a:p>
            <a:r>
              <a:rPr lang="en-US" dirty="0"/>
              <a:t>Augmented reality (AR) on mobile (i.e., magic window, </a:t>
            </a:r>
            <a:r>
              <a:rPr lang="en-US" dirty="0" err="1"/>
              <a:t>ARKit</a:t>
            </a:r>
            <a:r>
              <a:rPr lang="en-US" dirty="0"/>
              <a:t>, </a:t>
            </a:r>
            <a:r>
              <a:rPr lang="en-US" dirty="0" err="1"/>
              <a:t>ARCore</a:t>
            </a:r>
            <a:r>
              <a:rPr lang="en-US" dirty="0"/>
              <a: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12</a:t>
            </a:fld>
            <a:endParaRPr lang="en-US"/>
          </a:p>
        </p:txBody>
      </p:sp>
    </p:spTree>
    <p:extLst>
      <p:ext uri="{BB962C8B-B14F-4D97-AF65-F5344CB8AC3E}">
        <p14:creationId xmlns:p14="http://schemas.microsoft.com/office/powerpoint/2010/main" val="4881753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dirty="0"/>
              <a:t>Which Browsers Does A-Frame Support</a:t>
            </a:r>
            <a:r>
              <a:rPr lang="en-US" sz="3600" dirty="0" smtClean="0"/>
              <a:t>?</a:t>
            </a:r>
            <a:endParaRPr lang="en-US" sz="3600" dirty="0"/>
          </a:p>
        </p:txBody>
      </p:sp>
      <p:sp>
        <p:nvSpPr>
          <p:cNvPr id="3" name="Content Placeholder 2"/>
          <p:cNvSpPr>
            <a:spLocks noGrp="1"/>
          </p:cNvSpPr>
          <p:nvPr>
            <p:ph idx="1"/>
          </p:nvPr>
        </p:nvSpPr>
        <p:spPr>
          <a:xfrm>
            <a:off x="152400" y="914400"/>
            <a:ext cx="8839200" cy="5211763"/>
          </a:xfrm>
        </p:spPr>
        <p:txBody>
          <a:bodyPr>
            <a:normAutofit lnSpcReduction="10000"/>
          </a:bodyPr>
          <a:lstStyle/>
          <a:p>
            <a:r>
              <a:rPr lang="en-US" dirty="0"/>
              <a:t>A-Frame supports VR for any browser that implements the </a:t>
            </a:r>
            <a:r>
              <a:rPr lang="en-US" dirty="0" err="1">
                <a:hlinkClick r:id="rId2"/>
              </a:rPr>
              <a:t>WebXR</a:t>
            </a:r>
            <a:r>
              <a:rPr lang="en-US" dirty="0">
                <a:hlinkClick r:id="rId2"/>
              </a:rPr>
              <a:t> specification</a:t>
            </a:r>
            <a:r>
              <a:rPr lang="en-US" dirty="0"/>
              <a:t>, and flat 3D for most browsers</a:t>
            </a:r>
            <a:r>
              <a:rPr lang="en-US" dirty="0" smtClean="0"/>
              <a:t>.</a:t>
            </a:r>
          </a:p>
          <a:p>
            <a:r>
              <a:rPr lang="en-US" dirty="0" err="1">
                <a:hlinkClick r:id="rId3"/>
              </a:rPr>
              <a:t>Supermedium</a:t>
            </a:r>
            <a:r>
              <a:rPr lang="en-US" dirty="0"/>
              <a:t> (available on Oculus and Steam)</a:t>
            </a:r>
          </a:p>
          <a:p>
            <a:r>
              <a:rPr lang="en-US" dirty="0"/>
              <a:t>Firefox</a:t>
            </a:r>
          </a:p>
          <a:p>
            <a:r>
              <a:rPr lang="en-US" dirty="0"/>
              <a:t>Oculus Browser</a:t>
            </a:r>
          </a:p>
          <a:p>
            <a:r>
              <a:rPr lang="en-US" dirty="0"/>
              <a:t>Samsung Internet</a:t>
            </a:r>
          </a:p>
          <a:p>
            <a:r>
              <a:rPr lang="en-US" dirty="0"/>
              <a:t>Microsoft Edge</a:t>
            </a:r>
          </a:p>
          <a:p>
            <a:r>
              <a:rPr lang="en-US" dirty="0"/>
              <a:t>Chrome (</a:t>
            </a:r>
            <a:r>
              <a:rPr lang="en-US" dirty="0" err="1"/>
              <a:t>WebXR</a:t>
            </a:r>
            <a:r>
              <a:rPr lang="en-US" dirty="0"/>
              <a:t> under origin trials)</a:t>
            </a:r>
          </a:p>
          <a:p>
            <a:r>
              <a:rPr lang="en-US" dirty="0" err="1"/>
              <a:t>Exokit</a:t>
            </a:r>
            <a:r>
              <a:rPr lang="en-US" dirty="0"/>
              <a:t> (experimental early support)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13</a:t>
            </a:fld>
            <a:endParaRPr lang="en-US"/>
          </a:p>
        </p:txBody>
      </p:sp>
    </p:spTree>
    <p:extLst>
      <p:ext uri="{BB962C8B-B14F-4D97-AF65-F5344CB8AC3E}">
        <p14:creationId xmlns:p14="http://schemas.microsoft.com/office/powerpoint/2010/main" val="3720206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HTML</a:t>
            </a:r>
            <a:endParaRPr lang="en-US" dirty="0"/>
          </a:p>
        </p:txBody>
      </p:sp>
      <p:sp>
        <p:nvSpPr>
          <p:cNvPr id="3" name="Content Placeholder 2"/>
          <p:cNvSpPr>
            <a:spLocks noGrp="1"/>
          </p:cNvSpPr>
          <p:nvPr>
            <p:ph sz="half" idx="1"/>
          </p:nvPr>
        </p:nvSpPr>
        <p:spPr>
          <a:xfrm>
            <a:off x="152400" y="914400"/>
            <a:ext cx="4038600" cy="5211763"/>
          </a:xfrm>
        </p:spPr>
        <p:txBody>
          <a:bodyPr>
            <a:noAutofit/>
          </a:bodyPr>
          <a:lstStyle/>
          <a:p>
            <a:pPr marL="0" indent="0" algn="just">
              <a:buNone/>
            </a:pPr>
            <a:r>
              <a:rPr lang="en-US" sz="2800" dirty="0"/>
              <a:t>A-Frame is based on top of </a:t>
            </a:r>
            <a:r>
              <a:rPr lang="en-US" sz="2800" dirty="0">
                <a:hlinkClick r:id="rId2"/>
              </a:rPr>
              <a:t>HTML</a:t>
            </a:r>
            <a:r>
              <a:rPr lang="en-US" sz="2800" dirty="0"/>
              <a:t> and </a:t>
            </a:r>
            <a:r>
              <a:rPr lang="en-US" sz="2800" dirty="0">
                <a:hlinkClick r:id="rId3"/>
              </a:rPr>
              <a:t>the DOM</a:t>
            </a:r>
            <a:r>
              <a:rPr lang="en-US" sz="2800" dirty="0"/>
              <a:t> using a </a:t>
            </a:r>
            <a:r>
              <a:rPr lang="en-US" sz="2800" dirty="0" err="1"/>
              <a:t>polyfill</a:t>
            </a:r>
            <a:r>
              <a:rPr lang="en-US" sz="2800" dirty="0"/>
              <a:t> for Custom Elements. HTML is the building block of the </a:t>
            </a:r>
            <a:r>
              <a:rPr lang="en-US" sz="2800" dirty="0" smtClean="0"/>
              <a:t>Web. </a:t>
            </a:r>
            <a:r>
              <a:rPr lang="en-US" sz="2800" dirty="0"/>
              <a:t>Since most of the Web was built on top of HTML, most existing tools and libraries work with A-Frame including React, Vue.js, Angular, d3.js, and </a:t>
            </a:r>
            <a:r>
              <a:rPr lang="en-US" sz="2800" dirty="0" err="1"/>
              <a:t>jQuery</a:t>
            </a:r>
            <a:r>
              <a:rPr lang="en-US" sz="2800" dirty="0" smtClean="0"/>
              <a:t>.</a:t>
            </a:r>
          </a:p>
          <a:p>
            <a:pPr marL="0" indent="0" algn="just">
              <a:buNone/>
            </a:pPr>
            <a:endParaRPr lang="en-US" sz="2800" dirty="0">
              <a:latin typeface="Times New Roman" pitchFamily="18" charset="0"/>
              <a:cs typeface="Times New Roman" pitchFamily="18" charset="0"/>
            </a:endParaRPr>
          </a:p>
        </p:txBody>
      </p:sp>
      <p:sp>
        <p:nvSpPr>
          <p:cNvPr id="5" name="Content Placeholder 4"/>
          <p:cNvSpPr>
            <a:spLocks noGrp="1"/>
          </p:cNvSpPr>
          <p:nvPr>
            <p:ph sz="half" idx="2"/>
          </p:nvPr>
        </p:nvSpPr>
        <p:spPr/>
        <p:txBody>
          <a:bodyPr/>
          <a:lstStyle/>
          <a:p>
            <a:endParaRPr lang="en-US"/>
          </a:p>
        </p:txBody>
      </p:sp>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14</a:t>
            </a:fld>
            <a:endParaRPr lang="en-US" dirty="0">
              <a:ln w="12700">
                <a:solidFill>
                  <a:schemeClr val="tx1"/>
                </a:solidFill>
              </a:ln>
              <a:solidFill>
                <a:schemeClr val="tx1"/>
              </a:solidFill>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914400"/>
            <a:ext cx="4848225"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0541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HTML</a:t>
            </a:r>
            <a:endParaRPr lang="en-US" dirty="0"/>
          </a:p>
        </p:txBody>
      </p:sp>
      <p:sp>
        <p:nvSpPr>
          <p:cNvPr id="6" name="Content Placeholder 5"/>
          <p:cNvSpPr>
            <a:spLocks noGrp="1"/>
          </p:cNvSpPr>
          <p:nvPr>
            <p:ph idx="1"/>
          </p:nvPr>
        </p:nvSpPr>
        <p:spPr>
          <a:xfrm>
            <a:off x="457200" y="990600"/>
            <a:ext cx="8534400" cy="5135563"/>
          </a:xfrm>
        </p:spPr>
        <p:txBody>
          <a:bodyPr/>
          <a:lstStyle/>
          <a:p>
            <a:r>
              <a:rPr lang="en-US" dirty="0"/>
              <a:t>Once you pick up the general structure or syntax of HTML (opening tag, attributes, closing tag), then you’re good to go! </a:t>
            </a:r>
            <a:r>
              <a:rPr lang="en-US" dirty="0" smtClean="0"/>
              <a:t> </a:t>
            </a:r>
          </a:p>
          <a:p>
            <a:endParaRPr lang="en-US" dirty="0"/>
          </a:p>
        </p:txBody>
      </p:sp>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15</a:t>
            </a:fld>
            <a:endParaRPr lang="en-US" dirty="0">
              <a:ln w="12700">
                <a:solidFill>
                  <a:schemeClr val="tx1"/>
                </a:solidFill>
              </a:l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838450"/>
            <a:ext cx="6400800" cy="226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64940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16</a:t>
            </a:fld>
            <a:endParaRPr lang="en-US" dirty="0">
              <a:ln w="12700">
                <a:solidFill>
                  <a:schemeClr val="tx1"/>
                </a:solidFill>
              </a:ln>
              <a:solidFill>
                <a:schemeClr val="tx1"/>
              </a:solidFill>
            </a:endParaRPr>
          </a:p>
        </p:txBody>
      </p:sp>
      <p:sp>
        <p:nvSpPr>
          <p:cNvPr id="10" name="Content Placeholder 9"/>
          <p:cNvSpPr>
            <a:spLocks noGrp="1"/>
          </p:cNvSpPr>
          <p:nvPr>
            <p:ph idx="1"/>
          </p:nvPr>
        </p:nvSpPr>
        <p:spPr>
          <a:xfrm>
            <a:off x="152400" y="228600"/>
            <a:ext cx="8534400" cy="5897563"/>
          </a:xfrm>
        </p:spPr>
        <p:txBody>
          <a:bodyPr>
            <a:normAutofit fontScale="92500" lnSpcReduction="20000"/>
          </a:bodyPr>
          <a:lstStyle/>
          <a:p>
            <a:r>
              <a:rPr lang="en-US" sz="2800" dirty="0"/>
              <a:t>A-Frame provides a handful of elements such as &lt;a-box&gt; or &lt;a-sky&gt; called </a:t>
            </a:r>
            <a:r>
              <a:rPr lang="en-US" sz="2800" i="1" dirty="0"/>
              <a:t>primitives</a:t>
            </a:r>
            <a:r>
              <a:rPr lang="en-US" sz="2800" dirty="0"/>
              <a:t> that wrap the entity-component pattern to make it appealing for beginners</a:t>
            </a:r>
            <a:r>
              <a:rPr lang="en-US" sz="2800" dirty="0" smtClean="0"/>
              <a:t>.</a:t>
            </a:r>
          </a:p>
          <a:p>
            <a:pPr marL="0" indent="0">
              <a:buNone/>
            </a:pPr>
            <a:r>
              <a:rPr lang="en-US" sz="2800" b="1" dirty="0">
                <a:solidFill>
                  <a:srgbClr val="FF0000"/>
                </a:solidFill>
              </a:rPr>
              <a:t>&lt;html&gt;</a:t>
            </a:r>
            <a:br>
              <a:rPr lang="en-US" sz="2800" b="1" dirty="0">
                <a:solidFill>
                  <a:srgbClr val="FF0000"/>
                </a:solidFill>
              </a:rPr>
            </a:br>
            <a:r>
              <a:rPr lang="en-US" sz="2800" b="1" dirty="0">
                <a:solidFill>
                  <a:srgbClr val="FF0000"/>
                </a:solidFill>
              </a:rPr>
              <a:t>&lt;head&gt;</a:t>
            </a:r>
            <a:br>
              <a:rPr lang="en-US" sz="2800" b="1" dirty="0">
                <a:solidFill>
                  <a:srgbClr val="FF0000"/>
                </a:solidFill>
              </a:rPr>
            </a:br>
            <a:r>
              <a:rPr lang="en-US" sz="2800" b="1" dirty="0">
                <a:solidFill>
                  <a:srgbClr val="FF0000"/>
                </a:solidFill>
              </a:rPr>
              <a:t>&lt;script </a:t>
            </a:r>
            <a:r>
              <a:rPr lang="en-US" sz="2800" b="1" dirty="0" err="1">
                <a:solidFill>
                  <a:srgbClr val="FF0000"/>
                </a:solidFill>
              </a:rPr>
              <a:t>src</a:t>
            </a:r>
            <a:r>
              <a:rPr lang="en-US" sz="2800" b="1" dirty="0">
                <a:solidFill>
                  <a:srgbClr val="FF0000"/>
                </a:solidFill>
              </a:rPr>
              <a:t>="https://aframe.io/releases/1.6.0/aframe.min.js"&gt;&lt;/script&gt;</a:t>
            </a:r>
            <a:br>
              <a:rPr lang="en-US" sz="2800" b="1" dirty="0">
                <a:solidFill>
                  <a:srgbClr val="FF0000"/>
                </a:solidFill>
              </a:rPr>
            </a:br>
            <a:r>
              <a:rPr lang="en-US" sz="2800" b="1" dirty="0">
                <a:solidFill>
                  <a:srgbClr val="FF0000"/>
                </a:solidFill>
              </a:rPr>
              <a:t>&lt;/head&gt;</a:t>
            </a:r>
            <a:br>
              <a:rPr lang="en-US" sz="2800" b="1" dirty="0">
                <a:solidFill>
                  <a:srgbClr val="FF0000"/>
                </a:solidFill>
              </a:rPr>
            </a:br>
            <a:r>
              <a:rPr lang="en-US" sz="2800" b="1" dirty="0">
                <a:solidFill>
                  <a:srgbClr val="FF0000"/>
                </a:solidFill>
              </a:rPr>
              <a:t>&lt;body&gt;</a:t>
            </a:r>
            <a:br>
              <a:rPr lang="en-US" sz="2800" b="1" dirty="0">
                <a:solidFill>
                  <a:srgbClr val="FF0000"/>
                </a:solidFill>
              </a:rPr>
            </a:br>
            <a:r>
              <a:rPr lang="en-US" sz="2800" b="1" dirty="0">
                <a:solidFill>
                  <a:schemeClr val="accent2">
                    <a:lumMod val="75000"/>
                  </a:schemeClr>
                </a:solidFill>
              </a:rPr>
              <a:t>&lt;a-scene&gt;</a:t>
            </a:r>
            <a:br>
              <a:rPr lang="en-US" sz="2800" b="1" dirty="0">
                <a:solidFill>
                  <a:schemeClr val="accent2">
                    <a:lumMod val="75000"/>
                  </a:schemeClr>
                </a:solidFill>
              </a:rPr>
            </a:br>
            <a:r>
              <a:rPr lang="en-US" sz="2800" b="1" dirty="0">
                <a:solidFill>
                  <a:schemeClr val="accent2">
                    <a:lumMod val="75000"/>
                  </a:schemeClr>
                </a:solidFill>
              </a:rPr>
              <a:t>&lt;a-box position="-1 0.5 -3" rotation="0 45 0" color="#4CC3D9"&gt;&lt;/a-box&gt;</a:t>
            </a:r>
            <a:br>
              <a:rPr lang="en-US" sz="2800" b="1" dirty="0">
                <a:solidFill>
                  <a:schemeClr val="accent2">
                    <a:lumMod val="75000"/>
                  </a:schemeClr>
                </a:solidFill>
              </a:rPr>
            </a:br>
            <a:r>
              <a:rPr lang="en-US" sz="2800" b="1" dirty="0" smtClean="0">
                <a:solidFill>
                  <a:schemeClr val="accent2">
                    <a:lumMod val="75000"/>
                  </a:schemeClr>
                </a:solidFill>
              </a:rPr>
              <a:t>&lt;</a:t>
            </a:r>
            <a:r>
              <a:rPr lang="en-US" sz="2800" b="1" dirty="0">
                <a:solidFill>
                  <a:schemeClr val="accent2">
                    <a:lumMod val="75000"/>
                  </a:schemeClr>
                </a:solidFill>
              </a:rPr>
              <a:t>a-sky color="#ECECEC"&gt;&lt;/a-sky&gt;</a:t>
            </a:r>
            <a:br>
              <a:rPr lang="en-US" sz="2800" b="1" dirty="0">
                <a:solidFill>
                  <a:schemeClr val="accent2">
                    <a:lumMod val="75000"/>
                  </a:schemeClr>
                </a:solidFill>
              </a:rPr>
            </a:br>
            <a:r>
              <a:rPr lang="en-US" sz="2800" b="1" dirty="0">
                <a:solidFill>
                  <a:schemeClr val="accent2">
                    <a:lumMod val="75000"/>
                  </a:schemeClr>
                </a:solidFill>
              </a:rPr>
              <a:t>&lt;/a-scene&gt;</a:t>
            </a:r>
            <a:r>
              <a:rPr lang="en-US" sz="2800" b="1" dirty="0">
                <a:solidFill>
                  <a:srgbClr val="FF0000"/>
                </a:solidFill>
              </a:rPr>
              <a:t/>
            </a:r>
            <a:br>
              <a:rPr lang="en-US" sz="2800" b="1" dirty="0">
                <a:solidFill>
                  <a:srgbClr val="FF0000"/>
                </a:solidFill>
              </a:rPr>
            </a:br>
            <a:r>
              <a:rPr lang="en-US" sz="2800" b="1" dirty="0">
                <a:solidFill>
                  <a:srgbClr val="FF0000"/>
                </a:solidFill>
              </a:rPr>
              <a:t>&lt;/body&gt;</a:t>
            </a:r>
            <a:br>
              <a:rPr lang="en-US" sz="2800" b="1" dirty="0">
                <a:solidFill>
                  <a:srgbClr val="FF0000"/>
                </a:solidFill>
              </a:rPr>
            </a:br>
            <a:r>
              <a:rPr lang="en-US" sz="2800" b="1" dirty="0">
                <a:solidFill>
                  <a:srgbClr val="FF0000"/>
                </a:solidFill>
              </a:rPr>
              <a:t>&lt;/html&gt;</a:t>
            </a:r>
          </a:p>
        </p:txBody>
      </p:sp>
    </p:spTree>
    <p:extLst>
      <p:ext uri="{BB962C8B-B14F-4D97-AF65-F5344CB8AC3E}">
        <p14:creationId xmlns:p14="http://schemas.microsoft.com/office/powerpoint/2010/main" val="13652794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81000"/>
            <a:ext cx="8229600" cy="5745163"/>
          </a:xfrm>
        </p:spPr>
        <p:txBody>
          <a:bodyPr>
            <a:normAutofit fontScale="62500" lnSpcReduction="20000"/>
          </a:bodyPr>
          <a:lstStyle/>
          <a:p>
            <a:r>
              <a:rPr lang="en-US" dirty="0" smtClean="0"/>
              <a:t>Entity-Component-System</a:t>
            </a:r>
          </a:p>
          <a:p>
            <a:r>
              <a:rPr lang="en-US" dirty="0"/>
              <a:t>A-Frame is a three.js framework with an </a:t>
            </a:r>
            <a:r>
              <a:rPr lang="en-US" dirty="0">
                <a:hlinkClick r:id="rId2"/>
              </a:rPr>
              <a:t>entity-component-system</a:t>
            </a:r>
            <a:r>
              <a:rPr lang="en-US" dirty="0"/>
              <a:t> (ECS) architecture. </a:t>
            </a:r>
            <a:endParaRPr lang="en-US" dirty="0" smtClean="0"/>
          </a:p>
          <a:p>
            <a:r>
              <a:rPr lang="en-US" dirty="0" smtClean="0"/>
              <a:t>ECS </a:t>
            </a:r>
            <a:r>
              <a:rPr lang="en-US" dirty="0"/>
              <a:t>architecture is a common and desirable pattern in 3D and game development that follows the </a:t>
            </a:r>
            <a:r>
              <a:rPr lang="en-US" b="1" dirty="0"/>
              <a:t>composition over inheritance and hierarchy</a:t>
            </a:r>
            <a:r>
              <a:rPr lang="en-US" dirty="0"/>
              <a:t> principle.</a:t>
            </a:r>
          </a:p>
          <a:p>
            <a:r>
              <a:rPr lang="en-US" dirty="0"/>
              <a:t>The benefits of ECS include:</a:t>
            </a:r>
          </a:p>
          <a:p>
            <a:r>
              <a:rPr lang="en-US" dirty="0"/>
              <a:t>Greater flexibility when defining objects by mixing and matching reusable parts.</a:t>
            </a:r>
          </a:p>
          <a:p>
            <a:r>
              <a:rPr lang="en-US" dirty="0"/>
              <a:t>Eliminates the problems of long inheritance chains with complex interwoven functionality.</a:t>
            </a:r>
          </a:p>
          <a:p>
            <a:r>
              <a:rPr lang="en-US" dirty="0"/>
              <a:t>Promotes clean design via decoupling, encapsulation, modularization, reusability.</a:t>
            </a:r>
          </a:p>
          <a:p>
            <a:r>
              <a:rPr lang="en-US" dirty="0"/>
              <a:t>Most scalable way to build a VR application in terms of complexity.</a:t>
            </a:r>
          </a:p>
          <a:p>
            <a:r>
              <a:rPr lang="en-US" dirty="0"/>
              <a:t>Proven architecture for 3D and VR development.</a:t>
            </a:r>
          </a:p>
          <a:p>
            <a:r>
              <a:rPr lang="en-US" dirty="0"/>
              <a:t>Allows for extending new features (possibly sharing them as community components).</a:t>
            </a:r>
          </a:p>
          <a:p>
            <a:r>
              <a:rPr lang="en-US" dirty="0"/>
              <a:t>3D and VR is different; there are infinite types of possible objects that have unbounded behavior. ECS provides a manageable pattern to construct types of objects.</a:t>
            </a:r>
          </a:p>
          <a:p>
            <a:endParaRPr lang="en-US" dirty="0"/>
          </a:p>
        </p:txBody>
      </p:sp>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17</a:t>
            </a:fld>
            <a:endParaRPr lang="en-US" dirty="0">
              <a:ln w="12700">
                <a:solidFill>
                  <a:schemeClr val="tx1"/>
                </a:solidFill>
              </a:ln>
              <a:solidFill>
                <a:schemeClr val="tx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820" y="0"/>
            <a:ext cx="813179" cy="762000"/>
          </a:xfrm>
          <a:prstGeom prst="rect">
            <a:avLst/>
          </a:prstGeom>
        </p:spPr>
      </p:pic>
    </p:spTree>
    <p:extLst>
      <p:ext uri="{BB962C8B-B14F-4D97-AF65-F5344CB8AC3E}">
        <p14:creationId xmlns:p14="http://schemas.microsoft.com/office/powerpoint/2010/main" val="4293259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Some abstract examples of different types of entities built from composing together different components:</a:t>
            </a:r>
          </a:p>
          <a:p>
            <a:r>
              <a:rPr lang="en-US" dirty="0">
                <a:solidFill>
                  <a:schemeClr val="accent2">
                    <a:lumMod val="75000"/>
                  </a:schemeClr>
                </a:solidFill>
              </a:rPr>
              <a:t>Box = Position + Geometry + Material</a:t>
            </a:r>
          </a:p>
          <a:p>
            <a:r>
              <a:rPr lang="en-US" dirty="0">
                <a:solidFill>
                  <a:srgbClr val="00B050"/>
                </a:solidFill>
              </a:rPr>
              <a:t>Light Bulb = Position + Light + Geometry + Material + Shadow</a:t>
            </a:r>
          </a:p>
          <a:p>
            <a:r>
              <a:rPr lang="en-US" dirty="0">
                <a:solidFill>
                  <a:schemeClr val="accent2">
                    <a:lumMod val="75000"/>
                  </a:schemeClr>
                </a:solidFill>
              </a:rPr>
              <a:t>Sign = Position + Geometry + Material + Text</a:t>
            </a:r>
          </a:p>
          <a:p>
            <a:r>
              <a:rPr lang="en-US" dirty="0">
                <a:solidFill>
                  <a:srgbClr val="00B050"/>
                </a:solidFill>
              </a:rPr>
              <a:t>VR Controller = Position + Rotation + Input + Model + Grab + Gestures</a:t>
            </a:r>
          </a:p>
          <a:p>
            <a:r>
              <a:rPr lang="en-US" dirty="0">
                <a:solidFill>
                  <a:schemeClr val="accent2">
                    <a:lumMod val="75000"/>
                  </a:schemeClr>
                </a:solidFill>
              </a:rPr>
              <a:t>Ball = Position + Velocity + Physics + Geometry + Material</a:t>
            </a:r>
          </a:p>
          <a:p>
            <a:r>
              <a:rPr lang="en-US" dirty="0">
                <a:solidFill>
                  <a:srgbClr val="00B050"/>
                </a:solidFill>
              </a:rPr>
              <a:t>Player = Position + Camera + Input + Avatar + Identity</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18</a:t>
            </a:fld>
            <a:endParaRPr lang="en-US"/>
          </a:p>
        </p:txBody>
      </p:sp>
    </p:spTree>
    <p:extLst>
      <p:ext uri="{BB962C8B-B14F-4D97-AF65-F5344CB8AC3E}">
        <p14:creationId xmlns:p14="http://schemas.microsoft.com/office/powerpoint/2010/main" val="26671316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a:bodyPr>
          <a:lstStyle/>
          <a:p>
            <a:r>
              <a:rPr lang="en-US" dirty="0"/>
              <a:t>As another abstract example, imagine we want to build a car entity by assembling components:</a:t>
            </a:r>
          </a:p>
          <a:p>
            <a:r>
              <a:rPr lang="en-US" dirty="0"/>
              <a:t>We can attach a material component that has properties such as “color” or “shininess” that affects the appearance of the car.</a:t>
            </a:r>
          </a:p>
          <a:p>
            <a:r>
              <a:rPr lang="en-US" dirty="0"/>
              <a:t>We can attach an engine component that has properties such as “horsepower” or “weight” that affects the functionality of the car.</a:t>
            </a:r>
          </a:p>
          <a:p>
            <a:r>
              <a:rPr lang="en-US" dirty="0"/>
              <a:t>We can attach a tire component that has properties such as “number of tires” or “steering angle” that affects the behavior of the car.</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19</a:t>
            </a:fld>
            <a:endParaRPr lang="en-US"/>
          </a:p>
        </p:txBody>
      </p:sp>
    </p:spTree>
    <p:extLst>
      <p:ext uri="{BB962C8B-B14F-4D97-AF65-F5344CB8AC3E}">
        <p14:creationId xmlns:p14="http://schemas.microsoft.com/office/powerpoint/2010/main" val="21203681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Course Outcomes</a:t>
            </a:r>
            <a:endParaRPr lang="en-US" dirty="0"/>
          </a:p>
        </p:txBody>
      </p:sp>
      <p:sp>
        <p:nvSpPr>
          <p:cNvPr id="3" name="Content Placeholder 2"/>
          <p:cNvSpPr>
            <a:spLocks noGrp="1"/>
          </p:cNvSpPr>
          <p:nvPr>
            <p:ph idx="1"/>
          </p:nvPr>
        </p:nvSpPr>
        <p:spPr>
          <a:xfrm>
            <a:off x="457200" y="1295400"/>
            <a:ext cx="8229600" cy="4830763"/>
          </a:xfrm>
        </p:spPr>
        <p:txBody>
          <a:bodyPr>
            <a:noAutofit/>
          </a:bodyPr>
          <a:lstStyle/>
          <a:p>
            <a:pPr marL="0" indent="0" algn="just">
              <a:buNone/>
            </a:pPr>
            <a:r>
              <a:rPr lang="en-US" sz="2400" dirty="0" smtClean="0">
                <a:latin typeface="Times New Roman" pitchFamily="18" charset="0"/>
                <a:cs typeface="Times New Roman" pitchFamily="18" charset="0"/>
              </a:rPr>
              <a:t>CO1: </a:t>
            </a:r>
            <a:r>
              <a:rPr lang="en-US" sz="2400" dirty="0">
                <a:latin typeface="Times New Roman" pitchFamily="18" charset="0"/>
                <a:cs typeface="Times New Roman" pitchFamily="18" charset="0"/>
              </a:rPr>
              <a:t>Demonstrate an understanding of techniques, processes,</a:t>
            </a:r>
          </a:p>
          <a:p>
            <a:pPr marL="0" indent="0" algn="just">
              <a:buNone/>
            </a:pPr>
            <a:r>
              <a:rPr lang="en-US" sz="2400" dirty="0" smtClean="0">
                <a:latin typeface="Times New Roman" pitchFamily="18" charset="0"/>
                <a:cs typeface="Times New Roman" pitchFamily="18" charset="0"/>
              </a:rPr>
              <a:t>          technologies </a:t>
            </a:r>
            <a:r>
              <a:rPr lang="en-US" sz="2400" dirty="0">
                <a:latin typeface="Times New Roman" pitchFamily="18" charset="0"/>
                <a:cs typeface="Times New Roman" pitchFamily="18" charset="0"/>
              </a:rPr>
              <a:t>and equipment used in virtual reality</a:t>
            </a:r>
          </a:p>
          <a:p>
            <a:pPr marL="0" indent="0" algn="just">
              <a:buNone/>
            </a:pPr>
            <a:r>
              <a:rPr lang="en-US" sz="2400" dirty="0" smtClean="0">
                <a:latin typeface="Times New Roman" pitchFamily="18" charset="0"/>
                <a:cs typeface="Times New Roman" pitchFamily="18" charset="0"/>
              </a:rPr>
              <a:t>CO2: </a:t>
            </a:r>
            <a:r>
              <a:rPr lang="en-US" sz="2400" dirty="0">
                <a:latin typeface="Times New Roman" pitchFamily="18" charset="0"/>
                <a:cs typeface="Times New Roman" pitchFamily="18" charset="0"/>
              </a:rPr>
              <a:t>Identify appropriate design methodologies for immersive</a:t>
            </a:r>
          </a:p>
          <a:p>
            <a:pPr marL="0" indent="0" algn="just">
              <a:buNone/>
            </a:pPr>
            <a:r>
              <a:rPr lang="en-US" sz="2400" dirty="0" smtClean="0">
                <a:latin typeface="Times New Roman" pitchFamily="18" charset="0"/>
                <a:cs typeface="Times New Roman" pitchFamily="18" charset="0"/>
              </a:rPr>
              <a:t>          technology </a:t>
            </a:r>
            <a:r>
              <a:rPr lang="en-US" sz="2400" dirty="0">
                <a:latin typeface="Times New Roman" pitchFamily="18" charset="0"/>
                <a:cs typeface="Times New Roman" pitchFamily="18" charset="0"/>
              </a:rPr>
              <a:t>development, especially from a physiological</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perspective</a:t>
            </a:r>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CO3: </a:t>
            </a:r>
            <a:r>
              <a:rPr lang="en-US" sz="2400" dirty="0">
                <a:latin typeface="Times New Roman" pitchFamily="18" charset="0"/>
                <a:cs typeface="Times New Roman" pitchFamily="18" charset="0"/>
              </a:rPr>
              <a:t>Exploit the characteristics of human visual perception in</a:t>
            </a:r>
          </a:p>
          <a:p>
            <a:pPr marL="0" indent="0" algn="just">
              <a:buNone/>
            </a:pPr>
            <a:r>
              <a:rPr lang="en-US" sz="2400" dirty="0" smtClean="0">
                <a:latin typeface="Times New Roman" pitchFamily="18" charset="0"/>
                <a:cs typeface="Times New Roman" pitchFamily="18" charset="0"/>
              </a:rPr>
              <a:t>          Virtual </a:t>
            </a:r>
            <a:r>
              <a:rPr lang="en-US" sz="2400" dirty="0">
                <a:latin typeface="Times New Roman" pitchFamily="18" charset="0"/>
                <a:cs typeface="Times New Roman" pitchFamily="18" charset="0"/>
              </a:rPr>
              <a:t>Reality techniques</a:t>
            </a:r>
          </a:p>
          <a:p>
            <a:pPr marL="0" indent="0" algn="just">
              <a:buNone/>
            </a:pPr>
            <a:r>
              <a:rPr lang="en-US" sz="2400" dirty="0" smtClean="0">
                <a:latin typeface="Times New Roman" pitchFamily="18" charset="0"/>
                <a:cs typeface="Times New Roman" pitchFamily="18" charset="0"/>
              </a:rPr>
              <a:t>CO4: </a:t>
            </a:r>
            <a:r>
              <a:rPr lang="en-US" sz="2400" dirty="0">
                <a:latin typeface="Times New Roman" pitchFamily="18" charset="0"/>
                <a:cs typeface="Times New Roman" pitchFamily="18" charset="0"/>
              </a:rPr>
              <a:t>Create effective VR techniques for the Web</a:t>
            </a:r>
          </a:p>
          <a:p>
            <a:pPr marL="0" indent="0" algn="just">
              <a:buNone/>
            </a:pPr>
            <a:r>
              <a:rPr lang="en-US" sz="2400" dirty="0" smtClean="0">
                <a:latin typeface="Times New Roman" pitchFamily="18" charset="0"/>
                <a:cs typeface="Times New Roman" pitchFamily="18" charset="0"/>
              </a:rPr>
              <a:t>CO5: </a:t>
            </a:r>
            <a:r>
              <a:rPr lang="en-US" sz="2400" dirty="0">
                <a:latin typeface="Times New Roman" pitchFamily="18" charset="0"/>
                <a:cs typeface="Times New Roman" pitchFamily="18" charset="0"/>
              </a:rPr>
              <a:t>Effectively categorize the benefits/shortcomings of</a:t>
            </a:r>
          </a:p>
          <a:p>
            <a:pPr marL="0" indent="0" algn="just">
              <a:buNone/>
            </a:pPr>
            <a:r>
              <a:rPr lang="en-US" sz="2400" dirty="0" smtClean="0">
                <a:latin typeface="Times New Roman" pitchFamily="18" charset="0"/>
                <a:cs typeface="Times New Roman" pitchFamily="18" charset="0"/>
              </a:rPr>
              <a:t>          available </a:t>
            </a:r>
            <a:r>
              <a:rPr lang="en-US" sz="2400" dirty="0">
                <a:latin typeface="Times New Roman" pitchFamily="18" charset="0"/>
                <a:cs typeface="Times New Roman" pitchFamily="18" charset="0"/>
              </a:rPr>
              <a:t>VR technology platforms.</a:t>
            </a:r>
          </a:p>
          <a:p>
            <a:pPr marL="0" indent="0" algn="just">
              <a:buNone/>
            </a:pPr>
            <a:r>
              <a:rPr lang="en-US" sz="2400" dirty="0" smtClean="0">
                <a:latin typeface="Times New Roman" pitchFamily="18" charset="0"/>
                <a:cs typeface="Times New Roman" pitchFamily="18" charset="0"/>
              </a:rPr>
              <a:t>CO6: </a:t>
            </a:r>
            <a:r>
              <a:rPr lang="en-US" sz="2400" dirty="0">
                <a:latin typeface="Times New Roman" pitchFamily="18" charset="0"/>
                <a:cs typeface="Times New Roman" pitchFamily="18" charset="0"/>
              </a:rPr>
              <a:t>Use human factors to design and evaluate a VR application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6FBE13C5-096C-4414-BAF5-BA411B408E52}"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2</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264223850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fontScale="85000" lnSpcReduction="10000"/>
          </a:bodyPr>
          <a:lstStyle/>
          <a:p>
            <a:r>
              <a:rPr lang="en-US" b="1" dirty="0"/>
              <a:t>ECS in A-Frame</a:t>
            </a:r>
          </a:p>
          <a:p>
            <a:r>
              <a:rPr lang="en-US" dirty="0"/>
              <a:t>A-Frame has APIs that represents each piece of ECS:</a:t>
            </a:r>
          </a:p>
          <a:p>
            <a:r>
              <a:rPr lang="en-US" b="1" dirty="0"/>
              <a:t>Entities</a:t>
            </a:r>
            <a:r>
              <a:rPr lang="en-US" dirty="0"/>
              <a:t> are represented by the &lt;a-entity&gt; element and prototype.</a:t>
            </a:r>
          </a:p>
          <a:p>
            <a:r>
              <a:rPr lang="en-US" b="1" dirty="0"/>
              <a:t>Components</a:t>
            </a:r>
            <a:r>
              <a:rPr lang="en-US" dirty="0"/>
              <a:t> are represented by HTML attributes on &lt;a-entity&gt;‘s. Underneath, components are objects containing a schema, lifecycle handlers, and methods. Components are registered via the </a:t>
            </a:r>
            <a:r>
              <a:rPr lang="en-US" dirty="0" err="1"/>
              <a:t>AFRAME.registerComponent</a:t>
            </a:r>
            <a:r>
              <a:rPr lang="en-US" dirty="0"/>
              <a:t> (name, definition) API.</a:t>
            </a:r>
          </a:p>
          <a:p>
            <a:r>
              <a:rPr lang="en-US" b="1" dirty="0"/>
              <a:t>Systems</a:t>
            </a:r>
            <a:r>
              <a:rPr lang="en-US" dirty="0"/>
              <a:t> are represented by &lt;a-scene&gt;‘s HTML attributes. System are similar to components in definition. Systems are registered via the </a:t>
            </a:r>
            <a:r>
              <a:rPr lang="en-US" dirty="0" err="1"/>
              <a:t>AFRAME.registerSystem</a:t>
            </a:r>
            <a:r>
              <a:rPr lang="en-US" dirty="0"/>
              <a:t> (name, definition) API.</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20</a:t>
            </a:fld>
            <a:endParaRPr lang="en-US"/>
          </a:p>
        </p:txBody>
      </p:sp>
    </p:spTree>
    <p:extLst>
      <p:ext uri="{BB962C8B-B14F-4D97-AF65-F5344CB8AC3E}">
        <p14:creationId xmlns:p14="http://schemas.microsoft.com/office/powerpoint/2010/main" val="34686392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a:t>This syntax takes the form with a colon (:) separating property names from property values, and a semicolon (;) separating different property declarations:</a:t>
            </a:r>
          </a:p>
          <a:p>
            <a:r>
              <a:rPr lang="en-US" dirty="0"/>
              <a:t>&lt;a-entity ${</a:t>
            </a:r>
            <a:r>
              <a:rPr lang="en-US" dirty="0" err="1"/>
              <a:t>componentName</a:t>
            </a:r>
            <a:r>
              <a:rPr lang="en-US" dirty="0"/>
              <a:t>}="${propertyName1}: ${propertyValue1}; ${propertyName2}: ${propertyValue2}"&gt;</a:t>
            </a:r>
          </a:p>
          <a:p>
            <a:r>
              <a:rPr lang="en-US" dirty="0"/>
              <a:t>For example, we have &lt;a-entity&gt; and attach the </a:t>
            </a:r>
            <a:r>
              <a:rPr lang="en-US" dirty="0">
                <a:hlinkClick r:id="rId2"/>
              </a:rPr>
              <a:t>geometry</a:t>
            </a:r>
            <a:r>
              <a:rPr lang="en-US" dirty="0"/>
              <a:t>, </a:t>
            </a:r>
            <a:r>
              <a:rPr lang="en-US" dirty="0">
                <a:hlinkClick r:id="rId3"/>
              </a:rPr>
              <a:t>material</a:t>
            </a:r>
            <a:r>
              <a:rPr lang="en-US" dirty="0"/>
              <a:t>, </a:t>
            </a:r>
            <a:r>
              <a:rPr lang="en-US" dirty="0">
                <a:hlinkClick r:id="rId4"/>
              </a:rPr>
              <a:t>light</a:t>
            </a:r>
            <a:r>
              <a:rPr lang="en-US" dirty="0"/>
              <a:t>, and </a:t>
            </a:r>
            <a:r>
              <a:rPr lang="en-US" dirty="0">
                <a:hlinkClick r:id="rId5"/>
              </a:rPr>
              <a:t>position</a:t>
            </a:r>
            <a:r>
              <a:rPr lang="en-US" dirty="0"/>
              <a:t> components with various properties and property values:</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21</a:t>
            </a:fld>
            <a:endParaRPr lang="en-US"/>
          </a:p>
        </p:txBody>
      </p:sp>
    </p:spTree>
    <p:extLst>
      <p:ext uri="{BB962C8B-B14F-4D97-AF65-F5344CB8AC3E}">
        <p14:creationId xmlns:p14="http://schemas.microsoft.com/office/powerpoint/2010/main" val="27690202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&lt;a-entity geometry="primitive: sphere; radius: 1.5"</a:t>
            </a:r>
            <a:br>
              <a:rPr lang="en-US" dirty="0"/>
            </a:br>
            <a:r>
              <a:rPr lang="en-US" dirty="0"/>
              <a:t>light="type: point; color: white; intensity: 2"</a:t>
            </a:r>
            <a:br>
              <a:rPr lang="en-US" dirty="0"/>
            </a:br>
            <a:r>
              <a:rPr lang="en-US" dirty="0"/>
              <a:t>material="color: white; </a:t>
            </a:r>
            <a:r>
              <a:rPr lang="en-US" dirty="0" err="1"/>
              <a:t>shader</a:t>
            </a:r>
            <a:r>
              <a:rPr lang="en-US" dirty="0"/>
              <a:t>: flat; </a:t>
            </a:r>
            <a:r>
              <a:rPr lang="en-US" dirty="0" err="1"/>
              <a:t>src</a:t>
            </a:r>
            <a:r>
              <a:rPr lang="en-US" dirty="0"/>
              <a:t>: glow.jpg"</a:t>
            </a:r>
            <a:br>
              <a:rPr lang="en-US" dirty="0"/>
            </a:br>
            <a:r>
              <a:rPr lang="en-US" dirty="0"/>
              <a:t>position="0 0 -5"&gt;&lt;/a-entity&gt;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22</a:t>
            </a:fld>
            <a:endParaRPr lang="en-US"/>
          </a:p>
        </p:txBody>
      </p:sp>
    </p:spTree>
    <p:extLst>
      <p:ext uri="{BB962C8B-B14F-4D97-AF65-F5344CB8AC3E}">
        <p14:creationId xmlns:p14="http://schemas.microsoft.com/office/powerpoint/2010/main" val="38434079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HTML</a:t>
            </a:r>
            <a:endParaRPr lang="en-US" dirty="0"/>
          </a:p>
        </p:txBody>
      </p:sp>
      <p:sp>
        <p:nvSpPr>
          <p:cNvPr id="6" name="Content Placeholder 5"/>
          <p:cNvSpPr>
            <a:spLocks noGrp="1"/>
          </p:cNvSpPr>
          <p:nvPr>
            <p:ph idx="1"/>
          </p:nvPr>
        </p:nvSpPr>
        <p:spPr>
          <a:xfrm>
            <a:off x="457200" y="152400"/>
            <a:ext cx="8229600" cy="6705600"/>
          </a:xfrm>
        </p:spPr>
        <p:txBody>
          <a:bodyPr>
            <a:noAutofit/>
          </a:bodyPr>
          <a:lstStyle/>
          <a:p>
            <a:pPr marL="0" indent="0">
              <a:buNone/>
            </a:pPr>
            <a:r>
              <a:rPr lang="en-US" sz="2400" b="1" dirty="0"/>
              <a:t>&lt;html </a:t>
            </a:r>
            <a:r>
              <a:rPr lang="en-US" sz="2400" b="1" dirty="0" err="1"/>
              <a:t>lang</a:t>
            </a:r>
            <a:r>
              <a:rPr lang="en-US" sz="2400" b="1" dirty="0"/>
              <a:t>="en"&gt;</a:t>
            </a:r>
          </a:p>
          <a:p>
            <a:pPr marL="0" indent="0">
              <a:buNone/>
            </a:pPr>
            <a:r>
              <a:rPr lang="en-US" sz="2400" b="1" dirty="0"/>
              <a:t>&lt;head&gt;</a:t>
            </a:r>
          </a:p>
          <a:p>
            <a:pPr marL="0" indent="0">
              <a:buNone/>
            </a:pPr>
            <a:r>
              <a:rPr lang="en-US" sz="2400" b="1" dirty="0"/>
              <a:t>        &lt;script </a:t>
            </a:r>
            <a:r>
              <a:rPr lang="en-US" sz="2400" b="1" dirty="0" err="1"/>
              <a:t>src</a:t>
            </a:r>
            <a:r>
              <a:rPr lang="en-US" sz="2400" b="1" dirty="0"/>
              <a:t>="https://aframe.io/releases/1.6.0/aframe.min.js"&gt;&lt;/script&gt;</a:t>
            </a:r>
          </a:p>
          <a:p>
            <a:pPr marL="0" indent="0">
              <a:buNone/>
            </a:pPr>
            <a:r>
              <a:rPr lang="en-US" sz="2400" b="1" dirty="0"/>
              <a:t>&lt;/head&gt;</a:t>
            </a:r>
          </a:p>
          <a:p>
            <a:pPr marL="0" indent="0">
              <a:buNone/>
            </a:pPr>
            <a:r>
              <a:rPr lang="en-US" sz="2400" b="1" dirty="0"/>
              <a:t>&lt;body&gt;</a:t>
            </a:r>
          </a:p>
          <a:p>
            <a:pPr marL="0" indent="0">
              <a:buNone/>
            </a:pPr>
            <a:r>
              <a:rPr lang="en-US" sz="2400" b="1" dirty="0"/>
              <a:t>    &lt;a-scene&gt;</a:t>
            </a:r>
          </a:p>
          <a:p>
            <a:pPr marL="0" indent="0">
              <a:buNone/>
            </a:pPr>
            <a:r>
              <a:rPr lang="en-US" sz="2400" b="1" dirty="0"/>
              <a:t>        &lt;a-box position="-1 3 -5" rotation="0 45 0" color="#4CC3D9" dynamic-body &gt;</a:t>
            </a:r>
          </a:p>
          <a:p>
            <a:pPr marL="0" indent="0">
              <a:buNone/>
            </a:pPr>
            <a:r>
              <a:rPr lang="en-US" sz="2400" b="1" dirty="0"/>
              <a:t/>
            </a:r>
            <a:br>
              <a:rPr lang="en-US" sz="2400" b="1" dirty="0"/>
            </a:br>
            <a:r>
              <a:rPr lang="en-US" sz="2400" b="1" dirty="0"/>
              <a:t>        &lt;/a-box&gt;</a:t>
            </a:r>
          </a:p>
          <a:p>
            <a:pPr marL="0" indent="0">
              <a:buNone/>
            </a:pPr>
            <a:r>
              <a:rPr lang="en-US" sz="2400" b="1" dirty="0"/>
              <a:t>    &lt;/a-scene&gt;</a:t>
            </a:r>
          </a:p>
          <a:p>
            <a:pPr marL="0" indent="0">
              <a:buNone/>
            </a:pPr>
            <a:r>
              <a:rPr lang="en-US" sz="2400" b="1" dirty="0"/>
              <a:t>    </a:t>
            </a:r>
          </a:p>
          <a:p>
            <a:pPr marL="0" indent="0">
              <a:buNone/>
            </a:pPr>
            <a:r>
              <a:rPr lang="en-US" sz="2400" b="1" dirty="0"/>
              <a:t>&lt;/body&gt;</a:t>
            </a:r>
          </a:p>
          <a:p>
            <a:pPr marL="0" indent="0">
              <a:buNone/>
            </a:pPr>
            <a:r>
              <a:rPr lang="en-US" sz="2400" b="1" dirty="0"/>
              <a:t>&lt;/html&gt;</a:t>
            </a:r>
          </a:p>
        </p:txBody>
      </p:sp>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23</a:t>
            </a:fld>
            <a:endParaRPr lang="en-US" dirty="0">
              <a:ln w="12700">
                <a:solidFill>
                  <a:schemeClr val="tx1"/>
                </a:solidFill>
              </a:ln>
              <a:solidFill>
                <a:schemeClr val="tx1"/>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Tree>
    <p:extLst>
      <p:ext uri="{BB962C8B-B14F-4D97-AF65-F5344CB8AC3E}">
        <p14:creationId xmlns:p14="http://schemas.microsoft.com/office/powerpoint/2010/main" val="74749424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fontScale="92500" lnSpcReduction="20000"/>
          </a:bodyPr>
          <a:lstStyle/>
          <a:p>
            <a:r>
              <a:rPr lang="en-US" dirty="0"/>
              <a:t>The animation component lets us animate and tween values including:</a:t>
            </a:r>
          </a:p>
          <a:p>
            <a:r>
              <a:rPr lang="en-US" dirty="0"/>
              <a:t>Component values (e.g., position, visible)</a:t>
            </a:r>
          </a:p>
          <a:p>
            <a:r>
              <a:rPr lang="en-US" dirty="0"/>
              <a:t>Component property values (e.g., </a:t>
            </a:r>
            <a:r>
              <a:rPr lang="en-US" dirty="0" err="1"/>
              <a:t>light.intensity</a:t>
            </a:r>
            <a:r>
              <a:rPr lang="en-US" dirty="0"/>
              <a:t>)</a:t>
            </a:r>
          </a:p>
          <a:p>
            <a:r>
              <a:rPr lang="en-US" dirty="0"/>
              <a:t>We can also tween values directly for better performance versus going through .</a:t>
            </a:r>
            <a:r>
              <a:rPr lang="en-US" dirty="0" err="1"/>
              <a:t>setAttribute</a:t>
            </a:r>
            <a:r>
              <a:rPr lang="en-US" dirty="0"/>
              <a:t>, such as by animating values:</a:t>
            </a:r>
          </a:p>
          <a:p>
            <a:r>
              <a:rPr lang="en-US" dirty="0"/>
              <a:t>On the object3D (e.g., object3D.position.y, object3D.rotation.z)</a:t>
            </a:r>
          </a:p>
          <a:p>
            <a:r>
              <a:rPr lang="en-US" dirty="0"/>
              <a:t>Directly within a component (e.g., </a:t>
            </a:r>
            <a:r>
              <a:rPr lang="en-US" dirty="0" err="1"/>
              <a:t>components.material.material.color</a:t>
            </a:r>
            <a:r>
              <a:rPr lang="en-US" dirty="0"/>
              <a:t>, </a:t>
            </a:r>
            <a:r>
              <a:rPr lang="en-US" dirty="0" err="1"/>
              <a:t>components.text.material.uniforms.opacity.value</a:t>
            </a:r>
            <a:r>
              <a:rPr lang="en-US" dirty="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24</a:t>
            </a:fld>
            <a:endParaRPr lang="en-US"/>
          </a:p>
        </p:txBody>
      </p:sp>
    </p:spTree>
    <p:extLst>
      <p:ext uri="{BB962C8B-B14F-4D97-AF65-F5344CB8AC3E}">
        <p14:creationId xmlns:p14="http://schemas.microsoft.com/office/powerpoint/2010/main" val="35181123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304800"/>
            <a:ext cx="8915400" cy="6477000"/>
          </a:xfrm>
        </p:spPr>
        <p:txBody>
          <a:bodyPr>
            <a:noAutofit/>
          </a:bodyPr>
          <a:lstStyle/>
          <a:p>
            <a:pPr marL="0" indent="0">
              <a:buNone/>
            </a:pPr>
            <a:r>
              <a:rPr lang="en-US" sz="2400" b="1" dirty="0"/>
              <a:t>&lt;head</a:t>
            </a:r>
            <a:r>
              <a:rPr lang="en-US" sz="2400" b="1" dirty="0" smtClean="0"/>
              <a:t>&gt;</a:t>
            </a:r>
            <a:r>
              <a:rPr lang="en-US" sz="2400" b="1" dirty="0"/>
              <a:t>  </a:t>
            </a:r>
          </a:p>
          <a:p>
            <a:pPr marL="0" indent="0">
              <a:buNone/>
            </a:pPr>
            <a:r>
              <a:rPr lang="en-US" sz="2400" b="1" dirty="0"/>
              <a:t>    &lt;</a:t>
            </a:r>
            <a:r>
              <a:rPr lang="en-US" sz="2400" b="1" dirty="0" smtClean="0"/>
              <a:t>script </a:t>
            </a:r>
            <a:r>
              <a:rPr lang="en-US" sz="2400" b="1" dirty="0" err="1" smtClean="0"/>
              <a:t>src</a:t>
            </a:r>
            <a:r>
              <a:rPr lang="en-US" sz="2400" b="1" dirty="0"/>
              <a:t>="https://aframe.io/releases/1.6.0/aframe.min.js"&gt;&lt;/script&gt;</a:t>
            </a:r>
          </a:p>
          <a:p>
            <a:pPr marL="0" indent="0">
              <a:buNone/>
            </a:pPr>
            <a:r>
              <a:rPr lang="en-US" sz="2400" b="1" dirty="0"/>
              <a:t>&lt;/head&gt;</a:t>
            </a:r>
          </a:p>
          <a:p>
            <a:pPr marL="0" indent="0">
              <a:buNone/>
            </a:pPr>
            <a:r>
              <a:rPr lang="en-US" sz="2400" b="1" dirty="0"/>
              <a:t>&lt;body&gt;</a:t>
            </a:r>
          </a:p>
          <a:p>
            <a:pPr marL="0" indent="0">
              <a:buNone/>
            </a:pPr>
            <a:r>
              <a:rPr lang="en-US" sz="2400" b="1" dirty="0"/>
              <a:t>    &lt;a-scene&gt;</a:t>
            </a:r>
          </a:p>
          <a:p>
            <a:pPr marL="0" indent="0">
              <a:buNone/>
            </a:pPr>
            <a:r>
              <a:rPr lang="en-US" sz="2400" b="1" dirty="0"/>
              <a:t>        &lt;a-box position="-1 3 -5" rotation="0 45 0" color="#4CC3D9" dynamic-body </a:t>
            </a:r>
            <a:r>
              <a:rPr lang="en-US" sz="2400" b="1" dirty="0" smtClean="0"/>
              <a:t>&gt;</a:t>
            </a:r>
            <a:r>
              <a:rPr lang="en-US" sz="2400" b="1" dirty="0"/>
              <a:t/>
            </a:r>
            <a:br>
              <a:rPr lang="en-US" sz="2400" b="1" dirty="0"/>
            </a:br>
            <a:r>
              <a:rPr lang="en-US" sz="2400" b="1" dirty="0"/>
              <a:t>        &lt;/a-box&gt;</a:t>
            </a:r>
          </a:p>
          <a:p>
            <a:pPr marL="0" indent="0">
              <a:buNone/>
            </a:pPr>
            <a:r>
              <a:rPr lang="en-US" sz="2400" b="1" dirty="0"/>
              <a:t>        </a:t>
            </a:r>
            <a:r>
              <a:rPr lang="en-US" sz="2400" b="1" dirty="0">
                <a:solidFill>
                  <a:srgbClr val="00B050"/>
                </a:solidFill>
              </a:rPr>
              <a:t>&lt;a-box position="-1 1.6 -5" animation="property: position; to: 1 8 -10; </a:t>
            </a:r>
            <a:r>
              <a:rPr lang="en-US" sz="2400" b="1" dirty="0" err="1">
                <a:solidFill>
                  <a:srgbClr val="00B050"/>
                </a:solidFill>
              </a:rPr>
              <a:t>dur</a:t>
            </a:r>
            <a:r>
              <a:rPr lang="en-US" sz="2400" b="1" dirty="0">
                <a:solidFill>
                  <a:srgbClr val="00B050"/>
                </a:solidFill>
              </a:rPr>
              <a:t>: 2000; easing: </a:t>
            </a:r>
            <a:r>
              <a:rPr lang="en-US" sz="2400" b="1" dirty="0" smtClean="0">
                <a:solidFill>
                  <a:srgbClr val="00B050"/>
                </a:solidFill>
              </a:rPr>
              <a:t>linear</a:t>
            </a:r>
            <a:r>
              <a:rPr lang="en-US" sz="2400" b="1" dirty="0">
                <a:solidFill>
                  <a:srgbClr val="00B050"/>
                </a:solidFill>
              </a:rPr>
              <a:t>; loop: true" color="tomato"&gt;&lt;/a-box&gt;</a:t>
            </a:r>
          </a:p>
          <a:p>
            <a:pPr marL="0" indent="0">
              <a:buNone/>
            </a:pPr>
            <a:r>
              <a:rPr lang="en-US" sz="2400" b="1" dirty="0"/>
              <a:t>        &lt;/a-box</a:t>
            </a:r>
            <a:r>
              <a:rPr lang="en-US" sz="2400" b="1" dirty="0" smtClean="0"/>
              <a:t>&gt;</a:t>
            </a:r>
            <a:r>
              <a:rPr lang="en-US" sz="2400" b="1" dirty="0"/>
              <a:t/>
            </a:r>
            <a:br>
              <a:rPr lang="en-US" sz="2400" b="1" dirty="0"/>
            </a:br>
            <a:r>
              <a:rPr lang="en-US" sz="2400" b="1" dirty="0"/>
              <a:t>    &lt;/a-scene</a:t>
            </a:r>
            <a:r>
              <a:rPr lang="en-US" sz="2400" b="1" dirty="0" smtClean="0"/>
              <a:t>&gt;</a:t>
            </a:r>
            <a:r>
              <a:rPr lang="en-US" sz="2400" b="1" dirty="0"/>
              <a:t>    </a:t>
            </a:r>
          </a:p>
          <a:p>
            <a:pPr marL="0" indent="0">
              <a:buNone/>
            </a:pPr>
            <a:r>
              <a:rPr lang="en-US" sz="2400" b="1" dirty="0"/>
              <a:t>&lt;/body&gt;</a:t>
            </a:r>
          </a:p>
          <a:p>
            <a:pPr marL="0" indent="0">
              <a:buNone/>
            </a:pPr>
            <a:r>
              <a:rPr lang="en-US" sz="2400" b="1" dirty="0"/>
              <a:t>&lt;/html&gt;</a:t>
            </a:r>
          </a:p>
          <a:p>
            <a:endParaRPr lang="en-US" sz="2400" b="1"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dirty="0"/>
          </a:p>
        </p:txBody>
      </p:sp>
      <p:sp>
        <p:nvSpPr>
          <p:cNvPr id="5" name="Slide Number Placeholder 4"/>
          <p:cNvSpPr>
            <a:spLocks noGrp="1"/>
          </p:cNvSpPr>
          <p:nvPr>
            <p:ph type="sldNum" sz="quarter" idx="12"/>
          </p:nvPr>
        </p:nvSpPr>
        <p:spPr/>
        <p:txBody>
          <a:bodyPr/>
          <a:lstStyle/>
          <a:p>
            <a:fld id="{155D393B-D3FB-4FCB-A735-BD15267A1CE5}" type="slidenum">
              <a:rPr lang="en-US" smtClean="0"/>
              <a:t>25</a:t>
            </a:fld>
            <a:endParaRPr lang="en-US"/>
          </a:p>
        </p:txBody>
      </p:sp>
    </p:spTree>
    <p:extLst>
      <p:ext uri="{BB962C8B-B14F-4D97-AF65-F5344CB8AC3E}">
        <p14:creationId xmlns:p14="http://schemas.microsoft.com/office/powerpoint/2010/main" val="13276252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For example, translating a box</a:t>
            </a:r>
            <a:r>
              <a:rPr lang="en-US" dirty="0" smtClean="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26</a:t>
            </a:fld>
            <a:endParaRPr lang="en-US"/>
          </a:p>
        </p:txBody>
      </p:sp>
      <p:graphicFrame>
        <p:nvGraphicFramePr>
          <p:cNvPr id="15" name="Table 14"/>
          <p:cNvGraphicFramePr>
            <a:graphicFrameLocks noGrp="1"/>
          </p:cNvGraphicFramePr>
          <p:nvPr>
            <p:extLst>
              <p:ext uri="{D42A27DB-BD31-4B8C-83A1-F6EECF244321}">
                <p14:modId xmlns:p14="http://schemas.microsoft.com/office/powerpoint/2010/main" val="960529438"/>
              </p:ext>
            </p:extLst>
          </p:nvPr>
        </p:nvGraphicFramePr>
        <p:xfrm>
          <a:off x="520700" y="1143000"/>
          <a:ext cx="8394700" cy="1463040"/>
        </p:xfrm>
        <a:graphic>
          <a:graphicData uri="http://schemas.openxmlformats.org/drawingml/2006/table">
            <a:tbl>
              <a:tblPr/>
              <a:tblGrid>
                <a:gridCol w="8394700"/>
              </a:tblGrid>
              <a:tr h="1219200">
                <a:tc>
                  <a:txBody>
                    <a:bodyPr/>
                    <a:lstStyle/>
                    <a:p>
                      <a:r>
                        <a:rPr lang="en-US" sz="2400" dirty="0">
                          <a:solidFill>
                            <a:srgbClr val="2973B7"/>
                          </a:solidFill>
                          <a:effectLst/>
                        </a:rPr>
                        <a:t>&lt;a-box </a:t>
                      </a:r>
                      <a:r>
                        <a:rPr lang="en-US" sz="2400" dirty="0">
                          <a:solidFill>
                            <a:srgbClr val="E96900"/>
                          </a:solidFill>
                          <a:effectLst/>
                        </a:rPr>
                        <a:t>position</a:t>
                      </a:r>
                      <a:r>
                        <a:rPr lang="en-US" sz="2400" dirty="0">
                          <a:solidFill>
                            <a:srgbClr val="2973B7"/>
                          </a:solidFill>
                          <a:effectLst/>
                        </a:rPr>
                        <a:t>=</a:t>
                      </a:r>
                      <a:r>
                        <a:rPr lang="en-US" sz="2400" dirty="0">
                          <a:solidFill>
                            <a:srgbClr val="44BB88"/>
                          </a:solidFill>
                          <a:effectLst/>
                        </a:rPr>
                        <a:t>"-1 1.6 -5"</a:t>
                      </a:r>
                      <a:r>
                        <a:rPr lang="en-US" sz="2400" dirty="0">
                          <a:solidFill>
                            <a:srgbClr val="2973B7"/>
                          </a:solidFill>
                          <a:effectLst/>
                        </a:rPr>
                        <a:t> </a:t>
                      </a:r>
                      <a:r>
                        <a:rPr lang="en-US" sz="2400" dirty="0">
                          <a:solidFill>
                            <a:srgbClr val="E96900"/>
                          </a:solidFill>
                          <a:effectLst/>
                        </a:rPr>
                        <a:t>animation</a:t>
                      </a:r>
                      <a:r>
                        <a:rPr lang="en-US" sz="2400" dirty="0">
                          <a:solidFill>
                            <a:srgbClr val="2973B7"/>
                          </a:solidFill>
                          <a:effectLst/>
                        </a:rPr>
                        <a:t>=</a:t>
                      </a:r>
                      <a:r>
                        <a:rPr lang="en-US" sz="2400" dirty="0">
                          <a:solidFill>
                            <a:srgbClr val="44BB88"/>
                          </a:solidFill>
                          <a:effectLst/>
                        </a:rPr>
                        <a:t>"property: position; to: 1 8 -10; </a:t>
                      </a:r>
                      <a:r>
                        <a:rPr lang="en-US" sz="2400" dirty="0" err="1">
                          <a:solidFill>
                            <a:srgbClr val="44BB88"/>
                          </a:solidFill>
                          <a:effectLst/>
                        </a:rPr>
                        <a:t>dur</a:t>
                      </a:r>
                      <a:r>
                        <a:rPr lang="en-US" sz="2400" dirty="0">
                          <a:solidFill>
                            <a:srgbClr val="44BB88"/>
                          </a:solidFill>
                          <a:effectLst/>
                        </a:rPr>
                        <a:t>: 2000; easing: linear; loop: true"</a:t>
                      </a:r>
                      <a:r>
                        <a:rPr lang="en-US" sz="2400" dirty="0">
                          <a:solidFill>
                            <a:srgbClr val="2973B7"/>
                          </a:solidFill>
                          <a:effectLst/>
                        </a:rPr>
                        <a:t> </a:t>
                      </a:r>
                      <a:r>
                        <a:rPr lang="en-US" sz="2400" dirty="0">
                          <a:solidFill>
                            <a:srgbClr val="E96900"/>
                          </a:solidFill>
                          <a:effectLst/>
                        </a:rPr>
                        <a:t>color</a:t>
                      </a:r>
                      <a:r>
                        <a:rPr lang="en-US" sz="2400" dirty="0">
                          <a:solidFill>
                            <a:srgbClr val="2973B7"/>
                          </a:solidFill>
                          <a:effectLst/>
                        </a:rPr>
                        <a:t>=</a:t>
                      </a:r>
                      <a:r>
                        <a:rPr lang="en-US" sz="2400" dirty="0">
                          <a:solidFill>
                            <a:srgbClr val="44BB88"/>
                          </a:solidFill>
                          <a:effectLst/>
                        </a:rPr>
                        <a:t>"tomato"</a:t>
                      </a:r>
                      <a:r>
                        <a:rPr lang="en-US" sz="2400" dirty="0">
                          <a:solidFill>
                            <a:srgbClr val="2973B7"/>
                          </a:solidFill>
                          <a:effectLst/>
                        </a:rPr>
                        <a:t>&gt;&lt;/a-box&gt;</a:t>
                      </a:r>
                      <a:r>
                        <a:rPr lang="en-US" dirty="0">
                          <a:effectLst/>
                        </a:rPr>
                        <a:t/>
                      </a:r>
                      <a:br>
                        <a:rPr lang="en-US" dirty="0">
                          <a:effectLst/>
                        </a:rPr>
                      </a:br>
                      <a:endParaRPr lang="en-US" dirty="0">
                        <a:effectLst/>
                      </a:endParaRPr>
                    </a:p>
                  </a:txBody>
                  <a:tcPr anchor="ctr">
                    <a:lnL>
                      <a:noFill/>
                    </a:lnL>
                    <a:lnR>
                      <a:noFill/>
                    </a:lnR>
                    <a:lnT>
                      <a:noFill/>
                    </a:lnT>
                    <a:lnB>
                      <a:noFill/>
                    </a:lnB>
                  </a:tcPr>
                </a:tc>
              </a:tr>
            </a:tbl>
          </a:graphicData>
        </a:graphic>
      </p:graphicFrame>
      <p:sp>
        <p:nvSpPr>
          <p:cNvPr id="16" name="Rectangle 4"/>
          <p:cNvSpPr>
            <a:spLocks noChangeArrowheads="1"/>
          </p:cNvSpPr>
          <p:nvPr/>
        </p:nvSpPr>
        <p:spPr bwMode="auto">
          <a:xfrm>
            <a:off x="492125" y="3405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itchFamily="34" charset="0"/>
                <a:cs typeface="Arial" pitchFamily="34" charset="0"/>
              </a:rPr>
              <a:t/>
            </a:r>
            <a:br>
              <a:rPr kumimoji="0" lang="en-US" sz="1800" b="0" i="0" u="none" strike="noStrike" cap="none" normalizeH="0" baseline="0" smtClean="0">
                <a:ln>
                  <a:noFill/>
                </a:ln>
                <a:solidFill>
                  <a:schemeClr val="tx1"/>
                </a:solidFill>
                <a:effectLst/>
                <a:latin typeface="Arial" pitchFamily="34" charset="0"/>
                <a:cs typeface="Arial" pitchFamily="34" charset="0"/>
              </a:rPr>
            </a:b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17" name="Rectangle 16"/>
          <p:cNvSpPr/>
          <p:nvPr/>
        </p:nvSpPr>
        <p:spPr>
          <a:xfrm>
            <a:off x="618930" y="2514600"/>
            <a:ext cx="3953070" cy="369332"/>
          </a:xfrm>
          <a:prstGeom prst="rect">
            <a:avLst/>
          </a:prstGeom>
        </p:spPr>
        <p:txBody>
          <a:bodyPr wrap="none">
            <a:spAutoFit/>
          </a:bodyPr>
          <a:lstStyle/>
          <a:p>
            <a:r>
              <a:rPr lang="en-US" dirty="0"/>
              <a:t>Or orbiting a sphere in a 5-meter radius:</a:t>
            </a:r>
          </a:p>
        </p:txBody>
      </p:sp>
      <p:sp>
        <p:nvSpPr>
          <p:cNvPr id="18" name="Rectangle 5"/>
          <p:cNvSpPr>
            <a:spLocks noChangeArrowheads="1"/>
          </p:cNvSpPr>
          <p:nvPr/>
        </p:nvSpPr>
        <p:spPr bwMode="auto">
          <a:xfrm>
            <a:off x="618930" y="3115273"/>
            <a:ext cx="8220270" cy="1846659"/>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2973B7"/>
                </a:solidFill>
                <a:effectLst/>
                <a:latin typeface="Fira Mono"/>
                <a:cs typeface="Arial" pitchFamily="34" charset="0"/>
              </a:rPr>
              <a:t>&lt;a-entity </a:t>
            </a:r>
            <a:r>
              <a:rPr kumimoji="0" lang="en-US" sz="2400" b="0" i="0" u="none" strike="noStrike" cap="none" normalizeH="0" baseline="0" dirty="0" smtClean="0">
                <a:ln>
                  <a:noFill/>
                </a:ln>
                <a:solidFill>
                  <a:srgbClr val="E96900"/>
                </a:solidFill>
                <a:effectLst/>
                <a:latin typeface="Fira Mono"/>
                <a:cs typeface="Arial" pitchFamily="34" charset="0"/>
              </a:rPr>
              <a:t>rotation</a:t>
            </a:r>
            <a:r>
              <a:rPr kumimoji="0" lang="en-US" sz="2400" b="0" i="0" u="none" strike="noStrike" cap="none" normalizeH="0" baseline="0" dirty="0" smtClean="0">
                <a:ln>
                  <a:noFill/>
                </a:ln>
                <a:solidFill>
                  <a:srgbClr val="2973B7"/>
                </a:solidFill>
                <a:effectLst/>
                <a:latin typeface="Fira Mono"/>
                <a:cs typeface="Arial" pitchFamily="34" charset="0"/>
              </a:rPr>
              <a:t>=</a:t>
            </a:r>
            <a:r>
              <a:rPr kumimoji="0" lang="en-US" sz="2400" b="0" i="0" u="none" strike="noStrike" cap="none" normalizeH="0" baseline="0" dirty="0" smtClean="0">
                <a:ln>
                  <a:noFill/>
                </a:ln>
                <a:solidFill>
                  <a:srgbClr val="44BB88"/>
                </a:solidFill>
                <a:effectLst/>
                <a:latin typeface="Fira Mono"/>
                <a:cs typeface="Arial" pitchFamily="34" charset="0"/>
              </a:rPr>
              <a:t>"0 0 0"</a:t>
            </a:r>
            <a:r>
              <a:rPr kumimoji="0" lang="en-US" sz="2400" b="0" i="0" u="none" strike="noStrike" cap="none" normalizeH="0" baseline="0" dirty="0" smtClean="0">
                <a:ln>
                  <a:noFill/>
                </a:ln>
                <a:solidFill>
                  <a:srgbClr val="2973B7"/>
                </a:solidFill>
                <a:effectLst/>
                <a:latin typeface="Fira Mono"/>
                <a:cs typeface="Arial" pitchFamily="34" charset="0"/>
              </a:rPr>
              <a:t> </a:t>
            </a:r>
            <a:r>
              <a:rPr kumimoji="0" lang="en-US" sz="2400" b="0" i="0" u="none" strike="noStrike" cap="none" normalizeH="0" baseline="0" dirty="0" smtClean="0">
                <a:ln>
                  <a:noFill/>
                </a:ln>
                <a:solidFill>
                  <a:srgbClr val="E96900"/>
                </a:solidFill>
                <a:effectLst/>
                <a:latin typeface="Fira Mono"/>
                <a:cs typeface="Arial" pitchFamily="34" charset="0"/>
              </a:rPr>
              <a:t>animation</a:t>
            </a:r>
            <a:r>
              <a:rPr kumimoji="0" lang="en-US" sz="2400" b="0" i="0" u="none" strike="noStrike" cap="none" normalizeH="0" baseline="0" dirty="0" smtClean="0">
                <a:ln>
                  <a:noFill/>
                </a:ln>
                <a:solidFill>
                  <a:srgbClr val="2973B7"/>
                </a:solidFill>
                <a:effectLst/>
                <a:latin typeface="Fira Mono"/>
                <a:cs typeface="Arial" pitchFamily="34" charset="0"/>
              </a:rPr>
              <a:t>=</a:t>
            </a:r>
            <a:r>
              <a:rPr kumimoji="0" lang="en-US" sz="2400" b="0" i="0" u="none" strike="noStrike" cap="none" normalizeH="0" baseline="0" dirty="0" smtClean="0">
                <a:ln>
                  <a:noFill/>
                </a:ln>
                <a:solidFill>
                  <a:srgbClr val="44BB88"/>
                </a:solidFill>
                <a:effectLst/>
                <a:latin typeface="Fira Mono"/>
                <a:cs typeface="Arial" pitchFamily="34" charset="0"/>
              </a:rPr>
              <a:t>"property: rotation; to: 0 360 0; loop: true; </a:t>
            </a:r>
            <a:r>
              <a:rPr kumimoji="0" lang="en-US" sz="2400" b="0" i="0" u="none" strike="noStrike" cap="none" normalizeH="0" baseline="0" dirty="0" err="1" smtClean="0">
                <a:ln>
                  <a:noFill/>
                </a:ln>
                <a:solidFill>
                  <a:srgbClr val="44BB88"/>
                </a:solidFill>
                <a:effectLst/>
                <a:latin typeface="Fira Mono"/>
                <a:cs typeface="Arial" pitchFamily="34" charset="0"/>
              </a:rPr>
              <a:t>dur</a:t>
            </a:r>
            <a:r>
              <a:rPr kumimoji="0" lang="en-US" sz="2400" b="0" i="0" u="none" strike="noStrike" cap="none" normalizeH="0" baseline="0" dirty="0" smtClean="0">
                <a:ln>
                  <a:noFill/>
                </a:ln>
                <a:solidFill>
                  <a:srgbClr val="44BB88"/>
                </a:solidFill>
                <a:effectLst/>
                <a:latin typeface="Fira Mono"/>
                <a:cs typeface="Arial" pitchFamily="34" charset="0"/>
              </a:rPr>
              <a:t>: 10000"</a:t>
            </a:r>
            <a:r>
              <a:rPr kumimoji="0" lang="en-US" sz="2400" b="0" i="0" u="none" strike="noStrike" cap="none" normalizeH="0" baseline="0" dirty="0" smtClean="0">
                <a:ln>
                  <a:noFill/>
                </a:ln>
                <a:solidFill>
                  <a:srgbClr val="2973B7"/>
                </a:solidFill>
                <a:effectLst/>
                <a:latin typeface="Fira Mono"/>
                <a:cs typeface="Arial" pitchFamily="34" charset="0"/>
              </a:rPr>
              <a:t>&gt;</a:t>
            </a:r>
            <a:r>
              <a:rPr kumimoji="0" lang="en-US" sz="2400" b="0" i="0" u="none" strike="noStrike" cap="none" normalizeH="0" baseline="0" dirty="0" smtClean="0">
                <a:ln>
                  <a:noFill/>
                </a:ln>
                <a:solidFill>
                  <a:srgbClr val="525252"/>
                </a:solidFill>
                <a:effectLst/>
                <a:latin typeface="Fira Mono"/>
                <a:cs typeface="Arial" pitchFamily="34" charset="0"/>
              </a:rPr>
              <a:t/>
            </a:r>
            <a:br>
              <a:rPr kumimoji="0" lang="en-US" sz="2400" b="0" i="0" u="none" strike="noStrike" cap="none" normalizeH="0" baseline="0" dirty="0" smtClean="0">
                <a:ln>
                  <a:noFill/>
                </a:ln>
                <a:solidFill>
                  <a:srgbClr val="525252"/>
                </a:solidFill>
                <a:effectLst/>
                <a:latin typeface="Fira Mono"/>
                <a:cs typeface="Arial" pitchFamily="34" charset="0"/>
              </a:rPr>
            </a:br>
            <a:r>
              <a:rPr kumimoji="0" lang="en-US" sz="2400" b="0" i="0" u="none" strike="noStrike" cap="none" normalizeH="0" baseline="0" dirty="0" smtClean="0">
                <a:ln>
                  <a:noFill/>
                </a:ln>
                <a:solidFill>
                  <a:srgbClr val="2973B7"/>
                </a:solidFill>
                <a:effectLst/>
                <a:latin typeface="Fira Mono"/>
                <a:cs typeface="Arial" pitchFamily="34" charset="0"/>
              </a:rPr>
              <a:t>&lt;a-sphere </a:t>
            </a:r>
            <a:r>
              <a:rPr kumimoji="0" lang="en-US" sz="2400" b="0" i="0" u="none" strike="noStrike" cap="none" normalizeH="0" baseline="0" dirty="0" smtClean="0">
                <a:ln>
                  <a:noFill/>
                </a:ln>
                <a:solidFill>
                  <a:srgbClr val="E96900"/>
                </a:solidFill>
                <a:effectLst/>
                <a:latin typeface="Fira Mono"/>
                <a:cs typeface="Arial" pitchFamily="34" charset="0"/>
              </a:rPr>
              <a:t>position</a:t>
            </a:r>
            <a:r>
              <a:rPr kumimoji="0" lang="en-US" sz="2400" b="0" i="0" u="none" strike="noStrike" cap="none" normalizeH="0" baseline="0" dirty="0" smtClean="0">
                <a:ln>
                  <a:noFill/>
                </a:ln>
                <a:solidFill>
                  <a:srgbClr val="2973B7"/>
                </a:solidFill>
                <a:effectLst/>
                <a:latin typeface="Fira Mono"/>
                <a:cs typeface="Arial" pitchFamily="34" charset="0"/>
              </a:rPr>
              <a:t>=</a:t>
            </a:r>
            <a:r>
              <a:rPr kumimoji="0" lang="en-US" sz="2400" b="0" i="0" u="none" strike="noStrike" cap="none" normalizeH="0" baseline="0" dirty="0" smtClean="0">
                <a:ln>
                  <a:noFill/>
                </a:ln>
                <a:solidFill>
                  <a:srgbClr val="44BB88"/>
                </a:solidFill>
                <a:effectLst/>
                <a:latin typeface="Fira Mono"/>
                <a:cs typeface="Arial" pitchFamily="34" charset="0"/>
              </a:rPr>
              <a:t>"5 0 0"</a:t>
            </a:r>
            <a:r>
              <a:rPr kumimoji="0" lang="en-US" sz="2400" b="0" i="0" u="none" strike="noStrike" cap="none" normalizeH="0" baseline="0" dirty="0" smtClean="0">
                <a:ln>
                  <a:noFill/>
                </a:ln>
                <a:solidFill>
                  <a:srgbClr val="2973B7"/>
                </a:solidFill>
                <a:effectLst/>
                <a:latin typeface="Fira Mono"/>
                <a:cs typeface="Arial" pitchFamily="34" charset="0"/>
              </a:rPr>
              <a:t> </a:t>
            </a:r>
            <a:r>
              <a:rPr kumimoji="0" lang="en-US" sz="2400" b="0" i="0" u="none" strike="noStrike" cap="none" normalizeH="0" baseline="0" dirty="0" smtClean="0">
                <a:ln>
                  <a:noFill/>
                </a:ln>
                <a:solidFill>
                  <a:srgbClr val="E96900"/>
                </a:solidFill>
                <a:effectLst/>
                <a:latin typeface="Fira Mono"/>
                <a:cs typeface="Arial" pitchFamily="34" charset="0"/>
              </a:rPr>
              <a:t>color</a:t>
            </a:r>
            <a:r>
              <a:rPr kumimoji="0" lang="en-US" sz="2400" b="0" i="0" u="none" strike="noStrike" cap="none" normalizeH="0" baseline="0" dirty="0" smtClean="0">
                <a:ln>
                  <a:noFill/>
                </a:ln>
                <a:solidFill>
                  <a:srgbClr val="2973B7"/>
                </a:solidFill>
                <a:effectLst/>
                <a:latin typeface="Fira Mono"/>
                <a:cs typeface="Arial" pitchFamily="34" charset="0"/>
              </a:rPr>
              <a:t>=</a:t>
            </a:r>
            <a:r>
              <a:rPr kumimoji="0" lang="en-US" sz="2400" b="0" i="0" u="none" strike="noStrike" cap="none" normalizeH="0" baseline="0" dirty="0" smtClean="0">
                <a:ln>
                  <a:noFill/>
                </a:ln>
                <a:solidFill>
                  <a:srgbClr val="44BB88"/>
                </a:solidFill>
                <a:effectLst/>
                <a:latin typeface="Fira Mono"/>
                <a:cs typeface="Arial" pitchFamily="34" charset="0"/>
              </a:rPr>
              <a:t>"</a:t>
            </a:r>
            <a:r>
              <a:rPr kumimoji="0" lang="en-US" sz="2400" b="0" i="0" u="none" strike="noStrike" cap="none" normalizeH="0" baseline="0" dirty="0" err="1" smtClean="0">
                <a:ln>
                  <a:noFill/>
                </a:ln>
                <a:solidFill>
                  <a:srgbClr val="44BB88"/>
                </a:solidFill>
                <a:effectLst/>
                <a:latin typeface="Fira Mono"/>
                <a:cs typeface="Arial" pitchFamily="34" charset="0"/>
              </a:rPr>
              <a:t>mediumseagreen</a:t>
            </a:r>
            <a:r>
              <a:rPr kumimoji="0" lang="en-US" sz="2400" b="0" i="0" u="none" strike="noStrike" cap="none" normalizeH="0" baseline="0" dirty="0" smtClean="0">
                <a:ln>
                  <a:noFill/>
                </a:ln>
                <a:solidFill>
                  <a:srgbClr val="44BB88"/>
                </a:solidFill>
                <a:effectLst/>
                <a:latin typeface="Fira Mono"/>
                <a:cs typeface="Arial" pitchFamily="34" charset="0"/>
              </a:rPr>
              <a:t>"</a:t>
            </a:r>
            <a:r>
              <a:rPr kumimoji="0" lang="en-US" sz="2400" b="0" i="0" u="none" strike="noStrike" cap="none" normalizeH="0" baseline="0" dirty="0" smtClean="0">
                <a:ln>
                  <a:noFill/>
                </a:ln>
                <a:solidFill>
                  <a:srgbClr val="2973B7"/>
                </a:solidFill>
                <a:effectLst/>
                <a:latin typeface="Fira Mono"/>
                <a:cs typeface="Arial" pitchFamily="34" charset="0"/>
              </a:rPr>
              <a:t>&gt;&lt;/a-sphere&gt;</a:t>
            </a:r>
            <a:r>
              <a:rPr kumimoji="0" lang="en-US" sz="2400" b="0" i="0" u="none" strike="noStrike" cap="none" normalizeH="0" baseline="0" dirty="0" smtClean="0">
                <a:ln>
                  <a:noFill/>
                </a:ln>
                <a:solidFill>
                  <a:srgbClr val="525252"/>
                </a:solidFill>
                <a:effectLst/>
                <a:latin typeface="Fira Mono"/>
                <a:cs typeface="Arial" pitchFamily="34" charset="0"/>
              </a:rPr>
              <a:t/>
            </a:r>
            <a:br>
              <a:rPr kumimoji="0" lang="en-US" sz="2400" b="0" i="0" u="none" strike="noStrike" cap="none" normalizeH="0" baseline="0" dirty="0" smtClean="0">
                <a:ln>
                  <a:noFill/>
                </a:ln>
                <a:solidFill>
                  <a:srgbClr val="525252"/>
                </a:solidFill>
                <a:effectLst/>
                <a:latin typeface="Fira Mono"/>
                <a:cs typeface="Arial" pitchFamily="34" charset="0"/>
              </a:rPr>
            </a:br>
            <a:r>
              <a:rPr kumimoji="0" lang="en-US" sz="2400" b="0" i="0" u="none" strike="noStrike" cap="none" normalizeH="0" baseline="0" dirty="0" smtClean="0">
                <a:ln>
                  <a:noFill/>
                </a:ln>
                <a:solidFill>
                  <a:srgbClr val="2973B7"/>
                </a:solidFill>
                <a:effectLst/>
                <a:latin typeface="Fira Mono"/>
                <a:cs typeface="Arial" pitchFamily="34" charset="0"/>
              </a:rPr>
              <a:t>&lt;/a-entity&gt;</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endParaRPr kumimoji="0" lang="en-US" sz="4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114957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t>Multiple Animations</a:t>
            </a:r>
          </a:p>
          <a:p>
            <a:r>
              <a:rPr lang="en-US" dirty="0"/>
              <a:t>The component’s base name is animation. We can attach multiple animations to one entity by name-spacing the component with double underscores (__):</a:t>
            </a:r>
          </a:p>
          <a:p>
            <a:r>
              <a:rPr lang="en-US" dirty="0"/>
              <a:t>&lt;a-entity animation="property: rotation"</a:t>
            </a:r>
            <a:br>
              <a:rPr lang="en-US" dirty="0"/>
            </a:br>
            <a:r>
              <a:rPr lang="en-US" dirty="0"/>
              <a:t>animation__2="property: position"</a:t>
            </a:r>
            <a:br>
              <a:rPr lang="en-US" dirty="0"/>
            </a:br>
            <a:r>
              <a:rPr lang="en-US" dirty="0" err="1"/>
              <a:t>animation__color</a:t>
            </a:r>
            <a:r>
              <a:rPr lang="en-US" dirty="0"/>
              <a:t>="property: </a:t>
            </a:r>
            <a:r>
              <a:rPr lang="en-US" dirty="0" err="1"/>
              <a:t>material.color</a:t>
            </a:r>
            <a:r>
              <a:rPr lang="en-US" dirty="0"/>
              <a:t>"&gt;&lt;/a-entity&gt;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27</a:t>
            </a:fld>
            <a:endParaRPr lang="en-US"/>
          </a:p>
        </p:txBody>
      </p:sp>
    </p:spTree>
    <p:extLst>
      <p:ext uri="{BB962C8B-B14F-4D97-AF65-F5344CB8AC3E}">
        <p14:creationId xmlns:p14="http://schemas.microsoft.com/office/powerpoint/2010/main" val="13585721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r>
              <a:rPr lang="en-US" b="1" dirty="0"/>
              <a:t>Controlling Animations using </a:t>
            </a:r>
            <a:r>
              <a:rPr lang="en-US" b="1" dirty="0" err="1"/>
              <a:t>setAttribute</a:t>
            </a:r>
            <a:endParaRPr lang="en-US" b="1" dirty="0"/>
          </a:p>
          <a:p>
            <a:r>
              <a:rPr lang="en-US" dirty="0"/>
              <a:t>Like any A-Frame component, the animation component can be configured from JavaScript by calling </a:t>
            </a:r>
            <a:r>
              <a:rPr lang="en-US" dirty="0" err="1">
                <a:hlinkClick r:id="rId2"/>
              </a:rPr>
              <a:t>setAttribute</a:t>
            </a:r>
            <a:r>
              <a:rPr lang="en-US" dirty="0">
                <a:hlinkClick r:id="rId2"/>
              </a:rPr>
              <a:t>()</a:t>
            </a:r>
            <a:r>
              <a:rPr lang="en-US" dirty="0"/>
              <a:t> on an element.</a:t>
            </a:r>
          </a:p>
          <a:p>
            <a:r>
              <a:rPr lang="en-US" dirty="0"/>
              <a:t>By default, the animation will begin playing immediately (</a:t>
            </a:r>
            <a:r>
              <a:rPr lang="en-US" dirty="0" err="1"/>
              <a:t>autoplay</a:t>
            </a:r>
            <a:r>
              <a:rPr lang="en-US" dirty="0"/>
              <a:t> is true by default).</a:t>
            </a:r>
          </a:p>
          <a:p>
            <a:r>
              <a:rPr lang="en-US" dirty="0"/>
              <a:t>A better approach is to </a:t>
            </a:r>
            <a:r>
              <a:rPr lang="en-US" b="1" dirty="0">
                <a:solidFill>
                  <a:schemeClr val="tx1">
                    <a:lumMod val="75000"/>
                    <a:lumOff val="25000"/>
                  </a:schemeClr>
                </a:solidFill>
              </a:rPr>
              <a:t>control the start of an animation</a:t>
            </a:r>
            <a:r>
              <a:rPr lang="en-US" dirty="0"/>
              <a:t> using </a:t>
            </a:r>
            <a:r>
              <a:rPr lang="en-US" dirty="0" smtClean="0"/>
              <a:t>events</a:t>
            </a:r>
          </a:p>
          <a:p>
            <a:r>
              <a:rPr lang="en-US" dirty="0"/>
              <a:t>On initialization, configure all the animations that may be required on the object, with a custom event configured to start the animation.</a:t>
            </a:r>
          </a:p>
          <a:p>
            <a:r>
              <a:rPr lang="en-US" dirty="0"/>
              <a:t>When you want to start a specific animation, do so by using emit() rather than </a:t>
            </a:r>
            <a:r>
              <a:rPr lang="en-US" dirty="0" err="1"/>
              <a:t>setAttribute</a:t>
            </a:r>
            <a:r>
              <a:rPr lang="en-US" dirty="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28</a:t>
            </a:fld>
            <a:endParaRPr lang="en-US"/>
          </a:p>
        </p:txBody>
      </p:sp>
    </p:spTree>
    <p:extLst>
      <p:ext uri="{BB962C8B-B14F-4D97-AF65-F5344CB8AC3E}">
        <p14:creationId xmlns:p14="http://schemas.microsoft.com/office/powerpoint/2010/main" val="1222406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60932678"/>
              </p:ext>
            </p:extLst>
          </p:nvPr>
        </p:nvGraphicFramePr>
        <p:xfrm>
          <a:off x="533400" y="1455216"/>
          <a:ext cx="7895006" cy="4846320"/>
        </p:xfrm>
        <a:graphic>
          <a:graphicData uri="http://schemas.openxmlformats.org/drawingml/2006/table">
            <a:tbl>
              <a:tblPr/>
              <a:tblGrid>
                <a:gridCol w="7895006"/>
              </a:tblGrid>
              <a:tr h="4419600">
                <a:tc>
                  <a:txBody>
                    <a:bodyPr/>
                    <a:lstStyle/>
                    <a:p>
                      <a:r>
                        <a:rPr lang="en-US" sz="2400" dirty="0">
                          <a:solidFill>
                            <a:srgbClr val="2973B7"/>
                          </a:solidFill>
                          <a:effectLst/>
                        </a:rPr>
                        <a:t>&lt;a-entity </a:t>
                      </a:r>
                      <a:r>
                        <a:rPr lang="en-US" sz="2400" dirty="0">
                          <a:solidFill>
                            <a:srgbClr val="E96900"/>
                          </a:solidFill>
                          <a:effectLst/>
                        </a:rPr>
                        <a:t>id</a:t>
                      </a:r>
                      <a:r>
                        <a:rPr lang="en-US" sz="2400" dirty="0">
                          <a:solidFill>
                            <a:srgbClr val="2973B7"/>
                          </a:solidFill>
                          <a:effectLst/>
                        </a:rPr>
                        <a:t>=</a:t>
                      </a:r>
                      <a:r>
                        <a:rPr lang="en-US" sz="2400" dirty="0">
                          <a:solidFill>
                            <a:srgbClr val="44BB88"/>
                          </a:solidFill>
                          <a:effectLst/>
                        </a:rPr>
                        <a:t>"</a:t>
                      </a:r>
                      <a:r>
                        <a:rPr lang="en-US" sz="2400" dirty="0" err="1">
                          <a:solidFill>
                            <a:srgbClr val="44BB88"/>
                          </a:solidFill>
                          <a:effectLst/>
                        </a:rPr>
                        <a:t>mouseCursor</a:t>
                      </a:r>
                      <a:r>
                        <a:rPr lang="en-US" sz="2400" dirty="0">
                          <a:solidFill>
                            <a:srgbClr val="44BB88"/>
                          </a:solidFill>
                          <a:effectLst/>
                        </a:rPr>
                        <a:t>"</a:t>
                      </a:r>
                      <a:r>
                        <a:rPr lang="en-US" sz="2400" dirty="0">
                          <a:solidFill>
                            <a:srgbClr val="2973B7"/>
                          </a:solidFill>
                          <a:effectLst/>
                        </a:rPr>
                        <a:t> </a:t>
                      </a:r>
                      <a:r>
                        <a:rPr lang="en-US" sz="2400" dirty="0">
                          <a:solidFill>
                            <a:srgbClr val="E96900"/>
                          </a:solidFill>
                          <a:effectLst/>
                        </a:rPr>
                        <a:t>cursor</a:t>
                      </a:r>
                      <a:r>
                        <a:rPr lang="en-US" sz="2400" dirty="0">
                          <a:solidFill>
                            <a:srgbClr val="2973B7"/>
                          </a:solidFill>
                          <a:effectLst/>
                        </a:rPr>
                        <a:t>=</a:t>
                      </a:r>
                      <a:r>
                        <a:rPr lang="en-US" sz="2400" dirty="0">
                          <a:solidFill>
                            <a:srgbClr val="44BB88"/>
                          </a:solidFill>
                          <a:effectLst/>
                        </a:rPr>
                        <a:t>"</a:t>
                      </a:r>
                      <a:r>
                        <a:rPr lang="en-US" sz="2400" dirty="0" err="1">
                          <a:solidFill>
                            <a:srgbClr val="44BB88"/>
                          </a:solidFill>
                          <a:effectLst/>
                        </a:rPr>
                        <a:t>rayOrigin</a:t>
                      </a:r>
                      <a:r>
                        <a:rPr lang="en-US" sz="2400" dirty="0">
                          <a:solidFill>
                            <a:srgbClr val="44BB88"/>
                          </a:solidFill>
                          <a:effectLst/>
                        </a:rPr>
                        <a:t>: mouse"</a:t>
                      </a:r>
                      <a:r>
                        <a:rPr lang="en-US" sz="2400" dirty="0">
                          <a:solidFill>
                            <a:srgbClr val="2973B7"/>
                          </a:solidFill>
                          <a:effectLst/>
                        </a:rPr>
                        <a:t>&gt;&lt;/a-entity&gt;</a:t>
                      </a:r>
                      <a:r>
                        <a:rPr lang="en-US" sz="2400" dirty="0">
                          <a:effectLst/>
                        </a:rPr>
                        <a:t/>
                      </a:r>
                      <a:br>
                        <a:rPr lang="en-US" sz="2400" dirty="0">
                          <a:effectLst/>
                        </a:rPr>
                      </a:br>
                      <a:r>
                        <a:rPr lang="en-US" sz="2400" dirty="0">
                          <a:effectLst/>
                        </a:rPr>
                        <a:t/>
                      </a:r>
                      <a:br>
                        <a:rPr lang="en-US" sz="2400" dirty="0">
                          <a:effectLst/>
                        </a:rPr>
                      </a:br>
                      <a:r>
                        <a:rPr lang="en-US" sz="2400" dirty="0">
                          <a:solidFill>
                            <a:srgbClr val="2973B7"/>
                          </a:solidFill>
                          <a:effectLst/>
                        </a:rPr>
                        <a:t>&lt;a-entity</a:t>
                      </a:r>
                      <a:r>
                        <a:rPr lang="en-US" sz="2400" dirty="0">
                          <a:effectLst/>
                        </a:rPr>
                        <a:t/>
                      </a:r>
                      <a:br>
                        <a:rPr lang="en-US" sz="2400" dirty="0">
                          <a:effectLst/>
                        </a:rPr>
                      </a:br>
                      <a:r>
                        <a:rPr lang="en-US" sz="2400" dirty="0">
                          <a:solidFill>
                            <a:srgbClr val="E96900"/>
                          </a:solidFill>
                          <a:effectLst/>
                        </a:rPr>
                        <a:t>geometry</a:t>
                      </a:r>
                      <a:r>
                        <a:rPr lang="en-US" sz="2400" dirty="0">
                          <a:solidFill>
                            <a:srgbClr val="2973B7"/>
                          </a:solidFill>
                          <a:effectLst/>
                        </a:rPr>
                        <a:t>=</a:t>
                      </a:r>
                      <a:r>
                        <a:rPr lang="en-US" sz="2400" dirty="0">
                          <a:solidFill>
                            <a:srgbClr val="44BB88"/>
                          </a:solidFill>
                          <a:effectLst/>
                        </a:rPr>
                        <a:t>"primitive: box"</a:t>
                      </a:r>
                      <a:r>
                        <a:rPr lang="en-US" sz="2400" dirty="0">
                          <a:effectLst/>
                        </a:rPr>
                        <a:t/>
                      </a:r>
                      <a:br>
                        <a:rPr lang="en-US" sz="2400" dirty="0">
                          <a:effectLst/>
                        </a:rPr>
                      </a:br>
                      <a:r>
                        <a:rPr lang="en-US" sz="2400" dirty="0">
                          <a:solidFill>
                            <a:srgbClr val="E96900"/>
                          </a:solidFill>
                          <a:effectLst/>
                        </a:rPr>
                        <a:t>material</a:t>
                      </a:r>
                      <a:r>
                        <a:rPr lang="en-US" sz="2400" dirty="0">
                          <a:solidFill>
                            <a:srgbClr val="2973B7"/>
                          </a:solidFill>
                          <a:effectLst/>
                        </a:rPr>
                        <a:t>=</a:t>
                      </a:r>
                      <a:r>
                        <a:rPr lang="en-US" sz="2400" dirty="0">
                          <a:solidFill>
                            <a:srgbClr val="44BB88"/>
                          </a:solidFill>
                          <a:effectLst/>
                        </a:rPr>
                        <a:t>"color: red"</a:t>
                      </a:r>
                      <a:r>
                        <a:rPr lang="en-US" sz="2400" dirty="0">
                          <a:effectLst/>
                        </a:rPr>
                        <a:t/>
                      </a:r>
                      <a:br>
                        <a:rPr lang="en-US" sz="2400" dirty="0">
                          <a:effectLst/>
                        </a:rPr>
                      </a:br>
                      <a:r>
                        <a:rPr lang="en-US" sz="2400" dirty="0">
                          <a:solidFill>
                            <a:srgbClr val="E96900"/>
                          </a:solidFill>
                          <a:effectLst/>
                        </a:rPr>
                        <a:t>animation__</a:t>
                      </a:r>
                      <a:r>
                        <a:rPr lang="en-US" sz="2400" dirty="0" err="1">
                          <a:solidFill>
                            <a:srgbClr val="E96900"/>
                          </a:solidFill>
                          <a:effectLst/>
                        </a:rPr>
                        <a:t>mouseenter</a:t>
                      </a:r>
                      <a:r>
                        <a:rPr lang="en-US" sz="2400" dirty="0">
                          <a:solidFill>
                            <a:srgbClr val="2973B7"/>
                          </a:solidFill>
                          <a:effectLst/>
                        </a:rPr>
                        <a:t>=</a:t>
                      </a:r>
                      <a:r>
                        <a:rPr lang="en-US" sz="2400" dirty="0">
                          <a:solidFill>
                            <a:srgbClr val="44BB88"/>
                          </a:solidFill>
                          <a:effectLst/>
                        </a:rPr>
                        <a:t>"property: </a:t>
                      </a:r>
                      <a:r>
                        <a:rPr lang="en-US" sz="2400" dirty="0" err="1">
                          <a:solidFill>
                            <a:srgbClr val="44BB88"/>
                          </a:solidFill>
                          <a:effectLst/>
                        </a:rPr>
                        <a:t>components.material.material.color</a:t>
                      </a:r>
                      <a:r>
                        <a:rPr lang="en-US" sz="2400" dirty="0">
                          <a:solidFill>
                            <a:srgbClr val="44BB88"/>
                          </a:solidFill>
                          <a:effectLst/>
                        </a:rPr>
                        <a:t>; type: color; to: blue; </a:t>
                      </a:r>
                      <a:r>
                        <a:rPr lang="en-US" sz="2400" b="1" dirty="0" err="1">
                          <a:solidFill>
                            <a:schemeClr val="tx1">
                              <a:lumMod val="75000"/>
                              <a:lumOff val="25000"/>
                            </a:schemeClr>
                          </a:solidFill>
                          <a:effectLst/>
                        </a:rPr>
                        <a:t>startEvents</a:t>
                      </a:r>
                      <a:r>
                        <a:rPr lang="en-US" sz="2400" b="1" dirty="0">
                          <a:solidFill>
                            <a:schemeClr val="tx1">
                              <a:lumMod val="75000"/>
                              <a:lumOff val="25000"/>
                            </a:schemeClr>
                          </a:solidFill>
                          <a:effectLst/>
                        </a:rPr>
                        <a:t>: </a:t>
                      </a:r>
                      <a:r>
                        <a:rPr lang="en-US" sz="2400" b="1" dirty="0" err="1">
                          <a:solidFill>
                            <a:schemeClr val="tx1">
                              <a:lumMod val="75000"/>
                              <a:lumOff val="25000"/>
                            </a:schemeClr>
                          </a:solidFill>
                          <a:effectLst/>
                        </a:rPr>
                        <a:t>mouseenter</a:t>
                      </a:r>
                      <a:r>
                        <a:rPr lang="en-US" sz="2400" dirty="0">
                          <a:solidFill>
                            <a:srgbClr val="44BB88"/>
                          </a:solidFill>
                          <a:effectLst/>
                        </a:rPr>
                        <a:t>; </a:t>
                      </a:r>
                      <a:r>
                        <a:rPr lang="en-US" sz="2400" dirty="0" err="1">
                          <a:solidFill>
                            <a:srgbClr val="44BB88"/>
                          </a:solidFill>
                          <a:effectLst/>
                        </a:rPr>
                        <a:t>dur</a:t>
                      </a:r>
                      <a:r>
                        <a:rPr lang="en-US" sz="2400" dirty="0">
                          <a:solidFill>
                            <a:srgbClr val="44BB88"/>
                          </a:solidFill>
                          <a:effectLst/>
                        </a:rPr>
                        <a:t>: 500"</a:t>
                      </a:r>
                      <a:r>
                        <a:rPr lang="en-US" sz="2400" dirty="0">
                          <a:solidFill>
                            <a:srgbClr val="2973B7"/>
                          </a:solidFill>
                          <a:effectLst/>
                        </a:rPr>
                        <a:t>;</a:t>
                      </a:r>
                      <a:r>
                        <a:rPr lang="en-US" sz="2400" dirty="0">
                          <a:effectLst/>
                        </a:rPr>
                        <a:t/>
                      </a:r>
                      <a:br>
                        <a:rPr lang="en-US" sz="2400" dirty="0">
                          <a:effectLst/>
                        </a:rPr>
                      </a:br>
                      <a:r>
                        <a:rPr lang="en-US" sz="2400" dirty="0">
                          <a:solidFill>
                            <a:srgbClr val="E96900"/>
                          </a:solidFill>
                          <a:effectLst/>
                        </a:rPr>
                        <a:t>animation__</a:t>
                      </a:r>
                      <a:r>
                        <a:rPr lang="en-US" sz="2400" dirty="0" err="1">
                          <a:solidFill>
                            <a:srgbClr val="E96900"/>
                          </a:solidFill>
                          <a:effectLst/>
                        </a:rPr>
                        <a:t>mouseleave</a:t>
                      </a:r>
                      <a:r>
                        <a:rPr lang="en-US" sz="2400" dirty="0">
                          <a:solidFill>
                            <a:srgbClr val="2973B7"/>
                          </a:solidFill>
                          <a:effectLst/>
                        </a:rPr>
                        <a:t>=</a:t>
                      </a:r>
                      <a:r>
                        <a:rPr lang="en-US" sz="2400" dirty="0">
                          <a:solidFill>
                            <a:srgbClr val="44BB88"/>
                          </a:solidFill>
                          <a:effectLst/>
                        </a:rPr>
                        <a:t>"property: </a:t>
                      </a:r>
                      <a:r>
                        <a:rPr lang="en-US" sz="2400" dirty="0" err="1">
                          <a:solidFill>
                            <a:srgbClr val="44BB88"/>
                          </a:solidFill>
                          <a:effectLst/>
                        </a:rPr>
                        <a:t>components.material.material.color</a:t>
                      </a:r>
                      <a:r>
                        <a:rPr lang="en-US" sz="2400" dirty="0">
                          <a:solidFill>
                            <a:srgbClr val="44BB88"/>
                          </a:solidFill>
                          <a:effectLst/>
                        </a:rPr>
                        <a:t>; type: color; to: red; </a:t>
                      </a:r>
                      <a:r>
                        <a:rPr lang="en-US" sz="2400" b="1" dirty="0" err="1">
                          <a:solidFill>
                            <a:schemeClr val="tx1">
                              <a:lumMod val="75000"/>
                              <a:lumOff val="25000"/>
                            </a:schemeClr>
                          </a:solidFill>
                          <a:effectLst/>
                        </a:rPr>
                        <a:t>startEvents</a:t>
                      </a:r>
                      <a:r>
                        <a:rPr lang="en-US" sz="2400" b="1" dirty="0">
                          <a:solidFill>
                            <a:schemeClr val="tx1">
                              <a:lumMod val="75000"/>
                              <a:lumOff val="25000"/>
                            </a:schemeClr>
                          </a:solidFill>
                          <a:effectLst/>
                        </a:rPr>
                        <a:t>: </a:t>
                      </a:r>
                      <a:r>
                        <a:rPr lang="en-US" sz="2400" b="1" dirty="0" err="1">
                          <a:solidFill>
                            <a:schemeClr val="tx1">
                              <a:lumMod val="75000"/>
                              <a:lumOff val="25000"/>
                            </a:schemeClr>
                          </a:solidFill>
                          <a:effectLst/>
                        </a:rPr>
                        <a:t>mouseleave</a:t>
                      </a:r>
                      <a:r>
                        <a:rPr lang="en-US" sz="2400" dirty="0">
                          <a:solidFill>
                            <a:srgbClr val="44BB88"/>
                          </a:solidFill>
                          <a:effectLst/>
                        </a:rPr>
                        <a:t>; </a:t>
                      </a:r>
                      <a:r>
                        <a:rPr lang="en-US" sz="2400" dirty="0" err="1">
                          <a:solidFill>
                            <a:srgbClr val="44BB88"/>
                          </a:solidFill>
                          <a:effectLst/>
                        </a:rPr>
                        <a:t>dur</a:t>
                      </a:r>
                      <a:r>
                        <a:rPr lang="en-US" sz="2400" dirty="0">
                          <a:solidFill>
                            <a:srgbClr val="44BB88"/>
                          </a:solidFill>
                          <a:effectLst/>
                        </a:rPr>
                        <a:t>: 500"</a:t>
                      </a:r>
                      <a:r>
                        <a:rPr lang="en-US" sz="2400" dirty="0">
                          <a:solidFill>
                            <a:srgbClr val="2973B7"/>
                          </a:solidFill>
                          <a:effectLst/>
                        </a:rPr>
                        <a:t>;&gt;</a:t>
                      </a:r>
                      <a:r>
                        <a:rPr lang="en-US" sz="2400" dirty="0">
                          <a:effectLst/>
                        </a:rPr>
                        <a:t/>
                      </a:r>
                      <a:br>
                        <a:rPr lang="en-US" sz="2400" dirty="0">
                          <a:effectLst/>
                        </a:rPr>
                      </a:br>
                      <a:r>
                        <a:rPr lang="en-US" sz="2400" dirty="0">
                          <a:solidFill>
                            <a:srgbClr val="2973B7"/>
                          </a:solidFill>
                          <a:effectLst/>
                        </a:rPr>
                        <a:t>&lt;/a-entity&gt;</a:t>
                      </a:r>
                      <a:endParaRPr lang="en-US" sz="2400" dirty="0">
                        <a:effectLst/>
                      </a:endParaRPr>
                    </a:p>
                  </a:txBody>
                  <a:tcPr anchor="ctr">
                    <a:lnL>
                      <a:noFill/>
                    </a:lnL>
                    <a:lnR>
                      <a:noFill/>
                    </a:lnR>
                    <a:lnT>
                      <a:noFill/>
                    </a:lnT>
                    <a:lnB>
                      <a:noFill/>
                    </a:lnB>
                  </a:tcPr>
                </a:tc>
              </a:tr>
            </a:tbl>
          </a:graphicData>
        </a:graphic>
      </p:graphicFrame>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29</a:t>
            </a:fld>
            <a:endParaRPr lang="en-US"/>
          </a:p>
        </p:txBody>
      </p:sp>
      <p:sp>
        <p:nvSpPr>
          <p:cNvPr id="7" name="Rectangle 1"/>
          <p:cNvSpPr>
            <a:spLocks noChangeArrowheads="1"/>
          </p:cNvSpPr>
          <p:nvPr/>
        </p:nvSpPr>
        <p:spPr bwMode="auto">
          <a:xfrm>
            <a:off x="457200" y="345018"/>
            <a:ext cx="7315200" cy="113877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C3E50"/>
                </a:solidFill>
                <a:effectLst/>
                <a:latin typeface="Fira Sans"/>
                <a:cs typeface="Arial" pitchFamily="34" charset="0"/>
              </a:rPr>
              <a:t>Animating on Events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smtClean="0">
                <a:ln>
                  <a:noFill/>
                </a:ln>
                <a:solidFill>
                  <a:srgbClr val="333333"/>
                </a:solidFill>
                <a:effectLst/>
                <a:latin typeface="Fira Sans"/>
                <a:cs typeface="Arial" pitchFamily="34" charset="0"/>
              </a:rPr>
              <a:t>We can use the </a:t>
            </a:r>
            <a:r>
              <a:rPr kumimoji="0" lang="en-US" sz="2000" b="1" i="0" u="none" strike="noStrike" cap="none" normalizeH="0" baseline="0" dirty="0" err="1" smtClean="0">
                <a:ln>
                  <a:noFill/>
                </a:ln>
                <a:solidFill>
                  <a:srgbClr val="333333"/>
                </a:solidFill>
                <a:effectLst/>
                <a:latin typeface="Fira Mono"/>
                <a:cs typeface="Arial" pitchFamily="34" charset="0"/>
              </a:rPr>
              <a:t>startEvents</a:t>
            </a:r>
            <a:r>
              <a:rPr kumimoji="0" lang="en-US" sz="2800" b="0" i="0" u="none" strike="noStrike" cap="none" normalizeH="0" baseline="0" dirty="0" smtClean="0">
                <a:ln>
                  <a:noFill/>
                </a:ln>
                <a:solidFill>
                  <a:srgbClr val="333333"/>
                </a:solidFill>
                <a:effectLst/>
                <a:latin typeface="Fira Sans"/>
                <a:cs typeface="Arial" pitchFamily="34" charset="0"/>
              </a:rPr>
              <a:t> property to animate upon events:</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9854619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Syllabus</a:t>
            </a:r>
            <a:br>
              <a:rPr lang="en-US" dirty="0" smtClean="0"/>
            </a:br>
            <a:r>
              <a:rPr lang="en-US" dirty="0" smtClean="0"/>
              <a:t>UNIT 3</a:t>
            </a:r>
            <a:endParaRPr lang="en-US" dirty="0"/>
          </a:p>
        </p:txBody>
      </p:sp>
      <p:sp>
        <p:nvSpPr>
          <p:cNvPr id="3" name="Content Placeholder 2"/>
          <p:cNvSpPr>
            <a:spLocks noGrp="1"/>
          </p:cNvSpPr>
          <p:nvPr>
            <p:ph idx="1"/>
          </p:nvPr>
        </p:nvSpPr>
        <p:spPr>
          <a:xfrm>
            <a:off x="457200" y="1447800"/>
            <a:ext cx="8229600" cy="4678363"/>
          </a:xfrm>
        </p:spPr>
        <p:txBody>
          <a:bodyPr>
            <a:noAutofit/>
          </a:bodyPr>
          <a:lstStyle/>
          <a:p>
            <a:pPr marL="0" indent="0" algn="just">
              <a:buNone/>
            </a:pPr>
            <a:r>
              <a:rPr lang="en-US" sz="2800" b="1" dirty="0"/>
              <a:t>Bring Virtual Reality to the web</a:t>
            </a:r>
            <a:r>
              <a:rPr lang="en-US" sz="2800" dirty="0"/>
              <a:t>: Introduction to </a:t>
            </a:r>
            <a:r>
              <a:rPr lang="en-US" sz="2800" dirty="0" err="1" smtClean="0"/>
              <a:t>Aframe</a:t>
            </a:r>
            <a:r>
              <a:rPr lang="en-US" sz="2800" dirty="0" smtClean="0"/>
              <a:t>, Transformations </a:t>
            </a:r>
            <a:r>
              <a:rPr lang="en-US" sz="2800" dirty="0"/>
              <a:t>and Textures using </a:t>
            </a:r>
            <a:r>
              <a:rPr lang="en-US" sz="2800" dirty="0" err="1" smtClean="0"/>
              <a:t>Aframe</a:t>
            </a:r>
            <a:r>
              <a:rPr lang="en-US" sz="2800" dirty="0"/>
              <a:t>, </a:t>
            </a:r>
            <a:r>
              <a:rPr lang="en-US" sz="2800" dirty="0" err="1" smtClean="0"/>
              <a:t>Aframe</a:t>
            </a:r>
            <a:r>
              <a:rPr lang="en-US" sz="2800" dirty="0" smtClean="0"/>
              <a:t> animations, Illumination</a:t>
            </a:r>
            <a:r>
              <a:rPr lang="en-US" sz="2800" dirty="0"/>
              <a:t>, </a:t>
            </a:r>
            <a:r>
              <a:rPr lang="en-US" sz="2800" dirty="0" smtClean="0"/>
              <a:t>Interaction </a:t>
            </a:r>
            <a:r>
              <a:rPr lang="en-US" sz="2800" dirty="0"/>
              <a:t>with objects, Building a complete </a:t>
            </a:r>
            <a:r>
              <a:rPr lang="en-US" sz="2800" dirty="0" smtClean="0"/>
              <a:t>scene using </a:t>
            </a:r>
            <a:r>
              <a:rPr lang="en-US" sz="2800" dirty="0" err="1"/>
              <a:t>Aframe</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3</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122438140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Interactions &amp; </a:t>
            </a:r>
            <a:r>
              <a:rPr lang="en-US" dirty="0" smtClean="0"/>
              <a:t>Controllers</a:t>
            </a:r>
            <a:endParaRPr lang="en-US" dirty="0"/>
          </a:p>
        </p:txBody>
      </p:sp>
      <p:sp>
        <p:nvSpPr>
          <p:cNvPr id="3" name="Content Placeholder 2"/>
          <p:cNvSpPr>
            <a:spLocks noGrp="1"/>
          </p:cNvSpPr>
          <p:nvPr>
            <p:ph idx="1"/>
          </p:nvPr>
        </p:nvSpPr>
        <p:spPr>
          <a:xfrm>
            <a:off x="457200" y="914400"/>
            <a:ext cx="8229600" cy="5211763"/>
          </a:xfrm>
        </p:spPr>
        <p:txBody>
          <a:bodyPr>
            <a:normAutofit lnSpcReduction="10000"/>
          </a:bodyPr>
          <a:lstStyle/>
          <a:p>
            <a:r>
              <a:rPr lang="en-US" sz="2400" dirty="0"/>
              <a:t>There is no one true way for adding interactions due to variety of platforms, devices, input methods that A-Frame can support. On top of that, VR interaction is open-ended. Unlike the 2D Web where we only have to worry about mouse and touch input, we can do anything in VR: grab, throw, rub, flip, poke, stretch, press, etc. Going further, mixed reality, trackers, and custom controllers provide even more creativity in interaction</a:t>
            </a:r>
            <a:r>
              <a:rPr lang="en-US" sz="2400" dirty="0" smtClean="0"/>
              <a:t>!</a:t>
            </a:r>
          </a:p>
          <a:p>
            <a:r>
              <a:rPr lang="en-US" sz="2400" dirty="0"/>
              <a:t>In the 2D Web, input and interactions are handled through </a:t>
            </a:r>
            <a:r>
              <a:rPr lang="en-US" sz="2400" dirty="0" smtClean="0">
                <a:hlinkClick r:id="rId2"/>
              </a:rPr>
              <a:t>browser events</a:t>
            </a:r>
            <a:r>
              <a:rPr lang="en-US" sz="2400" dirty="0"/>
              <a:t> (e.g., click, </a:t>
            </a:r>
            <a:r>
              <a:rPr lang="en-US" sz="2400" dirty="0" err="1"/>
              <a:t>mouseenter</a:t>
            </a:r>
            <a:r>
              <a:rPr lang="en-US" sz="2400" dirty="0"/>
              <a:t>, </a:t>
            </a:r>
            <a:r>
              <a:rPr lang="en-US" sz="2400" dirty="0" err="1"/>
              <a:t>mouseleave</a:t>
            </a:r>
            <a:r>
              <a:rPr lang="en-US" sz="2400" dirty="0"/>
              <a:t>, </a:t>
            </a:r>
            <a:r>
              <a:rPr lang="en-US" sz="2400" dirty="0" err="1"/>
              <a:t>touchstart</a:t>
            </a:r>
            <a:r>
              <a:rPr lang="en-US" sz="2400" dirty="0"/>
              <a:t>, </a:t>
            </a:r>
            <a:r>
              <a:rPr lang="en-US" sz="2400" dirty="0" err="1"/>
              <a:t>touchend</a:t>
            </a:r>
            <a:r>
              <a:rPr lang="en-US" sz="2400" dirty="0"/>
              <a:t>). Whenever an input-based event happens, the browser will emit an event that we can listen to and handle with </a:t>
            </a:r>
            <a:r>
              <a:rPr lang="en-US" sz="2400" dirty="0" err="1">
                <a:hlinkClick r:id="rId3"/>
              </a:rPr>
              <a:t>Element.addEventListener</a:t>
            </a:r>
            <a:r>
              <a:rPr lang="en-US" sz="2400" dirty="0"/>
              <a: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30</a:t>
            </a:fld>
            <a:endParaRPr lang="en-US"/>
          </a:p>
        </p:txBody>
      </p:sp>
    </p:spTree>
    <p:extLst>
      <p:ext uri="{BB962C8B-B14F-4D97-AF65-F5344CB8AC3E}">
        <p14:creationId xmlns:p14="http://schemas.microsoft.com/office/powerpoint/2010/main" val="34752277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t>Interactions &amp; </a:t>
            </a:r>
            <a:r>
              <a:rPr lang="en-US" dirty="0" smtClean="0"/>
              <a:t>Controllers</a:t>
            </a:r>
            <a:endParaRPr lang="en-US" dirty="0"/>
          </a:p>
        </p:txBody>
      </p:sp>
      <p:sp>
        <p:nvSpPr>
          <p:cNvPr id="3" name="Content Placeholder 2"/>
          <p:cNvSpPr>
            <a:spLocks noGrp="1"/>
          </p:cNvSpPr>
          <p:nvPr>
            <p:ph idx="1"/>
          </p:nvPr>
        </p:nvSpPr>
        <p:spPr>
          <a:xfrm>
            <a:off x="457200" y="914400"/>
            <a:ext cx="8229600" cy="5211763"/>
          </a:xfrm>
        </p:spPr>
        <p:txBody>
          <a:bodyPr>
            <a:normAutofit fontScale="92500" lnSpcReduction="10000"/>
          </a:bodyPr>
          <a:lstStyle/>
          <a:p>
            <a:r>
              <a:rPr lang="en-US" sz="2400" dirty="0"/>
              <a:t>// `click` event emitted by browser on mouse click.</a:t>
            </a:r>
            <a:br>
              <a:rPr lang="en-US" sz="2400" dirty="0"/>
            </a:br>
            <a:r>
              <a:rPr lang="en-US" sz="2400" dirty="0" err="1"/>
              <a:t>document.querySelector</a:t>
            </a:r>
            <a:r>
              <a:rPr lang="en-US" sz="2400" dirty="0"/>
              <a:t>('p').</a:t>
            </a:r>
            <a:r>
              <a:rPr lang="en-US" sz="2400" dirty="0" err="1"/>
              <a:t>addEventListener</a:t>
            </a:r>
            <a:r>
              <a:rPr lang="en-US" sz="2400" dirty="0"/>
              <a:t>('click', function (</a:t>
            </a:r>
            <a:r>
              <a:rPr lang="en-US" sz="2400" dirty="0" err="1"/>
              <a:t>evt</a:t>
            </a:r>
            <a:r>
              <a:rPr lang="en-US" sz="2400" dirty="0"/>
              <a:t>) {</a:t>
            </a:r>
            <a:br>
              <a:rPr lang="en-US" sz="2400" dirty="0"/>
            </a:br>
            <a:r>
              <a:rPr lang="en-US" sz="2400" dirty="0"/>
              <a:t>console.log('This 2D element was clicked!');</a:t>
            </a:r>
            <a:br>
              <a:rPr lang="en-US" sz="2400" dirty="0"/>
            </a:br>
            <a:r>
              <a:rPr lang="en-US" sz="2400" dirty="0" smtClean="0"/>
              <a:t>});</a:t>
            </a:r>
          </a:p>
          <a:p>
            <a:r>
              <a:rPr lang="en-US" sz="2400" dirty="0" smtClean="0"/>
              <a:t>like </a:t>
            </a:r>
            <a:r>
              <a:rPr lang="en-US" sz="2400" dirty="0"/>
              <a:t>the 2D Web, A-Frame relies on events and event listeners for interactivity and dynamicity. However because A-Frame is a JavaScript framework and everything is done in </a:t>
            </a:r>
            <a:r>
              <a:rPr lang="en-US" sz="2400" dirty="0" err="1"/>
              <a:t>WebGL</a:t>
            </a:r>
            <a:r>
              <a:rPr lang="en-US" sz="2400" dirty="0"/>
              <a:t>, </a:t>
            </a:r>
            <a:r>
              <a:rPr lang="en-US" sz="2400" b="1" dirty="0"/>
              <a:t>A-Frame’s events are </a:t>
            </a:r>
            <a:r>
              <a:rPr lang="en-US" sz="2400" b="1" dirty="0">
                <a:hlinkClick r:id="rId2"/>
              </a:rPr>
              <a:t>synthetic custom events</a:t>
            </a:r>
            <a:r>
              <a:rPr lang="en-US" sz="2400" dirty="0"/>
              <a:t> that can be emitted by any component describing any event</a:t>
            </a:r>
            <a:r>
              <a:rPr lang="en-US" sz="2400" dirty="0" smtClean="0"/>
              <a:t>:</a:t>
            </a:r>
          </a:p>
          <a:p>
            <a:r>
              <a:rPr lang="en-US" sz="2400" dirty="0"/>
              <a:t>// `collide` event emitted by a component such as some collider or physics component.</a:t>
            </a:r>
            <a:br>
              <a:rPr lang="en-US" sz="2400" dirty="0"/>
            </a:br>
            <a:r>
              <a:rPr lang="en-US" sz="2400" dirty="0" err="1"/>
              <a:t>document.querySelector</a:t>
            </a:r>
            <a:r>
              <a:rPr lang="en-US" sz="2400" dirty="0"/>
              <a:t>('a-entity').</a:t>
            </a:r>
            <a:r>
              <a:rPr lang="en-US" sz="2400" dirty="0" err="1"/>
              <a:t>addEventListener</a:t>
            </a:r>
            <a:r>
              <a:rPr lang="en-US" sz="2400" dirty="0"/>
              <a:t>('collide', function (</a:t>
            </a:r>
            <a:r>
              <a:rPr lang="en-US" sz="2400" dirty="0" err="1"/>
              <a:t>evt</a:t>
            </a:r>
            <a:r>
              <a:rPr lang="en-US" sz="2400" dirty="0"/>
              <a:t>) {</a:t>
            </a:r>
            <a:br>
              <a:rPr lang="en-US" sz="2400" dirty="0"/>
            </a:br>
            <a:r>
              <a:rPr lang="en-US" sz="2400" dirty="0"/>
              <a:t>console.log('This A-Frame entity collided with another entity!');</a:t>
            </a:r>
            <a:br>
              <a:rPr lang="en-US" sz="2400" dirty="0"/>
            </a:br>
            <a:r>
              <a:rPr lang="en-US" sz="2400" dirty="0"/>
              <a: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31</a:t>
            </a:fld>
            <a:endParaRPr lang="en-US"/>
          </a:p>
        </p:txBody>
      </p:sp>
    </p:spTree>
    <p:extLst>
      <p:ext uri="{BB962C8B-B14F-4D97-AF65-F5344CB8AC3E}">
        <p14:creationId xmlns:p14="http://schemas.microsoft.com/office/powerpoint/2010/main" val="2019744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dirty="0"/>
              <a:t>Gaze-Based Interactions with cursor Component</a:t>
            </a:r>
            <a:br>
              <a:rPr lang="en-US" sz="2800" dirty="0"/>
            </a:br>
            <a:endParaRPr lang="en-US" sz="2800" dirty="0"/>
          </a:p>
        </p:txBody>
      </p:sp>
      <p:sp>
        <p:nvSpPr>
          <p:cNvPr id="3" name="Content Placeholder 2"/>
          <p:cNvSpPr>
            <a:spLocks noGrp="1"/>
          </p:cNvSpPr>
          <p:nvPr>
            <p:ph idx="1"/>
          </p:nvPr>
        </p:nvSpPr>
        <p:spPr>
          <a:xfrm>
            <a:off x="457200" y="762000"/>
            <a:ext cx="8229600" cy="5364163"/>
          </a:xfrm>
        </p:spPr>
        <p:txBody>
          <a:bodyPr>
            <a:normAutofit fontScale="77500" lnSpcReduction="20000"/>
          </a:bodyPr>
          <a:lstStyle/>
          <a:p>
            <a:r>
              <a:rPr lang="en-US" dirty="0"/>
              <a:t> Gaze-based interactions rely on rotating our heads and looking at objects to interact with them. This type of interaction is for headsets without a controller. Even with a rotation-only controller (Oculus Go), the interaction is still similar. Since A-Frame provides mouse-drag controls by default, gaze-based can sort of be used on desktop to preview the interaction by dragging the camera rotation.</a:t>
            </a:r>
          </a:p>
          <a:p>
            <a:r>
              <a:rPr lang="en-US" dirty="0"/>
              <a:t>To add gaze-based interaction, we need to add or implement a component. A-Frame comes with a </a:t>
            </a:r>
            <a:r>
              <a:rPr lang="en-US" dirty="0">
                <a:hlinkClick r:id="rId2"/>
              </a:rPr>
              <a:t>cursor component</a:t>
            </a:r>
            <a:r>
              <a:rPr lang="en-US" dirty="0"/>
              <a:t> that provides gaze-based interaction if attached to the camera:</a:t>
            </a:r>
          </a:p>
          <a:p>
            <a:r>
              <a:rPr lang="en-US" dirty="0"/>
              <a:t>Explicitly define </a:t>
            </a:r>
            <a:r>
              <a:rPr lang="en-US" dirty="0">
                <a:hlinkClick r:id="rId3"/>
              </a:rPr>
              <a:t>&lt;a-camera&gt;</a:t>
            </a:r>
            <a:r>
              <a:rPr lang="en-US" dirty="0"/>
              <a:t> entity. Previously, A-Frame was providing the default camera.</a:t>
            </a:r>
          </a:p>
          <a:p>
            <a:r>
              <a:rPr lang="en-US" dirty="0"/>
              <a:t>Add </a:t>
            </a:r>
            <a:r>
              <a:rPr lang="en-US" dirty="0">
                <a:hlinkClick r:id="rId2"/>
              </a:rPr>
              <a:t>&lt;a-cursor&gt;</a:t>
            </a:r>
            <a:r>
              <a:rPr lang="en-US" dirty="0"/>
              <a:t> entity as a child element underneath the camera entity.</a:t>
            </a:r>
          </a:p>
          <a:p>
            <a:r>
              <a:rPr lang="en-US" dirty="0"/>
              <a:t>Optionally, </a:t>
            </a:r>
            <a:r>
              <a:rPr lang="en-US" dirty="0">
                <a:hlinkClick r:id="rId4"/>
              </a:rPr>
              <a:t>configure the </a:t>
            </a:r>
            <a:r>
              <a:rPr lang="en-US" dirty="0" err="1">
                <a:hlinkClick r:id="rId4"/>
              </a:rPr>
              <a:t>raycaster</a:t>
            </a:r>
            <a:r>
              <a:rPr lang="en-US" dirty="0">
                <a:hlinkClick r:id="rId4"/>
              </a:rPr>
              <a:t> used by the cursor</a:t>
            </a:r>
            <a:r>
              <a:rPr lang="en-US" dirty="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32</a:t>
            </a:fld>
            <a:endParaRPr lang="en-US"/>
          </a:p>
        </p:txBody>
      </p:sp>
    </p:spTree>
    <p:extLst>
      <p:ext uri="{BB962C8B-B14F-4D97-AF65-F5344CB8AC3E}">
        <p14:creationId xmlns:p14="http://schemas.microsoft.com/office/powerpoint/2010/main" val="19383520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524000"/>
            <a:ext cx="7876541"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33</a:t>
            </a:fld>
            <a:endParaRPr lang="en-US"/>
          </a:p>
        </p:txBody>
      </p:sp>
    </p:spTree>
    <p:extLst>
      <p:ext uri="{BB962C8B-B14F-4D97-AF65-F5344CB8AC3E}">
        <p14:creationId xmlns:p14="http://schemas.microsoft.com/office/powerpoint/2010/main" val="392498452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geometry</a:t>
            </a:r>
            <a:br>
              <a:rPr lang="en-US" dirty="0"/>
            </a:br>
            <a:endParaRPr lang="en-US" dirty="0"/>
          </a:p>
        </p:txBody>
      </p:sp>
      <p:sp>
        <p:nvSpPr>
          <p:cNvPr id="4" name="Content Placeholder 3"/>
          <p:cNvSpPr>
            <a:spLocks noGrp="1"/>
          </p:cNvSpPr>
          <p:nvPr>
            <p:ph sz="half" idx="2"/>
          </p:nvPr>
        </p:nvSpPr>
        <p:spPr>
          <a:xfrm>
            <a:off x="457200" y="1066800"/>
            <a:ext cx="4040188" cy="5059363"/>
          </a:xfrm>
        </p:spPr>
        <p:txBody>
          <a:bodyPr>
            <a:normAutofit/>
          </a:bodyPr>
          <a:lstStyle/>
          <a:p>
            <a:pPr algn="just"/>
            <a:r>
              <a:rPr lang="en-US" b="1" dirty="0"/>
              <a:t>The geometry component provides a basic shape for an entity. The primitive property defines the general shape. Geometric primitives, in computer graphics, are irreducible basic shapes. A material component is commonly defined to provide an appearance alongside the shape to create a complete mesh.</a:t>
            </a:r>
          </a:p>
        </p:txBody>
      </p:sp>
      <p:sp>
        <p:nvSpPr>
          <p:cNvPr id="5" name="Text Placeholder 4"/>
          <p:cNvSpPr>
            <a:spLocks noGrp="1"/>
          </p:cNvSpPr>
          <p:nvPr>
            <p:ph type="body" sz="quarter" idx="3"/>
          </p:nvPr>
        </p:nvSpPr>
        <p:spPr/>
        <p:txBody>
          <a:bodyPr/>
          <a:lstStyle/>
          <a:p>
            <a:endParaRPr lang="en-US"/>
          </a:p>
        </p:txBody>
      </p:sp>
      <p:sp>
        <p:nvSpPr>
          <p:cNvPr id="7" name="Date Placeholder 6"/>
          <p:cNvSpPr>
            <a:spLocks noGrp="1"/>
          </p:cNvSpPr>
          <p:nvPr>
            <p:ph type="dt" sz="half" idx="10"/>
          </p:nvPr>
        </p:nvSpPr>
        <p:spPr/>
        <p:txBody>
          <a:bodyPr/>
          <a:lstStyle/>
          <a:p>
            <a:fld id="{4CE09DDF-17AE-40B8-AF87-411B8641B115}" type="datetime1">
              <a:rPr lang="en-US" smtClean="0"/>
              <a:t>4/21/2025</a:t>
            </a:fld>
            <a:endParaRPr lang="en-US"/>
          </a:p>
        </p:txBody>
      </p:sp>
      <p:sp>
        <p:nvSpPr>
          <p:cNvPr id="8" name="Slide Number Placeholder 7"/>
          <p:cNvSpPr>
            <a:spLocks noGrp="1"/>
          </p:cNvSpPr>
          <p:nvPr>
            <p:ph type="sldNum" sz="quarter" idx="12"/>
          </p:nvPr>
        </p:nvSpPr>
        <p:spPr/>
        <p:txBody>
          <a:bodyPr/>
          <a:lstStyle/>
          <a:p>
            <a:fld id="{155D393B-D3FB-4FCB-A735-BD15267A1CE5}" type="slidenum">
              <a:rPr lang="en-US" smtClean="0"/>
              <a:t>34</a:t>
            </a:fld>
            <a:endParaRPr lang="en-US"/>
          </a:p>
        </p:txBody>
      </p:sp>
      <p:pic>
        <p:nvPicPr>
          <p:cNvPr id="1026" name="Picture 2"/>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4645025" y="1066800"/>
            <a:ext cx="4041775" cy="4952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92827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material</a:t>
            </a:r>
            <a:br>
              <a:rPr lang="en-US" dirty="0"/>
            </a:br>
            <a:endParaRPr lang="en-US" dirty="0"/>
          </a:p>
        </p:txBody>
      </p:sp>
      <p:sp>
        <p:nvSpPr>
          <p:cNvPr id="4" name="Content Placeholder 3"/>
          <p:cNvSpPr>
            <a:spLocks noGrp="1"/>
          </p:cNvSpPr>
          <p:nvPr>
            <p:ph sz="half" idx="2"/>
          </p:nvPr>
        </p:nvSpPr>
        <p:spPr>
          <a:xfrm>
            <a:off x="457200" y="990600"/>
            <a:ext cx="4040188" cy="5135563"/>
          </a:xfrm>
        </p:spPr>
        <p:txBody>
          <a:bodyPr>
            <a:normAutofit lnSpcReduction="10000"/>
          </a:bodyPr>
          <a:lstStyle/>
          <a:p>
            <a:pPr algn="just"/>
            <a:r>
              <a:rPr lang="en-US" dirty="0"/>
              <a:t>The material component gives appearance to an entity. We can define properties such as color, opacity, or texture. This is often paired with the </a:t>
            </a:r>
            <a:r>
              <a:rPr lang="en-US" dirty="0">
                <a:hlinkClick r:id="rId2"/>
              </a:rPr>
              <a:t>geometry component</a:t>
            </a:r>
            <a:r>
              <a:rPr lang="en-US" dirty="0"/>
              <a:t> which </a:t>
            </a:r>
            <a:r>
              <a:rPr lang="en-US" dirty="0" smtClean="0"/>
              <a:t> </a:t>
            </a:r>
          </a:p>
          <a:p>
            <a:pPr algn="just"/>
            <a:r>
              <a:rPr lang="en-US" dirty="0"/>
              <a:t> </a:t>
            </a:r>
            <a:r>
              <a:rPr lang="en-US" dirty="0" smtClean="0"/>
              <a:t>provides </a:t>
            </a:r>
            <a:r>
              <a:rPr lang="en-US" dirty="0"/>
              <a:t>shape.</a:t>
            </a:r>
          </a:p>
          <a:p>
            <a:pPr algn="just"/>
            <a:r>
              <a:rPr lang="en-US" dirty="0"/>
              <a:t>We can register custom materials to extend the material component to provide a wide range of visual effects.</a:t>
            </a:r>
          </a:p>
          <a:p>
            <a:pPr algn="just"/>
            <a:endParaRPr lang="en-US" dirty="0"/>
          </a:p>
        </p:txBody>
      </p:sp>
      <p:sp>
        <p:nvSpPr>
          <p:cNvPr id="6" name="Content Placeholder 5"/>
          <p:cNvSpPr>
            <a:spLocks noGrp="1"/>
          </p:cNvSpPr>
          <p:nvPr>
            <p:ph sz="quarter" idx="4"/>
          </p:nvPr>
        </p:nvSpPr>
        <p:spPr>
          <a:xfrm>
            <a:off x="4645025" y="1066800"/>
            <a:ext cx="4041775" cy="5059363"/>
          </a:xfrm>
        </p:spPr>
        <p:txBody>
          <a:bodyPr/>
          <a:lstStyle/>
          <a:p>
            <a:r>
              <a:rPr lang="en-US" dirty="0"/>
              <a:t>Defining a red material using the default standard material</a:t>
            </a:r>
            <a:r>
              <a:rPr lang="en-US" dirty="0" smtClean="0"/>
              <a:t>:</a:t>
            </a:r>
          </a:p>
          <a:p>
            <a:r>
              <a:rPr lang="en-US" dirty="0"/>
              <a:t>&lt;a-entity geometry="primitive: box" material="color: red"&gt;&lt;/a-entity&gt;</a:t>
            </a:r>
          </a:p>
        </p:txBody>
      </p:sp>
      <p:sp>
        <p:nvSpPr>
          <p:cNvPr id="7" name="Date Placeholder 6"/>
          <p:cNvSpPr>
            <a:spLocks noGrp="1"/>
          </p:cNvSpPr>
          <p:nvPr>
            <p:ph type="dt" sz="half" idx="10"/>
          </p:nvPr>
        </p:nvSpPr>
        <p:spPr/>
        <p:txBody>
          <a:bodyPr/>
          <a:lstStyle/>
          <a:p>
            <a:fld id="{4CE09DDF-17AE-40B8-AF87-411B8641B115}" type="datetime1">
              <a:rPr lang="en-US" smtClean="0"/>
              <a:t>4/21/2025</a:t>
            </a:fld>
            <a:endParaRPr lang="en-US"/>
          </a:p>
        </p:txBody>
      </p:sp>
      <p:sp>
        <p:nvSpPr>
          <p:cNvPr id="8" name="Slide Number Placeholder 7"/>
          <p:cNvSpPr>
            <a:spLocks noGrp="1"/>
          </p:cNvSpPr>
          <p:nvPr>
            <p:ph type="sldNum" sz="quarter" idx="12"/>
          </p:nvPr>
        </p:nvSpPr>
        <p:spPr/>
        <p:txBody>
          <a:bodyPr/>
          <a:lstStyle/>
          <a:p>
            <a:fld id="{155D393B-D3FB-4FCB-A735-BD15267A1CE5}" type="slidenum">
              <a:rPr lang="en-US" smtClean="0"/>
              <a:t>35</a:t>
            </a:fld>
            <a:endParaRPr lang="en-US"/>
          </a:p>
        </p:txBody>
      </p:sp>
    </p:spTree>
    <p:extLst>
      <p:ext uri="{BB962C8B-B14F-4D97-AF65-F5344CB8AC3E}">
        <p14:creationId xmlns:p14="http://schemas.microsoft.com/office/powerpoint/2010/main" val="3741807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457200"/>
            <a:ext cx="8229600" cy="5668963"/>
          </a:xfrm>
        </p:spPr>
        <p:txBody>
          <a:bodyPr>
            <a:normAutofit lnSpcReduction="10000"/>
          </a:bodyPr>
          <a:lstStyle/>
          <a:p>
            <a:r>
              <a:rPr lang="en-US" dirty="0"/>
              <a:t>Defining a red material using the default standard material</a:t>
            </a:r>
            <a:r>
              <a:rPr lang="en-US" dirty="0" smtClean="0"/>
              <a:t>:</a:t>
            </a:r>
          </a:p>
          <a:p>
            <a:r>
              <a:rPr lang="en-US" dirty="0"/>
              <a:t>&lt;a-entity geometry="primitive: box" material="color: red"&gt;&lt;/a-entity</a:t>
            </a:r>
            <a:r>
              <a:rPr lang="en-US" dirty="0" smtClean="0"/>
              <a:t>&gt;</a:t>
            </a:r>
          </a:p>
          <a:p>
            <a:r>
              <a:rPr lang="en-US" dirty="0"/>
              <a:t>&lt;a-entity geometry="primitive: box" material="</a:t>
            </a:r>
            <a:r>
              <a:rPr lang="en-US" dirty="0" err="1"/>
              <a:t>shader</a:t>
            </a:r>
            <a:r>
              <a:rPr lang="en-US" dirty="0"/>
              <a:t>: flat; color: red"&gt;&lt;/a-entity&gt;</a:t>
            </a:r>
            <a:br>
              <a:rPr lang="en-US" dirty="0"/>
            </a:br>
            <a:r>
              <a:rPr lang="en-US" dirty="0"/>
              <a:t>Here is an example of using an example custom material:</a:t>
            </a:r>
            <a:endParaRPr lang="en-US" dirty="0" smtClean="0"/>
          </a:p>
          <a:p>
            <a:r>
              <a:rPr lang="en-US" dirty="0" smtClean="0"/>
              <a:t>&lt;</a:t>
            </a:r>
            <a:r>
              <a:rPr lang="en-US" dirty="0"/>
              <a:t>a-entity geometry="primitive: plane"</a:t>
            </a:r>
            <a:br>
              <a:rPr lang="en-US" dirty="0"/>
            </a:br>
            <a:r>
              <a:rPr lang="en-US" dirty="0"/>
              <a:t>material="</a:t>
            </a:r>
            <a:r>
              <a:rPr lang="en-US" dirty="0" err="1"/>
              <a:t>shader</a:t>
            </a:r>
            <a:r>
              <a:rPr lang="en-US" dirty="0"/>
              <a:t>: ocean; color: blue; wave-height: 10"&gt;&lt;/a-entity&gt;</a:t>
            </a:r>
          </a:p>
        </p:txBody>
      </p:sp>
      <p:sp>
        <p:nvSpPr>
          <p:cNvPr id="7" name="Date Placeholder 6"/>
          <p:cNvSpPr>
            <a:spLocks noGrp="1"/>
          </p:cNvSpPr>
          <p:nvPr>
            <p:ph type="dt" sz="half" idx="10"/>
          </p:nvPr>
        </p:nvSpPr>
        <p:spPr/>
        <p:txBody>
          <a:bodyPr/>
          <a:lstStyle/>
          <a:p>
            <a:fld id="{4CE09DDF-17AE-40B8-AF87-411B8641B115}" type="datetime1">
              <a:rPr lang="en-US" smtClean="0"/>
              <a:t>4/21/2025</a:t>
            </a:fld>
            <a:endParaRPr lang="en-US"/>
          </a:p>
        </p:txBody>
      </p:sp>
      <p:sp>
        <p:nvSpPr>
          <p:cNvPr id="8" name="Slide Number Placeholder 7"/>
          <p:cNvSpPr>
            <a:spLocks noGrp="1"/>
          </p:cNvSpPr>
          <p:nvPr>
            <p:ph type="sldNum" sz="quarter" idx="12"/>
          </p:nvPr>
        </p:nvSpPr>
        <p:spPr/>
        <p:txBody>
          <a:bodyPr/>
          <a:lstStyle/>
          <a:p>
            <a:fld id="{155D393B-D3FB-4FCB-A735-BD15267A1CE5}" type="slidenum">
              <a:rPr lang="en-US" smtClean="0"/>
              <a:t>36</a:t>
            </a:fld>
            <a:endParaRPr lang="en-US"/>
          </a:p>
        </p:txBody>
      </p:sp>
    </p:spTree>
    <p:extLst>
      <p:ext uri="{BB962C8B-B14F-4D97-AF65-F5344CB8AC3E}">
        <p14:creationId xmlns:p14="http://schemas.microsoft.com/office/powerpoint/2010/main" val="30746217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457200" y="457200"/>
            <a:ext cx="8229600" cy="5668963"/>
          </a:xfrm>
        </p:spPr>
        <p:txBody>
          <a:bodyPr>
            <a:normAutofit/>
          </a:bodyPr>
          <a:lstStyle/>
          <a:p>
            <a:r>
              <a:rPr lang="en-US" dirty="0"/>
              <a:t>Properties</a:t>
            </a:r>
          </a:p>
          <a:p>
            <a:r>
              <a:rPr lang="en-US" dirty="0"/>
              <a:t>The material component has some base properties</a:t>
            </a:r>
            <a:r>
              <a:rPr lang="en-US" dirty="0" smtClean="0"/>
              <a:t>.</a:t>
            </a:r>
          </a:p>
          <a:p>
            <a:endParaRPr lang="en-US" dirty="0"/>
          </a:p>
        </p:txBody>
      </p:sp>
      <p:sp>
        <p:nvSpPr>
          <p:cNvPr id="7" name="Date Placeholder 6"/>
          <p:cNvSpPr>
            <a:spLocks noGrp="1"/>
          </p:cNvSpPr>
          <p:nvPr>
            <p:ph type="dt" sz="half" idx="10"/>
          </p:nvPr>
        </p:nvSpPr>
        <p:spPr/>
        <p:txBody>
          <a:bodyPr/>
          <a:lstStyle/>
          <a:p>
            <a:fld id="{4CE09DDF-17AE-40B8-AF87-411B8641B115}" type="datetime1">
              <a:rPr lang="en-US" smtClean="0"/>
              <a:t>4/21/2025</a:t>
            </a:fld>
            <a:endParaRPr lang="en-US"/>
          </a:p>
        </p:txBody>
      </p:sp>
      <p:sp>
        <p:nvSpPr>
          <p:cNvPr id="8" name="Slide Number Placeholder 7"/>
          <p:cNvSpPr>
            <a:spLocks noGrp="1"/>
          </p:cNvSpPr>
          <p:nvPr>
            <p:ph type="sldNum" sz="quarter" idx="12"/>
          </p:nvPr>
        </p:nvSpPr>
        <p:spPr/>
        <p:txBody>
          <a:bodyPr/>
          <a:lstStyle/>
          <a:p>
            <a:fld id="{155D393B-D3FB-4FCB-A735-BD15267A1CE5}" type="slidenum">
              <a:rPr lang="en-US" smtClean="0"/>
              <a:t>37</a:t>
            </a:fld>
            <a:endParaRPr lang="en-US"/>
          </a:p>
        </p:txBody>
      </p:sp>
      <p:graphicFrame>
        <p:nvGraphicFramePr>
          <p:cNvPr id="2" name="Table 1"/>
          <p:cNvGraphicFramePr>
            <a:graphicFrameLocks noGrp="1"/>
          </p:cNvGraphicFramePr>
          <p:nvPr>
            <p:extLst>
              <p:ext uri="{D42A27DB-BD31-4B8C-83A1-F6EECF244321}">
                <p14:modId xmlns:p14="http://schemas.microsoft.com/office/powerpoint/2010/main" val="568950151"/>
              </p:ext>
            </p:extLst>
          </p:nvPr>
        </p:nvGraphicFramePr>
        <p:xfrm>
          <a:off x="457200" y="2133600"/>
          <a:ext cx="8229600" cy="4094971"/>
        </p:xfrm>
        <a:graphic>
          <a:graphicData uri="http://schemas.openxmlformats.org/drawingml/2006/table">
            <a:tbl>
              <a:tblPr/>
              <a:tblGrid>
                <a:gridCol w="1143000"/>
                <a:gridCol w="5410200"/>
                <a:gridCol w="1676400"/>
              </a:tblGrid>
              <a:tr h="724932">
                <a:tc>
                  <a:txBody>
                    <a:bodyPr/>
                    <a:lstStyle/>
                    <a:p>
                      <a:pPr fontAlgn="t"/>
                      <a:r>
                        <a:rPr lang="en-US" sz="1600" b="1">
                          <a:effectLst/>
                        </a:rPr>
                        <a:t>opacity</a:t>
                      </a:r>
                    </a:p>
                  </a:txBody>
                  <a:tcPr marL="25716" marR="25716" marT="12858" marB="12858">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Extent of transparency. If the transparent property is not true, then the material will remain opaque and opacity will only affect color.</a:t>
                      </a:r>
                    </a:p>
                  </a:txBody>
                  <a:tcPr marL="25716" marR="25716" marT="12858" marB="12858">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1.0</a:t>
                      </a:r>
                    </a:p>
                  </a:txBody>
                  <a:tcPr marL="25716" marR="25716" marT="12858" marB="12858">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245488">
                <a:tc>
                  <a:txBody>
                    <a:bodyPr/>
                    <a:lstStyle/>
                    <a:p>
                      <a:pPr fontAlgn="t"/>
                      <a:r>
                        <a:rPr lang="en-US" sz="1600" b="1">
                          <a:effectLst/>
                        </a:rPr>
                        <a:t>repeat</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Texture repeat to be used.</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{x: 1, y: 1}</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355829">
                <a:tc>
                  <a:txBody>
                    <a:bodyPr/>
                    <a:lstStyle/>
                    <a:p>
                      <a:pPr fontAlgn="t"/>
                      <a:r>
                        <a:rPr lang="en-US" sz="1600" b="1">
                          <a:effectLst/>
                        </a:rPr>
                        <a:t>shader</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Which material to use. Defaults to the </a:t>
                      </a:r>
                      <a:r>
                        <a:rPr lang="en-US" sz="1600" b="1" u="none" strike="noStrike">
                          <a:solidFill>
                            <a:srgbClr val="1497B8"/>
                          </a:solidFill>
                          <a:effectLst/>
                          <a:hlinkClick r:id="rId2"/>
                        </a:rPr>
                        <a:t>standard material</a:t>
                      </a:r>
                      <a:r>
                        <a:rPr lang="en-US" sz="1600" b="1">
                          <a:effectLst/>
                        </a:rPr>
                        <a:t>. Can be set to the </a:t>
                      </a:r>
                      <a:r>
                        <a:rPr lang="en-US" sz="1600" b="1" u="none" strike="noStrike">
                          <a:solidFill>
                            <a:srgbClr val="1497B8"/>
                          </a:solidFill>
                          <a:effectLst/>
                          <a:hlinkClick r:id="rId3"/>
                        </a:rPr>
                        <a:t>flat material</a:t>
                      </a:r>
                      <a:r>
                        <a:rPr lang="en-US" sz="1600" b="1">
                          <a:effectLst/>
                        </a:rPr>
                        <a:t> or to a registered custom shader material.</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standard</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689624">
                <a:tc>
                  <a:txBody>
                    <a:bodyPr/>
                    <a:lstStyle/>
                    <a:p>
                      <a:pPr fontAlgn="t"/>
                      <a:r>
                        <a:rPr lang="en-US" sz="1600" b="1">
                          <a:effectLst/>
                        </a:rPr>
                        <a:t>side</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dirty="0">
                          <a:effectLst/>
                        </a:rPr>
                        <a:t>Which sides of the mesh to render. Can be one of front, back, or double.</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front</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1022726">
                <a:tc>
                  <a:txBody>
                    <a:bodyPr/>
                    <a:lstStyle/>
                    <a:p>
                      <a:pPr fontAlgn="t"/>
                      <a:r>
                        <a:rPr lang="en-US" sz="1600" b="1">
                          <a:effectLst/>
                        </a:rPr>
                        <a:t>transparent</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a:effectLst/>
                        </a:rPr>
                        <a:t>Whether material is transparent. Transparent entities are rendered after non-transparent entities.</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600" b="1" dirty="0">
                          <a:effectLst/>
                        </a:rPr>
                        <a:t>false</a:t>
                      </a:r>
                    </a:p>
                  </a:txBody>
                  <a:tcPr marL="25716" marR="25716" marT="12858" marB="12858">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2249495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dirty="0"/>
              <a:t>Events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1188138"/>
              </p:ext>
            </p:extLst>
          </p:nvPr>
        </p:nvGraphicFramePr>
        <p:xfrm>
          <a:off x="609600" y="914401"/>
          <a:ext cx="8382000" cy="3733799"/>
        </p:xfrm>
        <a:graphic>
          <a:graphicData uri="http://schemas.openxmlformats.org/drawingml/2006/table">
            <a:tbl>
              <a:tblPr/>
              <a:tblGrid>
                <a:gridCol w="2743200"/>
                <a:gridCol w="5638800"/>
              </a:tblGrid>
              <a:tr h="805329">
                <a:tc>
                  <a:txBody>
                    <a:bodyPr/>
                    <a:lstStyle/>
                    <a:p>
                      <a:pPr fontAlgn="t"/>
                      <a:r>
                        <a:rPr lang="en-US">
                          <a:effectLst/>
                        </a:rPr>
                        <a:t>materialtextureloaded</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a:effectLst/>
                        </a:rPr>
                        <a:t>Texture loaded onto material.</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805329">
                <a:tc>
                  <a:txBody>
                    <a:bodyPr/>
                    <a:lstStyle/>
                    <a:p>
                      <a:pPr fontAlgn="t"/>
                      <a:r>
                        <a:rPr lang="en-US">
                          <a:effectLst/>
                        </a:rPr>
                        <a:t>materialvideoloadeddata</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a:effectLst/>
                        </a:rPr>
                        <a:t>Video data loaded and is going to play.</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2123141">
                <a:tc>
                  <a:txBody>
                    <a:bodyPr/>
                    <a:lstStyle/>
                    <a:p>
                      <a:pPr fontAlgn="t"/>
                      <a:r>
                        <a:rPr lang="en-US">
                          <a:effectLst/>
                        </a:rPr>
                        <a:t>materialvideoended</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dirty="0">
                          <a:effectLst/>
                        </a:rPr>
                        <a:t>For video textures, emitted when the video has reached its end (may not work with loop).</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1857700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274638"/>
            <a:ext cx="7467600" cy="639762"/>
          </a:xfrm>
        </p:spPr>
        <p:txBody>
          <a:bodyPr>
            <a:normAutofit fontScale="90000"/>
          </a:bodyPr>
          <a:lstStyle/>
          <a:p>
            <a:r>
              <a:rPr lang="en-US" dirty="0" smtClean="0"/>
              <a:t>Textures</a:t>
            </a:r>
            <a:endParaRPr lang="en-US" dirty="0"/>
          </a:p>
        </p:txBody>
      </p:sp>
      <p:sp>
        <p:nvSpPr>
          <p:cNvPr id="7" name="Content Placeholder 6"/>
          <p:cNvSpPr>
            <a:spLocks noGrp="1"/>
          </p:cNvSpPr>
          <p:nvPr>
            <p:ph idx="1"/>
          </p:nvPr>
        </p:nvSpPr>
        <p:spPr>
          <a:xfrm>
            <a:off x="457200" y="914400"/>
            <a:ext cx="8229600" cy="5211763"/>
          </a:xfrm>
        </p:spPr>
        <p:txBody>
          <a:bodyPr>
            <a:normAutofit fontScale="92500" lnSpcReduction="10000"/>
          </a:bodyPr>
          <a:lstStyle/>
          <a:p>
            <a:r>
              <a:rPr lang="en-US" dirty="0"/>
              <a:t>To set a texture using one of the built-in materials, specify the </a:t>
            </a:r>
            <a:r>
              <a:rPr lang="en-US" dirty="0" err="1"/>
              <a:t>src</a:t>
            </a:r>
            <a:r>
              <a:rPr lang="en-US" dirty="0"/>
              <a:t> property. </a:t>
            </a:r>
            <a:r>
              <a:rPr lang="en-US" dirty="0" err="1"/>
              <a:t>src</a:t>
            </a:r>
            <a:r>
              <a:rPr lang="en-US" dirty="0"/>
              <a:t> can be a selector to either an &lt;</a:t>
            </a:r>
            <a:r>
              <a:rPr lang="en-US" dirty="0" err="1"/>
              <a:t>img</a:t>
            </a:r>
            <a:r>
              <a:rPr lang="en-US" dirty="0"/>
              <a:t>&gt; or &lt;video&gt; element in the </a:t>
            </a:r>
            <a:r>
              <a:rPr lang="en-US" dirty="0">
                <a:hlinkClick r:id="rId2"/>
              </a:rPr>
              <a:t>asset management system</a:t>
            </a:r>
            <a:r>
              <a:rPr lang="en-US" dirty="0" smtClean="0"/>
              <a:t>:</a:t>
            </a:r>
          </a:p>
          <a:p>
            <a:r>
              <a:rPr lang="en-US" dirty="0"/>
              <a:t>&lt;a-scene&gt;</a:t>
            </a:r>
            <a:br>
              <a:rPr lang="en-US" dirty="0"/>
            </a:br>
            <a:r>
              <a:rPr lang="en-US" b="1" dirty="0">
                <a:solidFill>
                  <a:schemeClr val="tx2">
                    <a:lumMod val="60000"/>
                    <a:lumOff val="40000"/>
                  </a:schemeClr>
                </a:solidFill>
              </a:rPr>
              <a:t>&lt;a-assets&gt;</a:t>
            </a:r>
            <a:br>
              <a:rPr lang="en-US" b="1" dirty="0">
                <a:solidFill>
                  <a:schemeClr val="tx2">
                    <a:lumMod val="60000"/>
                    <a:lumOff val="40000"/>
                  </a:schemeClr>
                </a:solidFill>
              </a:rPr>
            </a:br>
            <a:r>
              <a:rPr lang="en-US" b="1" dirty="0">
                <a:solidFill>
                  <a:schemeClr val="tx2">
                    <a:lumMod val="60000"/>
                    <a:lumOff val="40000"/>
                  </a:schemeClr>
                </a:solidFill>
              </a:rPr>
              <a:t>&lt;</a:t>
            </a:r>
            <a:r>
              <a:rPr lang="en-US" b="1" dirty="0" err="1">
                <a:solidFill>
                  <a:schemeClr val="tx2">
                    <a:lumMod val="60000"/>
                    <a:lumOff val="40000"/>
                  </a:schemeClr>
                </a:solidFill>
              </a:rPr>
              <a:t>img</a:t>
            </a:r>
            <a:r>
              <a:rPr lang="en-US" b="1" dirty="0">
                <a:solidFill>
                  <a:schemeClr val="tx2">
                    <a:lumMod val="60000"/>
                    <a:lumOff val="40000"/>
                  </a:schemeClr>
                </a:solidFill>
              </a:rPr>
              <a:t> id="my-texture" </a:t>
            </a:r>
            <a:r>
              <a:rPr lang="en-US" b="1" dirty="0" err="1">
                <a:solidFill>
                  <a:schemeClr val="tx2">
                    <a:lumMod val="60000"/>
                    <a:lumOff val="40000"/>
                  </a:schemeClr>
                </a:solidFill>
              </a:rPr>
              <a:t>src</a:t>
            </a:r>
            <a:r>
              <a:rPr lang="en-US" b="1" dirty="0">
                <a:solidFill>
                  <a:schemeClr val="tx2">
                    <a:lumMod val="60000"/>
                    <a:lumOff val="40000"/>
                  </a:schemeClr>
                </a:solidFill>
              </a:rPr>
              <a:t>="texture.png"&gt;</a:t>
            </a:r>
            <a:br>
              <a:rPr lang="en-US" b="1" dirty="0">
                <a:solidFill>
                  <a:schemeClr val="tx2">
                    <a:lumMod val="60000"/>
                    <a:lumOff val="40000"/>
                  </a:schemeClr>
                </a:solidFill>
              </a:rPr>
            </a:br>
            <a:r>
              <a:rPr lang="en-US" b="1" dirty="0">
                <a:solidFill>
                  <a:schemeClr val="tx2">
                    <a:lumMod val="60000"/>
                    <a:lumOff val="40000"/>
                  </a:schemeClr>
                </a:solidFill>
              </a:rPr>
              <a:t>&lt;/a-assets&gt;</a:t>
            </a:r>
            <a:br>
              <a:rPr lang="en-US" b="1" dirty="0">
                <a:solidFill>
                  <a:schemeClr val="tx2">
                    <a:lumMod val="60000"/>
                    <a:lumOff val="40000"/>
                  </a:schemeClr>
                </a:solidFill>
              </a:rPr>
            </a:br>
            <a:r>
              <a:rPr lang="en-US" dirty="0" smtClean="0"/>
              <a:t>&lt;</a:t>
            </a:r>
            <a:r>
              <a:rPr lang="en-US" dirty="0"/>
              <a:t>a-entity geometry="primitive: box" material="</a:t>
            </a:r>
            <a:r>
              <a:rPr lang="en-US" b="1" dirty="0" err="1">
                <a:solidFill>
                  <a:schemeClr val="tx2">
                    <a:lumMod val="60000"/>
                    <a:lumOff val="40000"/>
                  </a:schemeClr>
                </a:solidFill>
              </a:rPr>
              <a:t>src</a:t>
            </a:r>
            <a:r>
              <a:rPr lang="en-US" b="1" dirty="0">
                <a:solidFill>
                  <a:schemeClr val="tx2">
                    <a:lumMod val="60000"/>
                    <a:lumOff val="40000"/>
                  </a:schemeClr>
                </a:solidFill>
              </a:rPr>
              <a:t>: #my-texture</a:t>
            </a:r>
            <a:r>
              <a:rPr lang="en-US" dirty="0"/>
              <a:t>"&gt;&lt;/a-entity&gt;</a:t>
            </a:r>
            <a:br>
              <a:rPr lang="en-US" dirty="0"/>
            </a:br>
            <a:r>
              <a:rPr lang="en-US" dirty="0"/>
              <a:t>&lt;/a-scene&gt;</a:t>
            </a:r>
          </a:p>
        </p:txBody>
      </p:sp>
      <p:sp>
        <p:nvSpPr>
          <p:cNvPr id="5" name="Date Placeholder 4"/>
          <p:cNvSpPr>
            <a:spLocks noGrp="1"/>
          </p:cNvSpPr>
          <p:nvPr>
            <p:ph type="dt" sz="half" idx="10"/>
          </p:nvPr>
        </p:nvSpPr>
        <p:spPr/>
        <p:txBody>
          <a:bodyPr/>
          <a:lstStyle/>
          <a:p>
            <a:fld id="{81E76053-9273-4062-B163-4F368996C1D8}" type="datetime1">
              <a:rPr lang="en-US" smtClean="0"/>
              <a:t>4/21/2025</a:t>
            </a:fld>
            <a:endParaRPr lang="en-US"/>
          </a:p>
        </p:txBody>
      </p:sp>
      <p:sp>
        <p:nvSpPr>
          <p:cNvPr id="6" name="Slide Number Placeholder 5"/>
          <p:cNvSpPr>
            <a:spLocks noGrp="1"/>
          </p:cNvSpPr>
          <p:nvPr>
            <p:ph type="sldNum" sz="quarter" idx="12"/>
          </p:nvPr>
        </p:nvSpPr>
        <p:spPr/>
        <p:txBody>
          <a:bodyPr/>
          <a:lstStyle/>
          <a:p>
            <a:fld id="{155D393B-D3FB-4FCB-A735-BD15267A1CE5}" type="slidenum">
              <a:rPr lang="en-US" smtClean="0"/>
              <a:t>39</a:t>
            </a:fld>
            <a:endParaRPr lang="en-US"/>
          </a:p>
        </p:txBody>
      </p:sp>
    </p:spTree>
    <p:extLst>
      <p:ext uri="{BB962C8B-B14F-4D97-AF65-F5344CB8AC3E}">
        <p14:creationId xmlns:p14="http://schemas.microsoft.com/office/powerpoint/2010/main" val="3173325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VR</a:t>
            </a:r>
            <a:br>
              <a:rPr lang="en-US" dirty="0"/>
            </a:br>
            <a:endParaRPr lang="en-US" dirty="0"/>
          </a:p>
        </p:txBody>
      </p:sp>
      <p:sp>
        <p:nvSpPr>
          <p:cNvPr id="3" name="Content Placeholder 2"/>
          <p:cNvSpPr>
            <a:spLocks noGrp="1"/>
          </p:cNvSpPr>
          <p:nvPr>
            <p:ph idx="1"/>
          </p:nvPr>
        </p:nvSpPr>
        <p:spPr>
          <a:xfrm>
            <a:off x="457200" y="1447800"/>
            <a:ext cx="8229600" cy="4678363"/>
          </a:xfrm>
        </p:spPr>
        <p:txBody>
          <a:bodyPr>
            <a:noAutofit/>
          </a:bodyPr>
          <a:lstStyle/>
          <a:p>
            <a:pPr marL="0" indent="0" algn="just">
              <a:buNone/>
            </a:pPr>
            <a:r>
              <a:rPr lang="en-US" sz="2800" dirty="0"/>
              <a:t>Web VR brought virtual reality to the web, making it easier for anyone to create, enjoy, and share VR experiences. The next phase of this evolution is </a:t>
            </a:r>
            <a:r>
              <a:rPr lang="en-US" sz="2800" dirty="0" err="1"/>
              <a:t>WebXR</a:t>
            </a:r>
            <a:r>
              <a:rPr lang="en-US" sz="2800" dirty="0"/>
              <a:t>, which will combine Web VR and AR into a single API</a:t>
            </a:r>
            <a:r>
              <a:rPr lang="en-US" sz="2800" dirty="0" smtClean="0"/>
              <a:t>.</a:t>
            </a:r>
          </a:p>
          <a:p>
            <a:pPr marL="0" indent="0" algn="just">
              <a:buNone/>
            </a:pPr>
            <a:r>
              <a:rPr lang="en-US" sz="2800" dirty="0" err="1"/>
              <a:t>WebVR</a:t>
            </a:r>
            <a:r>
              <a:rPr lang="en-US" sz="2800" dirty="0"/>
              <a:t> is an open specification that makes it possible to experience VR in your browser. The goal is to make it easier for everyone to get into VR experiences, no matter what device you have.</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4</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144591906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err="1"/>
              <a:t>src</a:t>
            </a:r>
            <a:r>
              <a:rPr lang="en-US" dirty="0"/>
              <a:t> can also be an inline </a:t>
            </a:r>
            <a:r>
              <a:rPr lang="en-US" dirty="0" smtClean="0"/>
              <a:t>URL</a:t>
            </a:r>
          </a:p>
          <a:p>
            <a:r>
              <a:rPr lang="en-US" dirty="0"/>
              <a:t>&lt;a-scene&gt;</a:t>
            </a:r>
            <a:br>
              <a:rPr lang="en-US" dirty="0"/>
            </a:br>
            <a:r>
              <a:rPr lang="en-US" dirty="0"/>
              <a:t>&lt;a-entity geometry="primitive: box" material="</a:t>
            </a:r>
            <a:r>
              <a:rPr lang="en-US" dirty="0" err="1"/>
              <a:t>src</a:t>
            </a:r>
            <a:r>
              <a:rPr lang="en-US" dirty="0"/>
              <a:t>: </a:t>
            </a:r>
            <a:r>
              <a:rPr lang="en-US" dirty="0" err="1"/>
              <a:t>url</a:t>
            </a:r>
            <a:r>
              <a:rPr lang="en-US" dirty="0"/>
              <a:t>(texture.png)"&gt;&lt;/a-entity&gt;</a:t>
            </a:r>
            <a:br>
              <a:rPr lang="en-US" dirty="0"/>
            </a:br>
            <a:r>
              <a:rPr lang="en-US" dirty="0"/>
              <a:t>&lt;/a-scene&gt;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40</a:t>
            </a:fld>
            <a:endParaRPr lang="en-US"/>
          </a:p>
        </p:txBody>
      </p:sp>
    </p:spTree>
    <p:extLst>
      <p:ext uri="{BB962C8B-B14F-4D97-AF65-F5344CB8AC3E}">
        <p14:creationId xmlns:p14="http://schemas.microsoft.com/office/powerpoint/2010/main" val="13859958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Video </a:t>
            </a:r>
            <a:r>
              <a:rPr lang="en-US" dirty="0" smtClean="0"/>
              <a:t>Textures</a:t>
            </a:r>
            <a:endParaRPr lang="en-US" dirty="0"/>
          </a:p>
        </p:txBody>
      </p:sp>
      <p:sp>
        <p:nvSpPr>
          <p:cNvPr id="3" name="Content Placeholder 2"/>
          <p:cNvSpPr>
            <a:spLocks noGrp="1"/>
          </p:cNvSpPr>
          <p:nvPr>
            <p:ph idx="1"/>
          </p:nvPr>
        </p:nvSpPr>
        <p:spPr>
          <a:xfrm>
            <a:off x="457200" y="1066800"/>
            <a:ext cx="8229600" cy="5059363"/>
          </a:xfrm>
        </p:spPr>
        <p:txBody>
          <a:bodyPr/>
          <a:lstStyle/>
          <a:p>
            <a:r>
              <a:rPr lang="en-US" dirty="0"/>
              <a:t>Whether the video texture loops or </a:t>
            </a:r>
            <a:r>
              <a:rPr lang="en-US" dirty="0" err="1"/>
              <a:t>autoplays</a:t>
            </a:r>
            <a:r>
              <a:rPr lang="en-US" dirty="0"/>
              <a:t> depends on the video element used to create the texture. </a:t>
            </a:r>
            <a:endParaRPr lang="en-US" dirty="0" smtClean="0"/>
          </a:p>
          <a:p>
            <a:r>
              <a:rPr lang="en-US" dirty="0" smtClean="0"/>
              <a:t>If </a:t>
            </a:r>
            <a:r>
              <a:rPr lang="en-US" dirty="0"/>
              <a:t>we simply pass a URL instead of creating and passing a video element, then the texture will loop and </a:t>
            </a:r>
            <a:r>
              <a:rPr lang="en-US" dirty="0" err="1"/>
              <a:t>autoplay</a:t>
            </a:r>
            <a:r>
              <a:rPr lang="en-US" dirty="0"/>
              <a:t> by default. </a:t>
            </a:r>
            <a:endParaRPr lang="en-US" dirty="0" smtClean="0"/>
          </a:p>
          <a:p>
            <a:r>
              <a:rPr lang="en-US" dirty="0" smtClean="0"/>
              <a:t>To </a:t>
            </a:r>
            <a:r>
              <a:rPr lang="en-US" dirty="0"/>
              <a:t>specify otherwise, create a video element in the asset management system, and pass a selector for the id attribute (e.g., #my-video):</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41</a:t>
            </a:fld>
            <a:endParaRPr lang="en-US"/>
          </a:p>
        </p:txBody>
      </p:sp>
    </p:spTree>
    <p:extLst>
      <p:ext uri="{BB962C8B-B14F-4D97-AF65-F5344CB8AC3E}">
        <p14:creationId xmlns:p14="http://schemas.microsoft.com/office/powerpoint/2010/main" val="22441236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dirty="0"/>
              <a:t>&lt;a-scene&gt;</a:t>
            </a:r>
            <a:br>
              <a:rPr lang="en-US" dirty="0"/>
            </a:br>
            <a:r>
              <a:rPr lang="en-US" b="1" dirty="0">
                <a:solidFill>
                  <a:schemeClr val="tx2">
                    <a:lumMod val="60000"/>
                    <a:lumOff val="40000"/>
                  </a:schemeClr>
                </a:solidFill>
              </a:rPr>
              <a:t>&lt;a-assets&gt;</a:t>
            </a:r>
            <a:br>
              <a:rPr lang="en-US" b="1" dirty="0">
                <a:solidFill>
                  <a:schemeClr val="tx2">
                    <a:lumMod val="60000"/>
                    <a:lumOff val="40000"/>
                  </a:schemeClr>
                </a:solidFill>
              </a:rPr>
            </a:br>
            <a:r>
              <a:rPr lang="en-US" b="1" dirty="0">
                <a:solidFill>
                  <a:schemeClr val="tx2">
                    <a:lumMod val="60000"/>
                    <a:lumOff val="40000"/>
                  </a:schemeClr>
                </a:solidFill>
              </a:rPr>
              <a:t>&lt;!-- No loop. --&gt;</a:t>
            </a:r>
            <a:br>
              <a:rPr lang="en-US" b="1" dirty="0">
                <a:solidFill>
                  <a:schemeClr val="tx2">
                    <a:lumMod val="60000"/>
                    <a:lumOff val="40000"/>
                  </a:schemeClr>
                </a:solidFill>
              </a:rPr>
            </a:br>
            <a:r>
              <a:rPr lang="en-US" b="1" dirty="0">
                <a:solidFill>
                  <a:schemeClr val="tx2">
                    <a:lumMod val="60000"/>
                    <a:lumOff val="40000"/>
                  </a:schemeClr>
                </a:solidFill>
              </a:rPr>
              <a:t>&lt;video id="my-video" </a:t>
            </a:r>
            <a:r>
              <a:rPr lang="en-US" b="1" dirty="0" err="1">
                <a:solidFill>
                  <a:schemeClr val="tx2">
                    <a:lumMod val="60000"/>
                    <a:lumOff val="40000"/>
                  </a:schemeClr>
                </a:solidFill>
              </a:rPr>
              <a:t>src</a:t>
            </a:r>
            <a:r>
              <a:rPr lang="en-US" b="1" dirty="0">
                <a:solidFill>
                  <a:schemeClr val="tx2">
                    <a:lumMod val="60000"/>
                    <a:lumOff val="40000"/>
                  </a:schemeClr>
                </a:solidFill>
              </a:rPr>
              <a:t>="video.mp4" </a:t>
            </a:r>
            <a:r>
              <a:rPr lang="en-US" b="1" dirty="0" err="1">
                <a:solidFill>
                  <a:schemeClr val="tx2">
                    <a:lumMod val="60000"/>
                    <a:lumOff val="40000"/>
                  </a:schemeClr>
                </a:solidFill>
              </a:rPr>
              <a:t>autoplay</a:t>
            </a:r>
            <a:r>
              <a:rPr lang="en-US" b="1" dirty="0">
                <a:solidFill>
                  <a:schemeClr val="tx2">
                    <a:lumMod val="60000"/>
                    <a:lumOff val="40000"/>
                  </a:schemeClr>
                </a:solidFill>
              </a:rPr>
              <a:t>="true"&gt;&lt;/video&gt;</a:t>
            </a:r>
            <a:br>
              <a:rPr lang="en-US" b="1" dirty="0">
                <a:solidFill>
                  <a:schemeClr val="tx2">
                    <a:lumMod val="60000"/>
                    <a:lumOff val="40000"/>
                  </a:schemeClr>
                </a:solidFill>
              </a:rPr>
            </a:br>
            <a:r>
              <a:rPr lang="en-US" b="1" dirty="0">
                <a:solidFill>
                  <a:schemeClr val="tx2">
                    <a:lumMod val="60000"/>
                    <a:lumOff val="40000"/>
                  </a:schemeClr>
                </a:solidFill>
              </a:rPr>
              <a:t>&lt;/a-assets&gt;</a:t>
            </a:r>
            <a:r>
              <a:rPr lang="en-US" dirty="0"/>
              <a:t/>
            </a:r>
            <a:br>
              <a:rPr lang="en-US" dirty="0"/>
            </a:br>
            <a:r>
              <a:rPr lang="en-US" dirty="0"/>
              <a:t/>
            </a:r>
            <a:br>
              <a:rPr lang="en-US" dirty="0"/>
            </a:br>
            <a:r>
              <a:rPr lang="en-US" dirty="0"/>
              <a:t>&lt;a-entity geometry="primitive: box" material="</a:t>
            </a:r>
            <a:r>
              <a:rPr lang="en-US" b="1" dirty="0" err="1">
                <a:solidFill>
                  <a:schemeClr val="tx2">
                    <a:lumMod val="60000"/>
                    <a:lumOff val="40000"/>
                  </a:schemeClr>
                </a:solidFill>
              </a:rPr>
              <a:t>src</a:t>
            </a:r>
            <a:r>
              <a:rPr lang="en-US" b="1" dirty="0">
                <a:solidFill>
                  <a:schemeClr val="tx2">
                    <a:lumMod val="60000"/>
                    <a:lumOff val="40000"/>
                  </a:schemeClr>
                </a:solidFill>
              </a:rPr>
              <a:t>: #my-video</a:t>
            </a:r>
            <a:r>
              <a:rPr lang="en-US" dirty="0"/>
              <a:t>"&gt;&lt;/a-entity&gt;</a:t>
            </a:r>
            <a:br>
              <a:rPr lang="en-US" dirty="0"/>
            </a:br>
            <a:r>
              <a:rPr lang="en-US" dirty="0"/>
              <a:t>&lt;/a-scene&gt;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42</a:t>
            </a:fld>
            <a:endParaRPr lang="en-US"/>
          </a:p>
        </p:txBody>
      </p:sp>
    </p:spTree>
    <p:extLst>
      <p:ext uri="{BB962C8B-B14F-4D97-AF65-F5344CB8AC3E}">
        <p14:creationId xmlns:p14="http://schemas.microsoft.com/office/powerpoint/2010/main" val="1022211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t>Controlling Video Textures</a:t>
            </a:r>
          </a:p>
          <a:p>
            <a:r>
              <a:rPr lang="en-US" dirty="0"/>
              <a:t>To control the video playback such as pausing or seeking, we can use the video element to </a:t>
            </a:r>
            <a:r>
              <a:rPr lang="en-US" dirty="0">
                <a:hlinkClick r:id="rId2"/>
              </a:rPr>
              <a:t>control media playback</a:t>
            </a:r>
            <a:r>
              <a:rPr lang="en-US" dirty="0" smtClean="0"/>
              <a:t>.</a:t>
            </a:r>
          </a:p>
          <a:p>
            <a:r>
              <a:rPr lang="en-US" b="1" dirty="0" err="1"/>
              <a:t>var</a:t>
            </a:r>
            <a:r>
              <a:rPr lang="en-US" b="1" dirty="0"/>
              <a:t> </a:t>
            </a:r>
            <a:r>
              <a:rPr lang="en-US" b="1" dirty="0" err="1"/>
              <a:t>videoEl</a:t>
            </a:r>
            <a:r>
              <a:rPr lang="en-US" b="1" dirty="0"/>
              <a:t> = </a:t>
            </a:r>
            <a:r>
              <a:rPr lang="en-US" b="1" dirty="0" err="1"/>
              <a:t>document.querySelector</a:t>
            </a:r>
            <a:r>
              <a:rPr lang="en-US" b="1" dirty="0"/>
              <a:t>('#my-video');</a:t>
            </a:r>
            <a:br>
              <a:rPr lang="en-US" b="1" dirty="0"/>
            </a:br>
            <a:r>
              <a:rPr lang="en-US" b="1" dirty="0" err="1"/>
              <a:t>videoEl.currentTime</a:t>
            </a:r>
            <a:r>
              <a:rPr lang="en-US" b="1" dirty="0"/>
              <a:t> = 122; // Seek to 122 seconds.</a:t>
            </a:r>
            <a:br>
              <a:rPr lang="en-US" b="1" dirty="0"/>
            </a:br>
            <a:r>
              <a:rPr lang="en-US" b="1" dirty="0" err="1"/>
              <a:t>videoEl.pause</a:t>
            </a:r>
            <a:r>
              <a:rPr lang="en-US" b="1" dirty="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43</a:t>
            </a:fld>
            <a:endParaRPr lang="en-US"/>
          </a:p>
        </p:txBody>
      </p:sp>
    </p:spTree>
    <p:extLst>
      <p:ext uri="{BB962C8B-B14F-4D97-AF65-F5344CB8AC3E}">
        <p14:creationId xmlns:p14="http://schemas.microsoft.com/office/powerpoint/2010/main" val="2404550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b="1" dirty="0"/>
              <a:t>Repeating Textures</a:t>
            </a:r>
          </a:p>
          <a:p>
            <a:r>
              <a:rPr lang="en-US" dirty="0"/>
              <a:t>We might want to repeat tile textures rather than having them stretch. The repeat property can repeat textures.</a:t>
            </a:r>
          </a:p>
          <a:p>
            <a:r>
              <a:rPr lang="en-US" b="1" dirty="0"/>
              <a:t>&lt;a-entity geometry="primitive: plane; width: 100"</a:t>
            </a:r>
            <a:br>
              <a:rPr lang="en-US" b="1" dirty="0"/>
            </a:br>
            <a:r>
              <a:rPr lang="en-US" b="1" dirty="0"/>
              <a:t>material="</a:t>
            </a:r>
            <a:r>
              <a:rPr lang="en-US" b="1" dirty="0" err="1"/>
              <a:t>src</a:t>
            </a:r>
            <a:r>
              <a:rPr lang="en-US" b="1" dirty="0"/>
              <a:t>: carpet.png; </a:t>
            </a:r>
            <a:r>
              <a:rPr lang="en-US" b="1" dirty="0">
                <a:solidFill>
                  <a:schemeClr val="tx2">
                    <a:lumMod val="60000"/>
                    <a:lumOff val="40000"/>
                  </a:schemeClr>
                </a:solidFill>
              </a:rPr>
              <a:t>repeat</a:t>
            </a:r>
            <a:r>
              <a:rPr lang="en-US" b="1" dirty="0"/>
              <a:t>: 100 20"&gt;&lt;/a-entity&gt;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44</a:t>
            </a:fld>
            <a:endParaRPr lang="en-US"/>
          </a:p>
        </p:txBody>
      </p:sp>
    </p:spTree>
    <p:extLst>
      <p:ext uri="{BB962C8B-B14F-4D97-AF65-F5344CB8AC3E}">
        <p14:creationId xmlns:p14="http://schemas.microsoft.com/office/powerpoint/2010/main" val="33138027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err="1" smtClean="0"/>
              <a:t>Light:illumination</a:t>
            </a:r>
            <a:endParaRPr lang="en-US" dirty="0"/>
          </a:p>
        </p:txBody>
      </p:sp>
      <p:sp>
        <p:nvSpPr>
          <p:cNvPr id="3" name="Content Placeholder 2"/>
          <p:cNvSpPr>
            <a:spLocks noGrp="1"/>
          </p:cNvSpPr>
          <p:nvPr>
            <p:ph idx="1"/>
          </p:nvPr>
        </p:nvSpPr>
        <p:spPr>
          <a:xfrm>
            <a:off x="457200" y="914400"/>
            <a:ext cx="8229600" cy="5211763"/>
          </a:xfrm>
        </p:spPr>
        <p:txBody>
          <a:bodyPr/>
          <a:lstStyle/>
          <a:p>
            <a:r>
              <a:rPr lang="en-US" dirty="0"/>
              <a:t>The light component defines the entity as a source of light. Light affects all materials that have not specified a flat shading model with </a:t>
            </a:r>
            <a:r>
              <a:rPr lang="en-US" dirty="0" err="1"/>
              <a:t>shader</a:t>
            </a:r>
            <a:r>
              <a:rPr lang="en-US" dirty="0"/>
              <a:t>: flat. </a:t>
            </a:r>
            <a:endParaRPr lang="en-US" dirty="0" smtClean="0"/>
          </a:p>
          <a:p>
            <a:r>
              <a:rPr lang="en-US" b="1" dirty="0">
                <a:solidFill>
                  <a:schemeClr val="accent1">
                    <a:lumMod val="75000"/>
                  </a:schemeClr>
                </a:solidFill>
              </a:rPr>
              <a:t>&lt;</a:t>
            </a:r>
            <a:r>
              <a:rPr lang="en-US" b="1" dirty="0" smtClean="0">
                <a:solidFill>
                  <a:schemeClr val="accent1">
                    <a:lumMod val="75000"/>
                  </a:schemeClr>
                </a:solidFill>
              </a:rPr>
              <a:t>a- light color=“#AFA”  </a:t>
            </a:r>
            <a:r>
              <a:rPr lang="en-US" b="1" dirty="0">
                <a:solidFill>
                  <a:schemeClr val="accent1">
                    <a:lumMod val="75000"/>
                  </a:schemeClr>
                </a:solidFill>
              </a:rPr>
              <a:t>intensity: 1.5" position="-1 1 0</a:t>
            </a:r>
            <a:r>
              <a:rPr lang="en-US" b="1">
                <a:solidFill>
                  <a:schemeClr val="accent1">
                    <a:lumMod val="75000"/>
                  </a:schemeClr>
                </a:solidFill>
              </a:rPr>
              <a:t>"&gt;&lt;/</a:t>
            </a:r>
            <a:r>
              <a:rPr lang="en-US" b="1" smtClean="0">
                <a:solidFill>
                  <a:schemeClr val="accent1">
                    <a:lumMod val="75000"/>
                  </a:schemeClr>
                </a:solidFill>
              </a:rPr>
              <a:t>a-light&gt;</a:t>
            </a:r>
            <a:endParaRPr lang="en-US" b="1" dirty="0" smtClean="0">
              <a:solidFill>
                <a:schemeClr val="accent1">
                  <a:lumMod val="75000"/>
                </a:schemeClr>
              </a:solidFill>
            </a:endParaRPr>
          </a:p>
          <a:p>
            <a:r>
              <a:rPr lang="en-US" dirty="0"/>
              <a:t>By default, A-Frame scenes inject default lighting, an ambient light and a directional light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45</a:t>
            </a:fld>
            <a:endParaRPr lang="en-US"/>
          </a:p>
        </p:txBody>
      </p:sp>
    </p:spTree>
    <p:extLst>
      <p:ext uri="{BB962C8B-B14F-4D97-AF65-F5344CB8AC3E}">
        <p14:creationId xmlns:p14="http://schemas.microsoft.com/office/powerpoint/2010/main" val="2775465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r>
              <a:rPr lang="en-US" dirty="0"/>
              <a:t>Whenever we add any lights, A-Frame removes the default lights from the </a:t>
            </a:r>
            <a:r>
              <a:rPr lang="en-US" dirty="0" smtClean="0"/>
              <a:t>scene.</a:t>
            </a:r>
          </a:p>
          <a:p>
            <a:r>
              <a:rPr lang="en-US" dirty="0"/>
              <a:t>&lt;!-- Default lighting injected by A-Frame. --&gt;</a:t>
            </a:r>
            <a:br>
              <a:rPr lang="en-US" dirty="0"/>
            </a:br>
            <a:r>
              <a:rPr lang="en-US" dirty="0"/>
              <a:t>&lt;a-entity light="type: ambient; color: #BBB"&gt;&lt;/a-entity&gt;</a:t>
            </a:r>
            <a:br>
              <a:rPr lang="en-US" dirty="0"/>
            </a:br>
            <a:r>
              <a:rPr lang="en-US" dirty="0"/>
              <a:t>&lt;a-entity light="type: directional; color: #FFF; intensity: 0.6" position="-0.5 1 1"&gt;&lt;/a-entity</a:t>
            </a:r>
            <a:r>
              <a:rPr lang="en-US" dirty="0" smtClean="0"/>
              <a:t>&gt;</a:t>
            </a:r>
          </a:p>
          <a:p>
            <a:r>
              <a:rPr lang="en-US" dirty="0"/>
              <a:t>To manually disable the defaults, without adding other lights</a:t>
            </a:r>
            <a:r>
              <a:rPr lang="en-US" dirty="0" smtClean="0"/>
              <a:t>:</a:t>
            </a:r>
          </a:p>
          <a:p>
            <a:r>
              <a:rPr lang="en-US" dirty="0"/>
              <a:t>&lt;a-scene light="</a:t>
            </a:r>
            <a:r>
              <a:rPr lang="en-US" dirty="0" err="1"/>
              <a:t>defaultLightsEnabled</a:t>
            </a:r>
            <a:r>
              <a:rPr lang="en-US" dirty="0"/>
              <a:t>: false"&gt;</a:t>
            </a:r>
            <a:br>
              <a:rPr lang="en-US" dirty="0"/>
            </a:br>
            <a:r>
              <a:rPr lang="en-US" dirty="0"/>
              <a:t>&lt;!-- ... --&gt;</a:t>
            </a:r>
            <a:br>
              <a:rPr lang="en-US" dirty="0"/>
            </a:br>
            <a:r>
              <a:rPr lang="en-US" dirty="0"/>
              <a:t>&lt;/a-scene&gt;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46</a:t>
            </a:fld>
            <a:endParaRPr lang="en-US"/>
          </a:p>
        </p:txBody>
      </p:sp>
    </p:spTree>
    <p:extLst>
      <p:ext uri="{BB962C8B-B14F-4D97-AF65-F5344CB8AC3E}">
        <p14:creationId xmlns:p14="http://schemas.microsoft.com/office/powerpoint/2010/main" val="22097237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dirty="0"/>
              <a:t>Properties</a:t>
            </a:r>
          </a:p>
          <a:p>
            <a:r>
              <a:rPr lang="en-US" dirty="0"/>
              <a:t>All light types support a few basic properties</a:t>
            </a:r>
            <a:r>
              <a:rPr lang="en-US" dirty="0" smtClean="0"/>
              <a:t>:</a:t>
            </a:r>
          </a:p>
          <a:p>
            <a:endParaRPr lang="en-US" dirty="0"/>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47</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341487373"/>
              </p:ext>
            </p:extLst>
          </p:nvPr>
        </p:nvGraphicFramePr>
        <p:xfrm>
          <a:off x="838200" y="1828799"/>
          <a:ext cx="7543800" cy="2800351"/>
        </p:xfrm>
        <a:graphic>
          <a:graphicData uri="http://schemas.openxmlformats.org/drawingml/2006/table">
            <a:tbl>
              <a:tblPr/>
              <a:tblGrid>
                <a:gridCol w="1219200"/>
                <a:gridCol w="4648200"/>
                <a:gridCol w="1676400"/>
              </a:tblGrid>
              <a:tr h="523875">
                <a:tc>
                  <a:txBody>
                    <a:bodyPr/>
                    <a:lstStyle/>
                    <a:p>
                      <a:pPr algn="l"/>
                      <a:r>
                        <a:rPr lang="en-US" sz="2000" b="1">
                          <a:solidFill>
                            <a:srgbClr val="FFFFFF"/>
                          </a:solidFill>
                          <a:effectLst/>
                        </a:rPr>
                        <a:t>Property</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Description</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Default Value</a:t>
                      </a:r>
                    </a:p>
                  </a:txBody>
                  <a:tcPr marL="60960" marR="60960" marT="30480" marB="30480" anchor="ctr">
                    <a:lnL>
                      <a:noFill/>
                    </a:lnL>
                    <a:lnR>
                      <a:noFill/>
                    </a:lnR>
                    <a:lnT>
                      <a:noFill/>
                    </a:lnT>
                    <a:lnB>
                      <a:noFill/>
                    </a:lnB>
                    <a:solidFill>
                      <a:srgbClr val="22AACC"/>
                    </a:solidFill>
                  </a:tcPr>
                </a:tc>
              </a:tr>
              <a:tr h="1228726">
                <a:tc>
                  <a:txBody>
                    <a:bodyPr/>
                    <a:lstStyle/>
                    <a:p>
                      <a:pPr fontAlgn="t"/>
                      <a:r>
                        <a:rPr lang="en-US" sz="2000" b="1" dirty="0">
                          <a:effectLst/>
                        </a:rPr>
                        <a:t>type</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One of ambient, directional, hemisphere, point, spot, probe.</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directional</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523875">
                <a:tc>
                  <a:txBody>
                    <a:bodyPr/>
                    <a:lstStyle/>
                    <a:p>
                      <a:pPr fontAlgn="t"/>
                      <a:r>
                        <a:rPr lang="en-US" sz="2000" b="1">
                          <a:effectLst/>
                        </a:rPr>
                        <a:t>color</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Light color.</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#fff</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523875">
                <a:tc>
                  <a:txBody>
                    <a:bodyPr/>
                    <a:lstStyle/>
                    <a:p>
                      <a:pPr fontAlgn="t"/>
                      <a:r>
                        <a:rPr lang="en-US" sz="2000" b="1">
                          <a:effectLst/>
                        </a:rPr>
                        <a:t>intensity</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Light strength.</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dirty="0">
                          <a:effectLst/>
                        </a:rPr>
                        <a:t>1.0</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42031756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pPr algn="ctr"/>
            <a:r>
              <a:rPr lang="en-US" dirty="0"/>
              <a:t>Light Types</a:t>
            </a:r>
          </a:p>
          <a:p>
            <a:r>
              <a:rPr lang="en-US" b="1" dirty="0" smtClean="0">
                <a:solidFill>
                  <a:schemeClr val="accent6">
                    <a:lumMod val="50000"/>
                  </a:schemeClr>
                </a:solidFill>
              </a:rPr>
              <a:t>Ambient </a:t>
            </a:r>
            <a:r>
              <a:rPr lang="en-US" b="1" dirty="0">
                <a:solidFill>
                  <a:schemeClr val="accent6">
                    <a:lumMod val="50000"/>
                  </a:schemeClr>
                </a:solidFill>
              </a:rPr>
              <a:t>lights </a:t>
            </a:r>
            <a:r>
              <a:rPr lang="en-US" dirty="0"/>
              <a:t>globally affect all entities in the scene. The color and intensity properties define ambient lights. Additionally, position, rotation, and scale have no effect on ambient lights</a:t>
            </a:r>
            <a:r>
              <a:rPr lang="en-US" dirty="0" smtClean="0"/>
              <a:t>.</a:t>
            </a:r>
          </a:p>
          <a:p>
            <a:r>
              <a:rPr lang="en-US" dirty="0"/>
              <a:t>&lt;a-entity light="type: ambient; color: #CCC"&gt;&lt;/a-entity&gt;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48</a:t>
            </a:fld>
            <a:endParaRPr lang="en-US"/>
          </a:p>
        </p:txBody>
      </p:sp>
    </p:spTree>
    <p:extLst>
      <p:ext uri="{BB962C8B-B14F-4D97-AF65-F5344CB8AC3E}">
        <p14:creationId xmlns:p14="http://schemas.microsoft.com/office/powerpoint/2010/main" val="23063387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943600"/>
          </a:xfrm>
        </p:spPr>
        <p:txBody>
          <a:bodyPr>
            <a:normAutofit fontScale="92500" lnSpcReduction="20000"/>
          </a:bodyPr>
          <a:lstStyle/>
          <a:p>
            <a:r>
              <a:rPr lang="en-US" b="1" dirty="0">
                <a:solidFill>
                  <a:schemeClr val="accent6">
                    <a:lumMod val="50000"/>
                  </a:schemeClr>
                </a:solidFill>
              </a:rPr>
              <a:t>Directional lights </a:t>
            </a:r>
            <a:r>
              <a:rPr lang="en-US" dirty="0"/>
              <a:t>are like a light source that is infinitely far away, but shining from a specific direction, like the sun. Thus, absolute position do not have an effect on the intensity of the light on an entity. We can specify the direction using the position component</a:t>
            </a:r>
            <a:r>
              <a:rPr lang="en-US" dirty="0" smtClean="0"/>
              <a:t>.</a:t>
            </a:r>
          </a:p>
          <a:p>
            <a:r>
              <a:rPr lang="en-US" b="1" dirty="0">
                <a:solidFill>
                  <a:schemeClr val="accent6">
                    <a:lumMod val="50000"/>
                  </a:schemeClr>
                </a:solidFill>
              </a:rPr>
              <a:t>&lt;a-entity light="type: directional; color: #EEE; intensity: 0.5" position="-1 1 0"&gt;&lt;/a-entity</a:t>
            </a:r>
            <a:r>
              <a:rPr lang="en-US" b="1" dirty="0" smtClean="0">
                <a:solidFill>
                  <a:schemeClr val="accent6">
                    <a:lumMod val="50000"/>
                  </a:schemeClr>
                </a:solidFill>
              </a:rPr>
              <a:t>&gt;</a:t>
            </a:r>
          </a:p>
          <a:p>
            <a:r>
              <a:rPr lang="en-US" dirty="0"/>
              <a:t>Directional lights are the most efficient type for adding </a:t>
            </a:r>
            <a:r>
              <a:rPr lang="en-US" dirty="0" err="1"/>
              <a:t>realtime</a:t>
            </a:r>
            <a:r>
              <a:rPr lang="en-US" dirty="0"/>
              <a:t> shadows to a scene. You can use shadows like so</a:t>
            </a:r>
            <a:r>
              <a:rPr lang="en-US" dirty="0" smtClean="0"/>
              <a:t>:</a:t>
            </a:r>
          </a:p>
          <a:p>
            <a:r>
              <a:rPr lang="en-US" b="1" dirty="0">
                <a:solidFill>
                  <a:schemeClr val="accent6">
                    <a:lumMod val="50000"/>
                  </a:schemeClr>
                </a:solidFill>
              </a:rPr>
              <a:t>&lt;a-light type="directional" light="</a:t>
            </a:r>
            <a:r>
              <a:rPr lang="en-US" b="1" dirty="0" err="1">
                <a:solidFill>
                  <a:schemeClr val="accent6">
                    <a:lumMod val="50000"/>
                  </a:schemeClr>
                </a:solidFill>
              </a:rPr>
              <a:t>castShadow:true</a:t>
            </a:r>
            <a:r>
              <a:rPr lang="en-US" b="1" dirty="0">
                <a:solidFill>
                  <a:schemeClr val="accent6">
                    <a:lumMod val="50000"/>
                  </a:schemeClr>
                </a:solidFill>
              </a:rPr>
              <a:t>;" position="1 1 1" intensity="0.5" shadow-camera-automatic="#objects"&gt;&lt;/a-light&gt;</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49</a:t>
            </a:fld>
            <a:endParaRPr lang="en-US"/>
          </a:p>
        </p:txBody>
      </p:sp>
    </p:spTree>
    <p:extLst>
      <p:ext uri="{BB962C8B-B14F-4D97-AF65-F5344CB8AC3E}">
        <p14:creationId xmlns:p14="http://schemas.microsoft.com/office/powerpoint/2010/main" val="75088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Web VR</a:t>
            </a: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4231" y="0"/>
            <a:ext cx="1219769" cy="1143000"/>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5</a:t>
            </a:fld>
            <a:endParaRPr lang="en-US" dirty="0">
              <a:ln w="12700">
                <a:solidFill>
                  <a:schemeClr val="tx1"/>
                </a:solidFill>
              </a:ln>
              <a:solidFill>
                <a:schemeClr val="tx1"/>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99494" y="914400"/>
            <a:ext cx="8415906"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170967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lstStyle/>
          <a:p>
            <a:r>
              <a:rPr lang="en-US" b="1" dirty="0" smtClean="0">
                <a:solidFill>
                  <a:schemeClr val="accent6">
                    <a:lumMod val="50000"/>
                  </a:schemeClr>
                </a:solidFill>
              </a:rPr>
              <a:t>Hemisphere </a:t>
            </a:r>
            <a:r>
              <a:rPr lang="en-US" b="1" dirty="0">
                <a:solidFill>
                  <a:schemeClr val="accent6">
                    <a:lumMod val="50000"/>
                  </a:schemeClr>
                </a:solidFill>
              </a:rPr>
              <a:t>lights </a:t>
            </a:r>
            <a:r>
              <a:rPr lang="en-US" dirty="0"/>
              <a:t>are like an ambient light, but with two different colors, one from above (color) and one from below (</a:t>
            </a:r>
            <a:r>
              <a:rPr lang="en-US" dirty="0" err="1"/>
              <a:t>groundColor</a:t>
            </a:r>
            <a:r>
              <a:rPr lang="en-US" dirty="0"/>
              <a:t>). This can be useful for scenes with two distinct lighting colors (e.g., a grassy field under a gray sky).</a:t>
            </a:r>
          </a:p>
          <a:p>
            <a:r>
              <a:rPr lang="en-US" b="1" dirty="0">
                <a:solidFill>
                  <a:schemeClr val="accent6">
                    <a:lumMod val="50000"/>
                  </a:schemeClr>
                </a:solidFill>
              </a:rPr>
              <a:t>&lt;a-entity light="type: hemisphere; color: #33C; </a:t>
            </a:r>
            <a:r>
              <a:rPr lang="en-US" b="1" dirty="0" err="1">
                <a:solidFill>
                  <a:schemeClr val="accent6">
                    <a:lumMod val="50000"/>
                  </a:schemeClr>
                </a:solidFill>
              </a:rPr>
              <a:t>groundColor</a:t>
            </a:r>
            <a:r>
              <a:rPr lang="en-US" b="1" dirty="0">
                <a:solidFill>
                  <a:schemeClr val="accent6">
                    <a:lumMod val="50000"/>
                  </a:schemeClr>
                </a:solidFill>
              </a:rPr>
              <a:t>: #3C3; intensity: 2"&gt;&lt;/a-entity</a:t>
            </a:r>
            <a:r>
              <a:rPr lang="en-US" b="1" dirty="0" smtClean="0">
                <a:solidFill>
                  <a:schemeClr val="accent6">
                    <a:lumMod val="50000"/>
                  </a:schemeClr>
                </a:solidFill>
              </a:rPr>
              <a:t>&gt;</a:t>
            </a:r>
          </a:p>
          <a:p>
            <a:r>
              <a:rPr lang="en-US" dirty="0"/>
              <a:t/>
            </a:r>
            <a:br>
              <a:rPr lang="en-US" dirty="0"/>
            </a:br>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092178553"/>
              </p:ext>
            </p:extLst>
          </p:nvPr>
        </p:nvGraphicFramePr>
        <p:xfrm>
          <a:off x="990600" y="4724400"/>
          <a:ext cx="7543800" cy="1706880"/>
        </p:xfrm>
        <a:graphic>
          <a:graphicData uri="http://schemas.openxmlformats.org/drawingml/2006/table">
            <a:tbl>
              <a:tblPr/>
              <a:tblGrid>
                <a:gridCol w="2514600"/>
                <a:gridCol w="2514600"/>
                <a:gridCol w="2514600"/>
              </a:tblGrid>
              <a:tr h="0">
                <a:tc>
                  <a:txBody>
                    <a:bodyPr/>
                    <a:lstStyle/>
                    <a:p>
                      <a:pPr algn="l"/>
                      <a:r>
                        <a:rPr lang="en-US" sz="2000" b="1">
                          <a:solidFill>
                            <a:srgbClr val="FFFFFF"/>
                          </a:solidFill>
                          <a:effectLst/>
                        </a:rPr>
                        <a:t>Property</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Description</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Default Value</a:t>
                      </a:r>
                    </a:p>
                  </a:txBody>
                  <a:tcPr marL="60960" marR="60960" marT="30480" marB="30480" anchor="ctr">
                    <a:lnL>
                      <a:noFill/>
                    </a:lnL>
                    <a:lnR>
                      <a:noFill/>
                    </a:lnR>
                    <a:lnT>
                      <a:noFill/>
                    </a:lnT>
                    <a:lnB>
                      <a:noFill/>
                    </a:lnB>
                    <a:solidFill>
                      <a:srgbClr val="22AACC"/>
                    </a:solidFill>
                  </a:tcPr>
                </a:tc>
              </a:tr>
              <a:tr h="0">
                <a:tc>
                  <a:txBody>
                    <a:bodyPr/>
                    <a:lstStyle/>
                    <a:p>
                      <a:pPr fontAlgn="t"/>
                      <a:r>
                        <a:rPr lang="en-US" sz="2000" b="1">
                          <a:effectLst/>
                        </a:rPr>
                        <a:t>color</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Light color from above.</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#fff</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0">
                <a:tc>
                  <a:txBody>
                    <a:bodyPr/>
                    <a:lstStyle/>
                    <a:p>
                      <a:pPr fontAlgn="t"/>
                      <a:r>
                        <a:rPr lang="en-US" sz="2000" b="1">
                          <a:effectLst/>
                        </a:rPr>
                        <a:t>groundColor</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Light color from below.</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dirty="0">
                          <a:effectLst/>
                        </a:rPr>
                        <a:t>#</a:t>
                      </a:r>
                      <a:r>
                        <a:rPr lang="en-US" sz="2000" b="1" dirty="0" err="1">
                          <a:effectLst/>
                        </a:rPr>
                        <a:t>fff</a:t>
                      </a:r>
                      <a:endParaRPr lang="en-US" sz="2000" b="1" dirty="0">
                        <a:effectLst/>
                      </a:endParaRP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410589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b="1" dirty="0">
                <a:solidFill>
                  <a:schemeClr val="accent6">
                    <a:lumMod val="50000"/>
                  </a:schemeClr>
                </a:solidFill>
              </a:rPr>
              <a:t>Point lights</a:t>
            </a:r>
            <a:r>
              <a:rPr lang="en-US" dirty="0"/>
              <a:t>, unlike directional lights, are </a:t>
            </a:r>
            <a:r>
              <a:rPr lang="en-US" dirty="0" err="1"/>
              <a:t>omni</a:t>
            </a:r>
            <a:r>
              <a:rPr lang="en-US" dirty="0"/>
              <a:t>-directional and affect materials depending on their position and distance. Point lights are like light bulb. The closer the light bulb gets to an object, the greater the object is lit</a:t>
            </a:r>
            <a:r>
              <a:rPr lang="en-US" dirty="0" smtClean="0"/>
              <a:t>.</a:t>
            </a:r>
          </a:p>
          <a:p>
            <a:r>
              <a:rPr lang="en-US" b="1" dirty="0">
                <a:solidFill>
                  <a:schemeClr val="accent6">
                    <a:lumMod val="50000"/>
                  </a:schemeClr>
                </a:solidFill>
              </a:rPr>
              <a:t>&lt;a-entity light="type: point; intensity: 0.75; distance: 50; decay: </a:t>
            </a:r>
            <a:r>
              <a:rPr lang="en-US" b="1" dirty="0" smtClean="0">
                <a:solidFill>
                  <a:schemeClr val="accent6">
                    <a:lumMod val="50000"/>
                  </a:schemeClr>
                </a:solidFill>
              </a:rPr>
              <a:t>2"position="</a:t>
            </a:r>
            <a:r>
              <a:rPr lang="en-US" b="1" dirty="0">
                <a:solidFill>
                  <a:schemeClr val="accent6">
                    <a:lumMod val="50000"/>
                  </a:schemeClr>
                </a:solidFill>
              </a:rPr>
              <a:t>0 10 10"&gt;&lt;/a-entity</a:t>
            </a:r>
            <a:r>
              <a:rPr lang="en-US" b="1" dirty="0" smtClean="0">
                <a:solidFill>
                  <a:schemeClr val="accent6">
                    <a:lumMod val="50000"/>
                  </a:schemeClr>
                </a:solidFill>
              </a:rPr>
              <a:t>&gt;</a:t>
            </a:r>
          </a:p>
          <a:p>
            <a:endParaRPr lang="en-US" b="1" dirty="0">
              <a:solidFill>
                <a:schemeClr val="accent6">
                  <a:lumMod val="50000"/>
                </a:schemeClr>
              </a:solidFill>
            </a:endParaRP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51</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4148673298"/>
              </p:ext>
            </p:extLst>
          </p:nvPr>
        </p:nvGraphicFramePr>
        <p:xfrm>
          <a:off x="914400" y="3962401"/>
          <a:ext cx="7924800" cy="2576216"/>
        </p:xfrm>
        <a:graphic>
          <a:graphicData uri="http://schemas.openxmlformats.org/drawingml/2006/table">
            <a:tbl>
              <a:tblPr/>
              <a:tblGrid>
                <a:gridCol w="1066800"/>
                <a:gridCol w="5486400"/>
                <a:gridCol w="1371600"/>
              </a:tblGrid>
              <a:tr h="608943">
                <a:tc>
                  <a:txBody>
                    <a:bodyPr/>
                    <a:lstStyle/>
                    <a:p>
                      <a:pPr algn="l"/>
                      <a:r>
                        <a:rPr lang="en-US" sz="2000" b="1" dirty="0">
                          <a:solidFill>
                            <a:srgbClr val="FFFFFF"/>
                          </a:solidFill>
                          <a:effectLst/>
                        </a:rPr>
                        <a:t>Property</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Description</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Default Value</a:t>
                      </a:r>
                    </a:p>
                  </a:txBody>
                  <a:tcPr marL="60960" marR="60960" marT="30480" marB="30480" anchor="ctr">
                    <a:lnL>
                      <a:noFill/>
                    </a:lnL>
                    <a:lnR>
                      <a:noFill/>
                    </a:lnR>
                    <a:lnT>
                      <a:noFill/>
                    </a:lnT>
                    <a:lnB>
                      <a:noFill/>
                    </a:lnB>
                    <a:solidFill>
                      <a:srgbClr val="22AACC"/>
                    </a:solidFill>
                  </a:tcPr>
                </a:tc>
              </a:tr>
              <a:tr h="807751">
                <a:tc>
                  <a:txBody>
                    <a:bodyPr/>
                    <a:lstStyle/>
                    <a:p>
                      <a:pPr fontAlgn="t"/>
                      <a:r>
                        <a:rPr lang="en-US" sz="2000" b="1">
                          <a:effectLst/>
                        </a:rPr>
                        <a:t>decay</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Amount the light dims along the distance of the light.</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1.0</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1097905">
                <a:tc>
                  <a:txBody>
                    <a:bodyPr/>
                    <a:lstStyle/>
                    <a:p>
                      <a:pPr fontAlgn="t"/>
                      <a:r>
                        <a:rPr lang="en-US" sz="2000" b="1">
                          <a:effectLst/>
                        </a:rPr>
                        <a:t>distance</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dirty="0">
                          <a:effectLst/>
                        </a:rPr>
                        <a:t>Distance where intensity becomes 0. If distance is 0, then the point light does not decay with distance.</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dirty="0">
                          <a:effectLst/>
                        </a:rPr>
                        <a:t>0.0</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20738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lstStyle/>
          <a:p>
            <a:r>
              <a:rPr lang="en-US" b="1" dirty="0">
                <a:solidFill>
                  <a:schemeClr val="accent6">
                    <a:lumMod val="50000"/>
                  </a:schemeClr>
                </a:solidFill>
              </a:rPr>
              <a:t>Spot lights </a:t>
            </a:r>
            <a:r>
              <a:rPr lang="en-US" dirty="0"/>
              <a:t>are like point lights in the sense that they affect materials depending on its position and distance, but spot lights are not </a:t>
            </a:r>
            <a:r>
              <a:rPr lang="en-US" dirty="0" err="1"/>
              <a:t>omni</a:t>
            </a:r>
            <a:r>
              <a:rPr lang="en-US" dirty="0"/>
              <a:t>-directional. They mainly cast light in one direction, like the </a:t>
            </a:r>
            <a:r>
              <a:rPr lang="en-US" dirty="0">
                <a:hlinkClick r:id="rId2"/>
              </a:rPr>
              <a:t>Bat-Signal</a:t>
            </a:r>
            <a:r>
              <a:rPr lang="en-US" dirty="0" smtClean="0"/>
              <a:t>.</a:t>
            </a:r>
          </a:p>
          <a:p>
            <a:r>
              <a:rPr lang="en-US" b="1" dirty="0">
                <a:solidFill>
                  <a:schemeClr val="accent6">
                    <a:lumMod val="50000"/>
                  </a:schemeClr>
                </a:solidFill>
              </a:rPr>
              <a:t>&lt;a-entity light="type: spot; angle: 45"&gt;&lt;/</a:t>
            </a:r>
            <a:r>
              <a:rPr lang="en-US" b="1" dirty="0" smtClean="0">
                <a:solidFill>
                  <a:schemeClr val="accent6">
                    <a:lumMod val="50000"/>
                  </a:schemeClr>
                </a:solidFill>
              </a:rPr>
              <a:t>a-entity&gt;</a:t>
            </a:r>
          </a:p>
          <a:p>
            <a:endParaRPr lang="en-US" b="1" dirty="0">
              <a:solidFill>
                <a:schemeClr val="accent6">
                  <a:lumMod val="50000"/>
                </a:schemeClr>
              </a:solidFill>
            </a:endParaRP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52</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227434928"/>
              </p:ext>
            </p:extLst>
          </p:nvPr>
        </p:nvGraphicFramePr>
        <p:xfrm>
          <a:off x="685800" y="3886201"/>
          <a:ext cx="8077200" cy="2502082"/>
        </p:xfrm>
        <a:graphic>
          <a:graphicData uri="http://schemas.openxmlformats.org/drawingml/2006/table">
            <a:tbl>
              <a:tblPr/>
              <a:tblGrid>
                <a:gridCol w="762000"/>
                <a:gridCol w="6248400"/>
                <a:gridCol w="1066800"/>
              </a:tblGrid>
              <a:tr h="166454">
                <a:tc>
                  <a:txBody>
                    <a:bodyPr/>
                    <a:lstStyle/>
                    <a:p>
                      <a:pPr algn="l"/>
                      <a:r>
                        <a:rPr lang="en-US" sz="1400" b="1" dirty="0">
                          <a:solidFill>
                            <a:srgbClr val="FFFFFF"/>
                          </a:solidFill>
                          <a:effectLst/>
                        </a:rPr>
                        <a:t>Property</a:t>
                      </a:r>
                    </a:p>
                  </a:txBody>
                  <a:tcPr marL="29294" marR="29294" marT="14647" marB="14647" anchor="ctr">
                    <a:lnL>
                      <a:noFill/>
                    </a:lnL>
                    <a:lnR>
                      <a:noFill/>
                    </a:lnR>
                    <a:lnT>
                      <a:noFill/>
                    </a:lnT>
                    <a:lnB>
                      <a:noFill/>
                    </a:lnB>
                    <a:solidFill>
                      <a:srgbClr val="22AACC"/>
                    </a:solidFill>
                  </a:tcPr>
                </a:tc>
                <a:tc>
                  <a:txBody>
                    <a:bodyPr/>
                    <a:lstStyle/>
                    <a:p>
                      <a:pPr algn="l"/>
                      <a:r>
                        <a:rPr lang="en-US" sz="1400" b="1">
                          <a:solidFill>
                            <a:srgbClr val="FFFFFF"/>
                          </a:solidFill>
                          <a:effectLst/>
                        </a:rPr>
                        <a:t>Description</a:t>
                      </a:r>
                    </a:p>
                  </a:txBody>
                  <a:tcPr marL="29294" marR="29294" marT="14647" marB="14647" anchor="ctr">
                    <a:lnL>
                      <a:noFill/>
                    </a:lnL>
                    <a:lnR>
                      <a:noFill/>
                    </a:lnR>
                    <a:lnT>
                      <a:noFill/>
                    </a:lnT>
                    <a:lnB>
                      <a:noFill/>
                    </a:lnB>
                    <a:solidFill>
                      <a:srgbClr val="22AACC"/>
                    </a:solidFill>
                  </a:tcPr>
                </a:tc>
                <a:tc>
                  <a:txBody>
                    <a:bodyPr/>
                    <a:lstStyle/>
                    <a:p>
                      <a:pPr algn="l"/>
                      <a:r>
                        <a:rPr lang="en-US" sz="1400" b="1">
                          <a:solidFill>
                            <a:srgbClr val="FFFFFF"/>
                          </a:solidFill>
                          <a:effectLst/>
                        </a:rPr>
                        <a:t>Default Value</a:t>
                      </a:r>
                    </a:p>
                  </a:txBody>
                  <a:tcPr marL="29294" marR="29294" marT="14647" marB="14647" anchor="ctr">
                    <a:lnL>
                      <a:noFill/>
                    </a:lnL>
                    <a:lnR>
                      <a:noFill/>
                    </a:lnR>
                    <a:lnT>
                      <a:noFill/>
                    </a:lnT>
                    <a:lnB>
                      <a:noFill/>
                    </a:lnB>
                    <a:solidFill>
                      <a:srgbClr val="22AACC"/>
                    </a:solidFill>
                  </a:tcPr>
                </a:tc>
              </a:tr>
              <a:tr h="337691">
                <a:tc>
                  <a:txBody>
                    <a:bodyPr/>
                    <a:lstStyle/>
                    <a:p>
                      <a:pPr fontAlgn="t"/>
                      <a:r>
                        <a:rPr lang="en-US" sz="1400" b="1">
                          <a:effectLst/>
                        </a:rPr>
                        <a:t>angle</a:t>
                      </a:r>
                    </a:p>
                  </a:txBody>
                  <a:tcPr marL="29294" marR="29294" marT="14647" marB="14647">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Maximum extent of spot light from its direction (in degrees).</a:t>
                      </a:r>
                    </a:p>
                  </a:txBody>
                  <a:tcPr marL="29294" marR="29294" marT="14647" marB="14647">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60</a:t>
                      </a:r>
                    </a:p>
                  </a:txBody>
                  <a:tcPr marL="29294" marR="29294" marT="14647" marB="14647">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337691">
                <a:tc>
                  <a:txBody>
                    <a:bodyPr/>
                    <a:lstStyle/>
                    <a:p>
                      <a:pPr fontAlgn="t"/>
                      <a:r>
                        <a:rPr lang="en-US" sz="1400" b="1">
                          <a:effectLst/>
                        </a:rPr>
                        <a:t>decay</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Amount the light dims along the distance of the light.</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1.0</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531684">
                <a:tc>
                  <a:txBody>
                    <a:bodyPr/>
                    <a:lstStyle/>
                    <a:p>
                      <a:pPr fontAlgn="t"/>
                      <a:r>
                        <a:rPr lang="en-US" sz="1400" b="1">
                          <a:effectLst/>
                        </a:rPr>
                        <a:t>distance</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Distance where intensity becomes 0. If distance is 0, then the point light does not decay with distance.</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0.0</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337691">
                <a:tc>
                  <a:txBody>
                    <a:bodyPr/>
                    <a:lstStyle/>
                    <a:p>
                      <a:pPr fontAlgn="t"/>
                      <a:r>
                        <a:rPr lang="en-US" sz="1400" b="1">
                          <a:effectLst/>
                        </a:rPr>
                        <a:t>penumbra</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Percent of the spotlight cone that is attenuated due to penumbra.</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0.0</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r h="596348">
                <a:tc>
                  <a:txBody>
                    <a:bodyPr/>
                    <a:lstStyle/>
                    <a:p>
                      <a:pPr fontAlgn="t"/>
                      <a:r>
                        <a:rPr lang="en-US" sz="1400" b="1">
                          <a:effectLst/>
                        </a:rPr>
                        <a:t>target</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a:effectLst/>
                        </a:rPr>
                        <a:t>element the spot should point to. set to null to transform spotlight by orientation, pointing to it’s -Z axis.</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1400" b="1" dirty="0">
                          <a:effectLst/>
                        </a:rPr>
                        <a:t>null</a:t>
                      </a:r>
                    </a:p>
                  </a:txBody>
                  <a:tcPr marL="29294" marR="29294" marT="14647" marB="14647">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16294966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r>
              <a:rPr lang="en-US" b="1" dirty="0">
                <a:solidFill>
                  <a:schemeClr val="accent6">
                    <a:lumMod val="50000"/>
                  </a:schemeClr>
                </a:solidFill>
              </a:rPr>
              <a:t>Probe lights </a:t>
            </a:r>
            <a:r>
              <a:rPr lang="en-US" dirty="0"/>
              <a:t>are kind of like ambient lighting in that they don’t have a particular source or direction and light everything equally</a:t>
            </a:r>
            <a:r>
              <a:rPr lang="en-US" dirty="0" smtClean="0"/>
              <a:t>.</a:t>
            </a:r>
          </a:p>
          <a:p>
            <a:r>
              <a:rPr lang="en-US" dirty="0"/>
              <a:t>Where they differ though is that they will color each angle differently based upon a spherical harmonic</a:t>
            </a:r>
            <a:r>
              <a:rPr lang="en-US" dirty="0" smtClean="0"/>
              <a:t>.</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53</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3126599485"/>
              </p:ext>
            </p:extLst>
          </p:nvPr>
        </p:nvGraphicFramePr>
        <p:xfrm>
          <a:off x="762000" y="3352800"/>
          <a:ext cx="7924800" cy="1571152"/>
        </p:xfrm>
        <a:graphic>
          <a:graphicData uri="http://schemas.openxmlformats.org/drawingml/2006/table">
            <a:tbl>
              <a:tblPr/>
              <a:tblGrid>
                <a:gridCol w="2641600"/>
                <a:gridCol w="2641600"/>
                <a:gridCol w="2641600"/>
              </a:tblGrid>
              <a:tr h="294157">
                <a:tc>
                  <a:txBody>
                    <a:bodyPr/>
                    <a:lstStyle/>
                    <a:p>
                      <a:pPr algn="l"/>
                      <a:r>
                        <a:rPr lang="en-US" sz="2000" b="1">
                          <a:solidFill>
                            <a:srgbClr val="FFFFFF"/>
                          </a:solidFill>
                          <a:effectLst/>
                        </a:rPr>
                        <a:t>Property</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Description</a:t>
                      </a:r>
                    </a:p>
                  </a:txBody>
                  <a:tcPr marL="60960" marR="60960" marT="30480" marB="30480" anchor="ctr">
                    <a:lnL>
                      <a:noFill/>
                    </a:lnL>
                    <a:lnR>
                      <a:noFill/>
                    </a:lnR>
                    <a:lnT>
                      <a:noFill/>
                    </a:lnT>
                    <a:lnB>
                      <a:noFill/>
                    </a:lnB>
                    <a:solidFill>
                      <a:srgbClr val="22AACC"/>
                    </a:solidFill>
                  </a:tcPr>
                </a:tc>
                <a:tc>
                  <a:txBody>
                    <a:bodyPr/>
                    <a:lstStyle/>
                    <a:p>
                      <a:pPr algn="l"/>
                      <a:r>
                        <a:rPr lang="en-US" sz="2000" b="1">
                          <a:solidFill>
                            <a:srgbClr val="FFFFFF"/>
                          </a:solidFill>
                          <a:effectLst/>
                        </a:rPr>
                        <a:t>Default Value</a:t>
                      </a:r>
                    </a:p>
                  </a:txBody>
                  <a:tcPr marL="60960" marR="60960" marT="30480" marB="30480" anchor="ctr">
                    <a:lnL>
                      <a:noFill/>
                    </a:lnL>
                    <a:lnR>
                      <a:noFill/>
                    </a:lnR>
                    <a:lnT>
                      <a:noFill/>
                    </a:lnT>
                    <a:lnB>
                      <a:noFill/>
                    </a:lnB>
                    <a:solidFill>
                      <a:srgbClr val="22AACC"/>
                    </a:solidFill>
                  </a:tcPr>
                </a:tc>
              </a:tr>
              <a:tr h="121920">
                <a:tc>
                  <a:txBody>
                    <a:bodyPr/>
                    <a:lstStyle/>
                    <a:p>
                      <a:pPr fontAlgn="t"/>
                      <a:r>
                        <a:rPr lang="en-US" sz="2000" b="1">
                          <a:effectLst/>
                        </a:rPr>
                        <a:t>intensity</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Amount of light provided</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1</a:t>
                      </a:r>
                    </a:p>
                  </a:txBody>
                  <a:tcPr marL="60960" marR="60960" marT="30480" marB="30480">
                    <a:lnL>
                      <a:noFill/>
                    </a:lnL>
                    <a:lnR>
                      <a:noFill/>
                    </a:lnR>
                    <a:lnT>
                      <a:noFill/>
                    </a:lnT>
                    <a:lnB w="7620" cap="flat" cmpd="sng" algn="ctr">
                      <a:solidFill>
                        <a:srgbClr val="EEEEEE"/>
                      </a:solidFill>
                      <a:prstDash val="solid"/>
                      <a:round/>
                      <a:headEnd type="none" w="med" len="med"/>
                      <a:tailEnd type="none" w="med" len="med"/>
                    </a:lnB>
                    <a:solidFill>
                      <a:srgbClr val="FFFFFF"/>
                    </a:solidFill>
                  </a:tcPr>
                </a:tc>
              </a:tr>
              <a:tr h="534832">
                <a:tc>
                  <a:txBody>
                    <a:bodyPr/>
                    <a:lstStyle/>
                    <a:p>
                      <a:pPr fontAlgn="t"/>
                      <a:r>
                        <a:rPr lang="en-US" sz="2000" b="1">
                          <a:effectLst/>
                        </a:rPr>
                        <a:t>envMap</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a:effectLst/>
                        </a:rPr>
                        <a:t>Cube Map to load</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c>
                  <a:txBody>
                    <a:bodyPr/>
                    <a:lstStyle/>
                    <a:p>
                      <a:pPr fontAlgn="t"/>
                      <a:r>
                        <a:rPr lang="en-US" sz="2000" b="1" dirty="0">
                          <a:effectLst/>
                        </a:rPr>
                        <a:t>null</a:t>
                      </a:r>
                    </a:p>
                  </a:txBody>
                  <a:tcPr marL="60960" marR="60960" marT="30480" marB="30480">
                    <a:lnL>
                      <a:noFill/>
                    </a:lnL>
                    <a:lnR>
                      <a:noFill/>
                    </a:lnR>
                    <a:lnT w="7620" cap="flat" cmpd="sng" algn="ctr">
                      <a:solidFill>
                        <a:srgbClr val="EEEEEE"/>
                      </a:solidFill>
                      <a:prstDash val="solid"/>
                      <a:round/>
                      <a:headEnd type="none" w="med" len="med"/>
                      <a:tailEnd type="none" w="med" len="med"/>
                    </a:lnT>
                    <a:lnB w="7620" cap="flat" cmpd="sng" algn="ctr">
                      <a:solidFill>
                        <a:srgbClr val="EEEEEE"/>
                      </a:solidFill>
                      <a:prstDash val="solid"/>
                      <a:round/>
                      <a:headEnd type="none" w="med" len="med"/>
                      <a:tailEnd type="none" w="med" len="med"/>
                    </a:lnB>
                    <a:solidFill>
                      <a:srgbClr val="FFFFFF"/>
                    </a:solidFill>
                  </a:tcPr>
                </a:tc>
              </a:tr>
            </a:tbl>
          </a:graphicData>
        </a:graphic>
      </p:graphicFrame>
    </p:spTree>
    <p:extLst>
      <p:ext uri="{BB962C8B-B14F-4D97-AF65-F5344CB8AC3E}">
        <p14:creationId xmlns:p14="http://schemas.microsoft.com/office/powerpoint/2010/main" val="38707551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Unit </a:t>
            </a:r>
            <a:r>
              <a:rPr lang="en-US" dirty="0" smtClean="0"/>
              <a:t>4</a:t>
            </a:r>
            <a:endParaRPr lang="en-US" dirty="0"/>
          </a:p>
        </p:txBody>
      </p:sp>
      <p:sp>
        <p:nvSpPr>
          <p:cNvPr id="3" name="Content Placeholder 2"/>
          <p:cNvSpPr>
            <a:spLocks noGrp="1"/>
          </p:cNvSpPr>
          <p:nvPr>
            <p:ph idx="1"/>
          </p:nvPr>
        </p:nvSpPr>
        <p:spPr>
          <a:xfrm>
            <a:off x="457200" y="990600"/>
            <a:ext cx="8229600" cy="5135563"/>
          </a:xfrm>
        </p:spPr>
        <p:txBody>
          <a:bodyPr>
            <a:normAutofit/>
          </a:bodyPr>
          <a:lstStyle/>
          <a:p>
            <a:r>
              <a:rPr lang="en-US" b="1" dirty="0" smtClean="0"/>
              <a:t>Navigation </a:t>
            </a:r>
            <a:r>
              <a:rPr lang="en-US" b="1" dirty="0"/>
              <a:t>in Virtual Reality: Position, </a:t>
            </a:r>
            <a:r>
              <a:rPr lang="en-US" b="1" dirty="0" smtClean="0"/>
              <a:t>Orientation, Maneuvering</a:t>
            </a:r>
            <a:r>
              <a:rPr lang="en-US" b="1" dirty="0"/>
              <a:t>, Exploration, Travel characteristics, </a:t>
            </a:r>
            <a:r>
              <a:rPr lang="en-US" b="1" dirty="0" err="1"/>
              <a:t>Wayfinding</a:t>
            </a:r>
            <a:r>
              <a:rPr lang="en-US" b="1" dirty="0"/>
              <a:t> </a:t>
            </a:r>
            <a:r>
              <a:rPr lang="en-US" b="1" dirty="0" smtClean="0"/>
              <a:t>in VR</a:t>
            </a:r>
            <a:endParaRPr lang="en-US" b="1" dirty="0"/>
          </a:p>
          <a:p>
            <a:r>
              <a:rPr lang="en-US" b="1" dirty="0"/>
              <a:t>Menus and Text in VR: 2D menus, 3D menus, Tool Belt </a:t>
            </a:r>
            <a:r>
              <a:rPr lang="en-US" b="1" dirty="0" err="1" smtClean="0"/>
              <a:t>Menu,CUbic</a:t>
            </a:r>
            <a:r>
              <a:rPr lang="en-US" b="1" dirty="0" smtClean="0"/>
              <a:t> </a:t>
            </a:r>
            <a:r>
              <a:rPr lang="en-US" b="1" dirty="0"/>
              <a:t>Menu, Tangible Interfaces, Gestural Commands, Voice</a:t>
            </a:r>
          </a:p>
          <a:p>
            <a:r>
              <a:rPr lang="en-US" b="1" dirty="0"/>
              <a:t>Commands, Text </a:t>
            </a:r>
            <a:r>
              <a:rPr lang="en-US" b="1" dirty="0" smtClean="0"/>
              <a:t>Input</a:t>
            </a:r>
          </a:p>
          <a:p>
            <a:r>
              <a:rPr lang="en-US" b="1" dirty="0" err="1" smtClean="0"/>
              <a:t>Haptics</a:t>
            </a:r>
            <a:r>
              <a:rPr lang="en-US" b="1" dirty="0"/>
              <a:t>: Human </a:t>
            </a:r>
            <a:r>
              <a:rPr lang="en-US" b="1" dirty="0" err="1"/>
              <a:t>Haptics</a:t>
            </a:r>
            <a:r>
              <a:rPr lang="en-US" b="1" dirty="0"/>
              <a:t>, Kinesthetic system, Motor </a:t>
            </a:r>
            <a:r>
              <a:rPr lang="en-US" b="1" dirty="0" err="1" smtClean="0"/>
              <a:t>system,Haptic</a:t>
            </a:r>
            <a:r>
              <a:rPr lang="en-US" b="1" dirty="0" smtClean="0"/>
              <a:t> </a:t>
            </a:r>
            <a:r>
              <a:rPr lang="en-US" b="1" dirty="0"/>
              <a:t>Devices and Interfaces</a:t>
            </a:r>
            <a:endParaRPr lang="en-US" b="1"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54</a:t>
            </a:fld>
            <a:endParaRPr lang="en-US"/>
          </a:p>
        </p:txBody>
      </p:sp>
    </p:spTree>
    <p:extLst>
      <p:ext uri="{BB962C8B-B14F-4D97-AF65-F5344CB8AC3E}">
        <p14:creationId xmlns:p14="http://schemas.microsoft.com/office/powerpoint/2010/main" val="15885509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lnSpcReduction="10000"/>
          </a:bodyPr>
          <a:lstStyle/>
          <a:p>
            <a:pPr algn="just"/>
            <a:r>
              <a:rPr lang="en-US" dirty="0"/>
              <a:t>In Virtual Reality (VR), navigation involves controlling a user's position, orientation, and movement within a virtual environment. </a:t>
            </a:r>
            <a:endParaRPr lang="en-US" dirty="0" smtClean="0"/>
          </a:p>
          <a:p>
            <a:pPr algn="just"/>
            <a:r>
              <a:rPr lang="en-US" dirty="0"/>
              <a:t>This is typically achieved through a combination of hardware (headset, controllers, trackers) and software techniques that interpret user input and translate it into virtual actions</a:t>
            </a:r>
            <a:r>
              <a:rPr lang="en-US" dirty="0" smtClean="0"/>
              <a:t>.</a:t>
            </a:r>
          </a:p>
          <a:p>
            <a:pPr algn="just"/>
            <a:r>
              <a:rPr lang="en-US" dirty="0"/>
              <a:t>Different navigation methods, like walking-in-place, steering, and manipulation-based techniques, offer diverse approaches to exploring and maneuvering in VR.  </a:t>
            </a:r>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55</a:t>
            </a:fld>
            <a:endParaRPr lang="en-US"/>
          </a:p>
        </p:txBody>
      </p:sp>
    </p:spTree>
    <p:extLst>
      <p:ext uri="{BB962C8B-B14F-4D97-AF65-F5344CB8AC3E}">
        <p14:creationId xmlns:p14="http://schemas.microsoft.com/office/powerpoint/2010/main" val="29345395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1. Position and Orientation Control:</a:t>
            </a:r>
            <a:endParaRPr lang="en-US" dirty="0"/>
          </a:p>
        </p:txBody>
      </p:sp>
      <p:sp>
        <p:nvSpPr>
          <p:cNvPr id="3" name="Content Placeholder 2"/>
          <p:cNvSpPr>
            <a:spLocks noGrp="1"/>
          </p:cNvSpPr>
          <p:nvPr>
            <p:ph idx="1"/>
          </p:nvPr>
        </p:nvSpPr>
        <p:spPr/>
        <p:txBody>
          <a:bodyPr>
            <a:normAutofit fontScale="85000" lnSpcReduction="10000"/>
          </a:bodyPr>
          <a:lstStyle/>
          <a:p>
            <a:pPr lvl="0"/>
            <a:r>
              <a:rPr lang="en-US" b="1" dirty="0"/>
              <a:t>Tracking:</a:t>
            </a:r>
            <a:endParaRPr lang="en-US" dirty="0"/>
          </a:p>
          <a:p>
            <a:r>
              <a:rPr lang="en-US" dirty="0"/>
              <a:t>VR headsets use sensors and trackers to monitor the user's head and hand movements in real-time. </a:t>
            </a:r>
          </a:p>
          <a:p>
            <a:pPr lvl="0"/>
            <a:r>
              <a:rPr lang="en-US" b="1" dirty="0"/>
              <a:t>Mapping:</a:t>
            </a:r>
            <a:endParaRPr lang="en-US" dirty="0"/>
          </a:p>
          <a:p>
            <a:r>
              <a:rPr lang="en-US" dirty="0"/>
              <a:t>This data is then used to update the user's position and orientation within the virtual environment. </a:t>
            </a:r>
          </a:p>
          <a:p>
            <a:pPr lvl="0"/>
            <a:r>
              <a:rPr lang="en-US" b="1" dirty="0"/>
              <a:t>Virtual Camera:</a:t>
            </a:r>
            <a:endParaRPr lang="en-US" dirty="0"/>
          </a:p>
          <a:p>
            <a:r>
              <a:rPr lang="en-US" dirty="0"/>
              <a:t>The virtual camera's position and orientation are directly linked to the user's real-world position and orientation, creating a sense of immersion</a:t>
            </a:r>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56</a:t>
            </a:fld>
            <a:endParaRPr lang="en-US"/>
          </a:p>
        </p:txBody>
      </p:sp>
    </p:spTree>
    <p:extLst>
      <p:ext uri="{BB962C8B-B14F-4D97-AF65-F5344CB8AC3E}">
        <p14:creationId xmlns:p14="http://schemas.microsoft.com/office/powerpoint/2010/main" val="40494782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2. Maneuvering and Movement</a:t>
            </a:r>
            <a:r>
              <a:rPr lang="en-US" b="1" dirty="0" smtClean="0"/>
              <a:t>:</a:t>
            </a:r>
            <a:endParaRPr lang="en-US" dirty="0"/>
          </a:p>
        </p:txBody>
      </p:sp>
      <p:sp>
        <p:nvSpPr>
          <p:cNvPr id="3" name="Content Placeholder 2"/>
          <p:cNvSpPr>
            <a:spLocks noGrp="1"/>
          </p:cNvSpPr>
          <p:nvPr>
            <p:ph idx="1"/>
          </p:nvPr>
        </p:nvSpPr>
        <p:spPr>
          <a:xfrm>
            <a:off x="457200" y="990600"/>
            <a:ext cx="8382000" cy="5135563"/>
          </a:xfrm>
        </p:spPr>
        <p:txBody>
          <a:bodyPr>
            <a:normAutofit fontScale="62500" lnSpcReduction="20000"/>
          </a:bodyPr>
          <a:lstStyle/>
          <a:p>
            <a:pPr lvl="0"/>
            <a:r>
              <a:rPr lang="en-US" b="1" dirty="0"/>
              <a:t>Walking-in-Place:</a:t>
            </a:r>
            <a:endParaRPr lang="en-US" dirty="0"/>
          </a:p>
          <a:p>
            <a:r>
              <a:rPr lang="en-US" dirty="0"/>
              <a:t>Users can simulate walking by making movements within a limited real-world space, which are translated into forward, backward, and lateral movement in the virtual environment. </a:t>
            </a:r>
          </a:p>
          <a:p>
            <a:pPr lvl="0"/>
            <a:r>
              <a:rPr lang="en-US" b="1" dirty="0"/>
              <a:t>Steering:</a:t>
            </a:r>
            <a:endParaRPr lang="en-US" dirty="0"/>
          </a:p>
          <a:p>
            <a:r>
              <a:rPr lang="en-US" dirty="0"/>
              <a:t>A more fluid way to navigate involves using a joystick or other input device to control the direction and speed of the user's movement. </a:t>
            </a:r>
          </a:p>
          <a:p>
            <a:pPr lvl="0"/>
            <a:r>
              <a:rPr lang="en-US" b="1" dirty="0"/>
              <a:t>Teleportation:</a:t>
            </a:r>
            <a:endParaRPr lang="en-US" dirty="0"/>
          </a:p>
          <a:p>
            <a:r>
              <a:rPr lang="en-US" dirty="0"/>
              <a:t>A quick and easy way to jump between different locations within the virtual world. </a:t>
            </a:r>
          </a:p>
          <a:p>
            <a:pPr lvl="0"/>
            <a:r>
              <a:rPr lang="en-US" b="1" dirty="0"/>
              <a:t>Redirection:</a:t>
            </a:r>
            <a:endParaRPr lang="en-US" dirty="0"/>
          </a:p>
          <a:p>
            <a:r>
              <a:rPr lang="en-US" dirty="0"/>
              <a:t>A technique that allows users to move freely in the virtual world while being constrained by their limited real-world space. </a:t>
            </a:r>
          </a:p>
          <a:p>
            <a:pPr lvl="0"/>
            <a:r>
              <a:rPr lang="en-US" b="1" dirty="0"/>
              <a:t>Manipulation-Based Techniques:</a:t>
            </a:r>
            <a:endParaRPr lang="en-US" dirty="0"/>
          </a:p>
          <a:p>
            <a:r>
              <a:rPr lang="en-US" dirty="0"/>
              <a:t>Users can manipulate the virtual world or the virtual camera itself, using gestures or other controls, to control their position and orientation. </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57</a:t>
            </a:fld>
            <a:endParaRPr lang="en-US"/>
          </a:p>
        </p:txBody>
      </p:sp>
    </p:spTree>
    <p:extLst>
      <p:ext uri="{BB962C8B-B14F-4D97-AF65-F5344CB8AC3E}">
        <p14:creationId xmlns:p14="http://schemas.microsoft.com/office/powerpoint/2010/main" val="26338236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b="1" dirty="0"/>
              <a:t>3. Navigation </a:t>
            </a:r>
            <a:r>
              <a:rPr lang="en-US" b="1" dirty="0" smtClean="0"/>
              <a:t>Techniques</a:t>
            </a:r>
            <a:endParaRPr lang="en-US" dirty="0"/>
          </a:p>
        </p:txBody>
      </p:sp>
      <p:sp>
        <p:nvSpPr>
          <p:cNvPr id="3" name="Content Placeholder 2"/>
          <p:cNvSpPr>
            <a:spLocks noGrp="1"/>
          </p:cNvSpPr>
          <p:nvPr>
            <p:ph idx="1"/>
          </p:nvPr>
        </p:nvSpPr>
        <p:spPr/>
        <p:txBody>
          <a:bodyPr/>
          <a:lstStyle/>
          <a:p>
            <a:pPr lvl="0"/>
            <a:r>
              <a:rPr lang="en-US" b="1" dirty="0" smtClean="0"/>
              <a:t>Exploration</a:t>
            </a:r>
            <a:r>
              <a:rPr lang="en-US" b="1" dirty="0"/>
              <a:t>:</a:t>
            </a:r>
            <a:r>
              <a:rPr lang="en-US" dirty="0"/>
              <a:t> Navigating to gather information about the environment.</a:t>
            </a:r>
          </a:p>
          <a:p>
            <a:pPr lvl="0"/>
            <a:r>
              <a:rPr lang="en-US" b="1" dirty="0"/>
              <a:t>Search:</a:t>
            </a:r>
            <a:r>
              <a:rPr lang="en-US" dirty="0"/>
              <a:t> Finding a specific location or object within the virtual world.</a:t>
            </a:r>
          </a:p>
          <a:p>
            <a:r>
              <a:rPr lang="en-US" b="1" dirty="0"/>
              <a:t>Maneuvering:</a:t>
            </a:r>
            <a:r>
              <a:rPr lang="en-US" dirty="0"/>
              <a:t> Making small, precise movements to examine objects or features from different perspectives.</a:t>
            </a:r>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58</a:t>
            </a:fld>
            <a:endParaRPr lang="en-US"/>
          </a:p>
        </p:txBody>
      </p:sp>
    </p:spTree>
    <p:extLst>
      <p:ext uri="{BB962C8B-B14F-4D97-AF65-F5344CB8AC3E}">
        <p14:creationId xmlns:p14="http://schemas.microsoft.com/office/powerpoint/2010/main" val="3487166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4. </a:t>
            </a:r>
            <a:r>
              <a:rPr lang="en-US" b="1" dirty="0"/>
              <a:t>Factors Influencing </a:t>
            </a:r>
            <a:r>
              <a:rPr lang="en-US" b="1" dirty="0" smtClean="0"/>
              <a:t>Navigation</a:t>
            </a:r>
            <a:endParaRPr lang="en-US" dirty="0"/>
          </a:p>
        </p:txBody>
      </p:sp>
      <p:sp>
        <p:nvSpPr>
          <p:cNvPr id="3" name="Content Placeholder 2"/>
          <p:cNvSpPr>
            <a:spLocks noGrp="1"/>
          </p:cNvSpPr>
          <p:nvPr>
            <p:ph idx="1"/>
          </p:nvPr>
        </p:nvSpPr>
        <p:spPr/>
        <p:txBody>
          <a:bodyPr/>
          <a:lstStyle/>
          <a:p>
            <a:pPr lvl="0"/>
            <a:r>
              <a:rPr lang="en-US" b="1" dirty="0" smtClean="0"/>
              <a:t>Sickness</a:t>
            </a:r>
            <a:r>
              <a:rPr lang="en-US" b="1" dirty="0"/>
              <a:t>:</a:t>
            </a:r>
            <a:r>
              <a:rPr lang="en-US" dirty="0"/>
              <a:t> Uneven or unrealistic movement in VR can cause simulator sickness, so navigation techniques need to be carefully designed. </a:t>
            </a:r>
          </a:p>
          <a:p>
            <a:pPr lvl="0"/>
            <a:r>
              <a:rPr lang="en-US" b="1" dirty="0"/>
              <a:t>Presence:</a:t>
            </a:r>
            <a:r>
              <a:rPr lang="en-US" dirty="0"/>
              <a:t> How effectively the user feels like they are in the virtual environment. </a:t>
            </a:r>
          </a:p>
          <a:p>
            <a:pPr lvl="0"/>
            <a:r>
              <a:rPr lang="en-US" b="1" dirty="0"/>
              <a:t>Usability:</a:t>
            </a:r>
            <a:r>
              <a:rPr lang="en-US" dirty="0"/>
              <a:t> How easy and intuitive the navigation techniques are to use. </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59</a:t>
            </a:fld>
            <a:endParaRPr lang="en-US"/>
          </a:p>
        </p:txBody>
      </p:sp>
    </p:spTree>
    <p:extLst>
      <p:ext uri="{BB962C8B-B14F-4D97-AF65-F5344CB8AC3E}">
        <p14:creationId xmlns:p14="http://schemas.microsoft.com/office/powerpoint/2010/main" val="2176437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What </a:t>
            </a:r>
            <a:r>
              <a:rPr lang="en-US" dirty="0"/>
              <a:t>is A-Frame</a:t>
            </a:r>
            <a:r>
              <a:rPr lang="en-US" dirty="0" smtClean="0"/>
              <a:t>?</a:t>
            </a:r>
            <a:endParaRPr lang="en-US" dirty="0"/>
          </a:p>
        </p:txBody>
      </p:sp>
      <p:sp>
        <p:nvSpPr>
          <p:cNvPr id="3" name="Content Placeholder 2"/>
          <p:cNvSpPr>
            <a:spLocks noGrp="1"/>
          </p:cNvSpPr>
          <p:nvPr>
            <p:ph idx="1"/>
          </p:nvPr>
        </p:nvSpPr>
        <p:spPr/>
        <p:txBody>
          <a:bodyPr/>
          <a:lstStyle/>
          <a:p>
            <a:pPr marL="0" indent="0" algn="just">
              <a:buNone/>
            </a:pPr>
            <a:r>
              <a:rPr lang="en-US" dirty="0" smtClean="0">
                <a:ln w="28575">
                  <a:solidFill>
                    <a:schemeClr val="tx1"/>
                  </a:solidFill>
                </a:ln>
                <a:solidFill>
                  <a:schemeClr val="accent2">
                    <a:lumMod val="75000"/>
                  </a:schemeClr>
                </a:solidFill>
              </a:rPr>
              <a:t>A-Frame</a:t>
            </a:r>
            <a:r>
              <a:rPr lang="en-US" dirty="0" smtClean="0"/>
              <a:t> </a:t>
            </a:r>
            <a:r>
              <a:rPr lang="en-US" dirty="0"/>
              <a:t>is a web framework for building virtual reality (VR) experiences. A-Frame is based on top of HTML, making it simple to get started. But A-Frame is not just a 3D scene graph or a markup language; the core is a powerful entity-component framework that provides a declarative, extensible, and </a:t>
            </a:r>
            <a:r>
              <a:rPr lang="en-US" dirty="0" err="1"/>
              <a:t>composable</a:t>
            </a:r>
            <a:r>
              <a:rPr lang="en-US" dirty="0"/>
              <a:t> structure to three.js.</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6</a:t>
            </a:fld>
            <a:endParaRPr lang="en-US"/>
          </a:p>
        </p:txBody>
      </p:sp>
    </p:spTree>
    <p:extLst>
      <p:ext uri="{BB962C8B-B14F-4D97-AF65-F5344CB8AC3E}">
        <p14:creationId xmlns:p14="http://schemas.microsoft.com/office/powerpoint/2010/main" val="72013042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algn="just"/>
            <a:r>
              <a:rPr lang="en-US" dirty="0"/>
              <a:t>In VR, exploration is fundamental for understanding and navigating immersive environments, requiring rapid and accurate scene knowledge. </a:t>
            </a:r>
            <a:r>
              <a:rPr lang="en-US" dirty="0" err="1"/>
              <a:t>Wayfinding</a:t>
            </a:r>
            <a:r>
              <a:rPr lang="en-US" dirty="0"/>
              <a:t>, the process of navigating and orienting oneself, is crucial for successful exploration and relies on external information and mental processes. Travel characteristics in VR include immersive experiences, virtual booking interfaces, and the ability to explore destinations before travel. </a:t>
            </a:r>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60</a:t>
            </a:fld>
            <a:endParaRPr lang="en-US"/>
          </a:p>
        </p:txBody>
      </p:sp>
    </p:spTree>
    <p:extLst>
      <p:ext uri="{BB962C8B-B14F-4D97-AF65-F5344CB8AC3E}">
        <p14:creationId xmlns:p14="http://schemas.microsoft.com/office/powerpoint/2010/main" val="39449459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dirty="0"/>
              <a:t>Exploration in </a:t>
            </a:r>
            <a:r>
              <a:rPr lang="en-US" dirty="0" smtClean="0"/>
              <a:t>VR</a:t>
            </a:r>
            <a:endParaRPr lang="en-US" dirty="0"/>
          </a:p>
        </p:txBody>
      </p:sp>
      <p:sp>
        <p:nvSpPr>
          <p:cNvPr id="3" name="Content Placeholder 2"/>
          <p:cNvSpPr>
            <a:spLocks noGrp="1"/>
          </p:cNvSpPr>
          <p:nvPr>
            <p:ph idx="1"/>
          </p:nvPr>
        </p:nvSpPr>
        <p:spPr>
          <a:xfrm>
            <a:off x="457200" y="1066800"/>
            <a:ext cx="8229600" cy="5059363"/>
          </a:xfrm>
        </p:spPr>
        <p:txBody>
          <a:bodyPr>
            <a:normAutofit fontScale="70000" lnSpcReduction="20000"/>
          </a:bodyPr>
          <a:lstStyle/>
          <a:p>
            <a:pPr lvl="0"/>
            <a:r>
              <a:rPr lang="en-US" b="1" dirty="0" smtClean="0"/>
              <a:t>Scene </a:t>
            </a:r>
            <a:r>
              <a:rPr lang="en-US" b="1" dirty="0"/>
              <a:t>knowledge:</a:t>
            </a:r>
            <a:endParaRPr lang="en-US" dirty="0"/>
          </a:p>
          <a:p>
            <a:r>
              <a:rPr lang="en-US" dirty="0"/>
              <a:t>Effective exploration techniques help users quickly understand and learn about the virtual environment, which is vital for decision-making. </a:t>
            </a:r>
          </a:p>
          <a:p>
            <a:pPr lvl="0"/>
            <a:r>
              <a:rPr lang="en-US" b="1" dirty="0"/>
              <a:t>Immersive experience:</a:t>
            </a:r>
            <a:endParaRPr lang="en-US" dirty="0"/>
          </a:p>
          <a:p>
            <a:r>
              <a:rPr lang="en-US" dirty="0"/>
              <a:t>VR offers a 360-degree immersive experience, allowing users to virtually visit locations and explore them in detail. </a:t>
            </a:r>
          </a:p>
          <a:p>
            <a:pPr lvl="0"/>
            <a:r>
              <a:rPr lang="en-US" b="1" dirty="0"/>
              <a:t>Accessibility and cost-effectiveness:</a:t>
            </a:r>
            <a:endParaRPr lang="en-US" dirty="0"/>
          </a:p>
          <a:p>
            <a:r>
              <a:rPr lang="en-US" dirty="0"/>
              <a:t>VR can provide a safe and convenient way to explore remote locations that may be difficult or expensive to reach physically. </a:t>
            </a:r>
          </a:p>
          <a:p>
            <a:r>
              <a:rPr lang="en-US" dirty="0" err="1"/>
              <a:t>Wayfinding</a:t>
            </a:r>
            <a:r>
              <a:rPr lang="en-US" dirty="0"/>
              <a:t> in VR:</a:t>
            </a:r>
          </a:p>
          <a:p>
            <a:pPr lvl="0"/>
            <a:r>
              <a:rPr lang="en-US" b="1" dirty="0"/>
              <a:t>Mental navigation:</a:t>
            </a:r>
            <a:endParaRPr lang="en-US" dirty="0"/>
          </a:p>
          <a:p>
            <a:r>
              <a:rPr lang="en-US" dirty="0" err="1"/>
              <a:t>Wayfinding</a:t>
            </a:r>
            <a:r>
              <a:rPr lang="en-US" dirty="0"/>
              <a:t> involves the cognitive process of defining a path through an environment, using and acquiring spatial knowledge, and relying on both natural and artificial cues. </a:t>
            </a:r>
          </a:p>
          <a:p>
            <a:endParaRPr lang="en-US" dirty="0"/>
          </a:p>
        </p:txBody>
      </p:sp>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61</a:t>
            </a:fld>
            <a:endParaRPr lang="en-US"/>
          </a:p>
        </p:txBody>
      </p:sp>
    </p:spTree>
    <p:extLst>
      <p:ext uri="{BB962C8B-B14F-4D97-AF65-F5344CB8AC3E}">
        <p14:creationId xmlns:p14="http://schemas.microsoft.com/office/powerpoint/2010/main" val="1187538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marL="0" indent="0" algn="just">
              <a:buNone/>
            </a:pPr>
            <a:r>
              <a:rPr lang="en-US" sz="2800" dirty="0"/>
              <a:t>A-Frame was developed to be an easy yet powerful way to develop VR content. As an </a:t>
            </a:r>
            <a:r>
              <a:rPr lang="en-US" sz="2800" dirty="0">
                <a:hlinkClick r:id="rId2"/>
              </a:rPr>
              <a:t>independent open source project</a:t>
            </a:r>
            <a:r>
              <a:rPr lang="en-US" sz="2800" dirty="0"/>
              <a:t>, A-Frame has grown to be one of the </a:t>
            </a:r>
            <a:r>
              <a:rPr lang="en-US" sz="2800" dirty="0">
                <a:hlinkClick r:id="rId3"/>
              </a:rPr>
              <a:t>largest VR </a:t>
            </a:r>
            <a:r>
              <a:rPr lang="en-US" sz="2800" dirty="0" smtClean="0">
                <a:hlinkClick r:id="rId3"/>
              </a:rPr>
              <a:t>communities</a:t>
            </a:r>
            <a:r>
              <a:rPr lang="en-US" sz="2800" dirty="0" smtClean="0"/>
              <a:t>.</a:t>
            </a:r>
          </a:p>
          <a:p>
            <a:pPr marL="0" indent="0" algn="just">
              <a:buNone/>
            </a:pPr>
            <a:r>
              <a:rPr lang="en-US" sz="2800" dirty="0"/>
              <a:t>A-Frame supports most VR headsets such as Vive, Rift, Windows Mixed Reality, Cardboard, Oculus Go, and can even be used for augmented reality</a:t>
            </a:r>
            <a:r>
              <a:rPr lang="en-US" sz="2800" dirty="0" smtClean="0"/>
              <a:t>.</a:t>
            </a:r>
          </a:p>
          <a:p>
            <a:pPr marL="0" indent="0" algn="just">
              <a:buNone/>
            </a:pPr>
            <a:r>
              <a:rPr lang="en-US" sz="2800" dirty="0"/>
              <a:t>A-Frame aims to define fully immersive interactive VR experiences that go beyond basic 360° content, making full use of positional tracking and controllers.</a:t>
            </a:r>
            <a:endParaRPr lang="en-US" sz="2800" dirty="0">
              <a:latin typeface="Times New Roman" pitchFamily="18" charset="0"/>
              <a:cs typeface="Times New Roman" pitchFamily="18" charset="0"/>
            </a:endParaRPr>
          </a:p>
        </p:txBody>
      </p:sp>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3400" y="0"/>
            <a:ext cx="990600" cy="928254"/>
          </a:xfrm>
          <a:prstGeom prst="rect">
            <a:avLst/>
          </a:prstGeom>
        </p:spPr>
      </p:pic>
      <p:sp>
        <p:nvSpPr>
          <p:cNvPr id="8" name="Date Placeholder 7"/>
          <p:cNvSpPr>
            <a:spLocks noGrp="1"/>
          </p:cNvSpPr>
          <p:nvPr>
            <p:ph type="dt" sz="half" idx="10"/>
          </p:nvPr>
        </p:nvSpPr>
        <p:spPr/>
        <p:txBody>
          <a:bodyPr/>
          <a:lstStyle/>
          <a:p>
            <a:fld id="{9A164357-DFFA-4B36-BA1E-37DD06DA3B8D}" type="datetime1">
              <a:rPr lang="en-US" smtClean="0">
                <a:ln w="12700">
                  <a:solidFill>
                    <a:schemeClr val="tx1"/>
                  </a:solidFill>
                </a:ln>
                <a:solidFill>
                  <a:schemeClr val="tx1"/>
                </a:solidFill>
              </a:rPr>
              <a:t>4/21/2025</a:t>
            </a:fld>
            <a:endParaRPr lang="en-US" dirty="0">
              <a:ln w="12700">
                <a:solidFill>
                  <a:schemeClr val="tx1"/>
                </a:solidFill>
              </a:ln>
              <a:solidFill>
                <a:schemeClr val="tx1"/>
              </a:solidFill>
            </a:endParaRPr>
          </a:p>
        </p:txBody>
      </p:sp>
      <p:sp>
        <p:nvSpPr>
          <p:cNvPr id="9" name="Slide Number Placeholder 8"/>
          <p:cNvSpPr>
            <a:spLocks noGrp="1"/>
          </p:cNvSpPr>
          <p:nvPr>
            <p:ph type="sldNum" sz="quarter" idx="12"/>
          </p:nvPr>
        </p:nvSpPr>
        <p:spPr/>
        <p:txBody>
          <a:bodyPr/>
          <a:lstStyle/>
          <a:p>
            <a:fld id="{155D393B-D3FB-4FCB-A735-BD15267A1CE5}" type="slidenum">
              <a:rPr lang="en-US" smtClean="0">
                <a:ln w="12700">
                  <a:solidFill>
                    <a:schemeClr val="tx1"/>
                  </a:solidFill>
                </a:ln>
                <a:solidFill>
                  <a:schemeClr val="tx1"/>
                </a:solidFill>
              </a:rPr>
              <a:t>7</a:t>
            </a:fld>
            <a:endParaRPr lang="en-US" dirty="0">
              <a:ln w="12700">
                <a:solidFill>
                  <a:schemeClr val="tx1"/>
                </a:solidFill>
              </a:ln>
              <a:solidFill>
                <a:schemeClr val="tx1"/>
              </a:solidFill>
            </a:endParaRPr>
          </a:p>
        </p:txBody>
      </p:sp>
    </p:spTree>
    <p:extLst>
      <p:ext uri="{BB962C8B-B14F-4D97-AF65-F5344CB8AC3E}">
        <p14:creationId xmlns:p14="http://schemas.microsoft.com/office/powerpoint/2010/main" val="24057420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8</a:t>
            </a:fld>
            <a:endParaRPr lang="en-US"/>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00" y="381000"/>
            <a:ext cx="6553200" cy="574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6642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0144AF-9C2F-45F8-AE66-7AB34781CF3B}" type="datetime1">
              <a:rPr lang="en-US" smtClean="0"/>
              <a:t>4/21/2025</a:t>
            </a:fld>
            <a:endParaRPr lang="en-US"/>
          </a:p>
        </p:txBody>
      </p:sp>
      <p:sp>
        <p:nvSpPr>
          <p:cNvPr id="5" name="Slide Number Placeholder 4"/>
          <p:cNvSpPr>
            <a:spLocks noGrp="1"/>
          </p:cNvSpPr>
          <p:nvPr>
            <p:ph type="sldNum" sz="quarter" idx="12"/>
          </p:nvPr>
        </p:nvSpPr>
        <p:spPr/>
        <p:txBody>
          <a:bodyPr/>
          <a:lstStyle/>
          <a:p>
            <a:fld id="{155D393B-D3FB-4FCB-A735-BD15267A1CE5}" type="slidenum">
              <a:rPr lang="en-US" smtClean="0"/>
              <a:t>9</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609600"/>
            <a:ext cx="5321307" cy="551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64795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1754</TotalTime>
  <Words>2090</Words>
  <Application>Microsoft Office PowerPoint</Application>
  <PresentationFormat>On-screen Show (4:3)</PresentationFormat>
  <Paragraphs>453</Paragraphs>
  <Slides>61</Slides>
  <Notes>1</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Office Theme</vt:lpstr>
      <vt:lpstr>Virtual Reality TCS 675</vt:lpstr>
      <vt:lpstr>Course Outcomes</vt:lpstr>
      <vt:lpstr>Syllabus UNIT 3</vt:lpstr>
      <vt:lpstr>Web VR </vt:lpstr>
      <vt:lpstr>Web VR </vt:lpstr>
      <vt:lpstr>What is A-Frame?</vt:lpstr>
      <vt:lpstr>PowerPoint Presentation</vt:lpstr>
      <vt:lpstr>PowerPoint Presentation</vt:lpstr>
      <vt:lpstr>PowerPoint Presentation</vt:lpstr>
      <vt:lpstr>Features</vt:lpstr>
      <vt:lpstr>PowerPoint Presentation</vt:lpstr>
      <vt:lpstr>Which Platforms Does A-Frame Support?</vt:lpstr>
      <vt:lpstr>Which Browsers Does A-Frame Support?</vt:lpstr>
      <vt:lpstr>HTML</vt:lpstr>
      <vt:lpstr>HTML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HTML</vt:lpstr>
      <vt:lpstr>PowerPoint Presentation</vt:lpstr>
      <vt:lpstr>PowerPoint Presentation</vt:lpstr>
      <vt:lpstr>PowerPoint Presentation</vt:lpstr>
      <vt:lpstr>PowerPoint Presentation</vt:lpstr>
      <vt:lpstr>PowerPoint Presentation</vt:lpstr>
      <vt:lpstr>PowerPoint Presentation</vt:lpstr>
      <vt:lpstr>Interactions &amp; Controllers</vt:lpstr>
      <vt:lpstr>Interactions &amp; Controllers</vt:lpstr>
      <vt:lpstr>Gaze-Based Interactions with cursor Component </vt:lpstr>
      <vt:lpstr>PowerPoint Presentation</vt:lpstr>
      <vt:lpstr>geometry </vt:lpstr>
      <vt:lpstr>material </vt:lpstr>
      <vt:lpstr>PowerPoint Presentation</vt:lpstr>
      <vt:lpstr>PowerPoint Presentation</vt:lpstr>
      <vt:lpstr>PowerPoint Presentation</vt:lpstr>
      <vt:lpstr>Textures</vt:lpstr>
      <vt:lpstr>PowerPoint Presentation</vt:lpstr>
      <vt:lpstr>Video Textures</vt:lpstr>
      <vt:lpstr>PowerPoint Presentation</vt:lpstr>
      <vt:lpstr>PowerPoint Presentation</vt:lpstr>
      <vt:lpstr>PowerPoint Presentation</vt:lpstr>
      <vt:lpstr>Light:illumination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Unit 4</vt:lpstr>
      <vt:lpstr>PowerPoint Presentation</vt:lpstr>
      <vt:lpstr>1. Position and Orientation Control:</vt:lpstr>
      <vt:lpstr>2. Maneuvering and Movement:</vt:lpstr>
      <vt:lpstr>3. Navigation Techniques</vt:lpstr>
      <vt:lpstr>4. Factors Influencing Navigation</vt:lpstr>
      <vt:lpstr>PowerPoint Presentation</vt:lpstr>
      <vt:lpstr>Exploration in VR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Reality TCS 641</dc:title>
  <dc:creator>lenovo</dc:creator>
  <cp:lastModifiedBy>lenovo</cp:lastModifiedBy>
  <cp:revision>196</cp:revision>
  <dcterms:created xsi:type="dcterms:W3CDTF">2025-01-22T06:33:50Z</dcterms:created>
  <dcterms:modified xsi:type="dcterms:W3CDTF">2025-04-21T04:59:19Z</dcterms:modified>
</cp:coreProperties>
</file>