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67" r:id="rId4"/>
    <p:sldId id="257" r:id="rId5"/>
    <p:sldId id="268" r:id="rId6"/>
    <p:sldId id="261" r:id="rId7"/>
    <p:sldId id="262" r:id="rId8"/>
    <p:sldId id="263" r:id="rId9"/>
    <p:sldId id="258" r:id="rId10"/>
    <p:sldId id="260" r:id="rId11"/>
    <p:sldId id="264" r:id="rId12"/>
    <p:sldId id="265" r:id="rId13"/>
    <p:sldId id="266" r:id="rId14"/>
    <p:sldId id="25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71" autoAdjust="0"/>
  </p:normalViewPr>
  <p:slideViewPr>
    <p:cSldViewPr>
      <p:cViewPr>
        <p:scale>
          <a:sx n="72" d="100"/>
          <a:sy n="72" d="100"/>
        </p:scale>
        <p:origin x="-792" y="-3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814367D0-B30E-42FC-A4AF-C25B04962424}" type="datetimeFigureOut">
              <a:rPr lang="en-US" smtClean="0"/>
              <a:t>4/16/2012</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F4F091AB-DA94-468C-8F50-9B0ABB017961}" type="slidenum">
              <a:rPr lang="en-US" smtClean="0"/>
              <a:t>‹Nº›</a:t>
            </a:fld>
            <a:endParaRPr lang="en-US" dirty="0"/>
          </a:p>
        </p:txBody>
      </p:sp>
    </p:spTree>
    <p:extLst>
      <p:ext uri="{BB962C8B-B14F-4D97-AF65-F5344CB8AC3E}">
        <p14:creationId xmlns:p14="http://schemas.microsoft.com/office/powerpoint/2010/main" val="231768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814367D0-B30E-42FC-A4AF-C25B04962424}" type="datetimeFigureOut">
              <a:rPr lang="en-US" smtClean="0"/>
              <a:t>4/16/2012</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F4F091AB-DA94-468C-8F50-9B0ABB017961}" type="slidenum">
              <a:rPr lang="en-US" smtClean="0"/>
              <a:t>‹Nº›</a:t>
            </a:fld>
            <a:endParaRPr lang="en-US" dirty="0"/>
          </a:p>
        </p:txBody>
      </p:sp>
    </p:spTree>
    <p:extLst>
      <p:ext uri="{BB962C8B-B14F-4D97-AF65-F5344CB8AC3E}">
        <p14:creationId xmlns:p14="http://schemas.microsoft.com/office/powerpoint/2010/main" val="340486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814367D0-B30E-42FC-A4AF-C25B04962424}" type="datetimeFigureOut">
              <a:rPr lang="en-US" smtClean="0"/>
              <a:t>4/16/2012</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F4F091AB-DA94-468C-8F50-9B0ABB017961}" type="slidenum">
              <a:rPr lang="en-US" smtClean="0"/>
              <a:t>‹Nº›</a:t>
            </a:fld>
            <a:endParaRPr lang="en-US" dirty="0"/>
          </a:p>
        </p:txBody>
      </p:sp>
    </p:spTree>
    <p:extLst>
      <p:ext uri="{BB962C8B-B14F-4D97-AF65-F5344CB8AC3E}">
        <p14:creationId xmlns:p14="http://schemas.microsoft.com/office/powerpoint/2010/main" val="352811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814367D0-B30E-42FC-A4AF-C25B04962424}" type="datetimeFigureOut">
              <a:rPr lang="en-US" smtClean="0"/>
              <a:t>4/16/2012</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F4F091AB-DA94-468C-8F50-9B0ABB017961}" type="slidenum">
              <a:rPr lang="en-US" smtClean="0"/>
              <a:t>‹Nº›</a:t>
            </a:fld>
            <a:endParaRPr lang="en-US" dirty="0"/>
          </a:p>
        </p:txBody>
      </p:sp>
    </p:spTree>
    <p:extLst>
      <p:ext uri="{BB962C8B-B14F-4D97-AF65-F5344CB8AC3E}">
        <p14:creationId xmlns:p14="http://schemas.microsoft.com/office/powerpoint/2010/main" val="2442493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814367D0-B30E-42FC-A4AF-C25B04962424}" type="datetimeFigureOut">
              <a:rPr lang="en-US" smtClean="0"/>
              <a:t>4/16/2012</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F4F091AB-DA94-468C-8F50-9B0ABB017961}" type="slidenum">
              <a:rPr lang="en-US" smtClean="0"/>
              <a:t>‹Nº›</a:t>
            </a:fld>
            <a:endParaRPr lang="en-US" dirty="0"/>
          </a:p>
        </p:txBody>
      </p:sp>
    </p:spTree>
    <p:extLst>
      <p:ext uri="{BB962C8B-B14F-4D97-AF65-F5344CB8AC3E}">
        <p14:creationId xmlns:p14="http://schemas.microsoft.com/office/powerpoint/2010/main" val="2325108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814367D0-B30E-42FC-A4AF-C25B04962424}" type="datetimeFigureOut">
              <a:rPr lang="en-US" smtClean="0"/>
              <a:t>4/16/2012</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F4F091AB-DA94-468C-8F50-9B0ABB017961}" type="slidenum">
              <a:rPr lang="en-US" smtClean="0"/>
              <a:t>‹Nº›</a:t>
            </a:fld>
            <a:endParaRPr lang="en-US" dirty="0"/>
          </a:p>
        </p:txBody>
      </p:sp>
    </p:spTree>
    <p:extLst>
      <p:ext uri="{BB962C8B-B14F-4D97-AF65-F5344CB8AC3E}">
        <p14:creationId xmlns:p14="http://schemas.microsoft.com/office/powerpoint/2010/main" val="332285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814367D0-B30E-42FC-A4AF-C25B04962424}" type="datetimeFigureOut">
              <a:rPr lang="en-US" smtClean="0"/>
              <a:t>4/16/2012</a:t>
            </a:fld>
            <a:endParaRPr lang="en-US" dirty="0"/>
          </a:p>
        </p:txBody>
      </p:sp>
      <p:sp>
        <p:nvSpPr>
          <p:cNvPr id="8" name="7 Marcador de pie de página"/>
          <p:cNvSpPr>
            <a:spLocks noGrp="1"/>
          </p:cNvSpPr>
          <p:nvPr>
            <p:ph type="ftr" sz="quarter" idx="11"/>
          </p:nvPr>
        </p:nvSpPr>
        <p:spPr/>
        <p:txBody>
          <a:bodyPr/>
          <a:lstStyle/>
          <a:p>
            <a:endParaRPr lang="en-US" dirty="0"/>
          </a:p>
        </p:txBody>
      </p:sp>
      <p:sp>
        <p:nvSpPr>
          <p:cNvPr id="9" name="8 Marcador de número de diapositiva"/>
          <p:cNvSpPr>
            <a:spLocks noGrp="1"/>
          </p:cNvSpPr>
          <p:nvPr>
            <p:ph type="sldNum" sz="quarter" idx="12"/>
          </p:nvPr>
        </p:nvSpPr>
        <p:spPr/>
        <p:txBody>
          <a:bodyPr/>
          <a:lstStyle/>
          <a:p>
            <a:fld id="{F4F091AB-DA94-468C-8F50-9B0ABB017961}" type="slidenum">
              <a:rPr lang="en-US" smtClean="0"/>
              <a:t>‹Nº›</a:t>
            </a:fld>
            <a:endParaRPr lang="en-US" dirty="0"/>
          </a:p>
        </p:txBody>
      </p:sp>
    </p:spTree>
    <p:extLst>
      <p:ext uri="{BB962C8B-B14F-4D97-AF65-F5344CB8AC3E}">
        <p14:creationId xmlns:p14="http://schemas.microsoft.com/office/powerpoint/2010/main" val="182947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814367D0-B30E-42FC-A4AF-C25B04962424}" type="datetimeFigureOut">
              <a:rPr lang="en-US" smtClean="0"/>
              <a:t>4/16/2012</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F4F091AB-DA94-468C-8F50-9B0ABB017961}" type="slidenum">
              <a:rPr lang="en-US" smtClean="0"/>
              <a:t>‹Nº›</a:t>
            </a:fld>
            <a:endParaRPr lang="en-US" dirty="0"/>
          </a:p>
        </p:txBody>
      </p:sp>
    </p:spTree>
    <p:extLst>
      <p:ext uri="{BB962C8B-B14F-4D97-AF65-F5344CB8AC3E}">
        <p14:creationId xmlns:p14="http://schemas.microsoft.com/office/powerpoint/2010/main" val="2294220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14367D0-B30E-42FC-A4AF-C25B04962424}" type="datetimeFigureOut">
              <a:rPr lang="en-US" smtClean="0"/>
              <a:t>4/16/2012</a:t>
            </a:fld>
            <a:endParaRPr lang="en-US" dirty="0"/>
          </a:p>
        </p:txBody>
      </p:sp>
      <p:sp>
        <p:nvSpPr>
          <p:cNvPr id="3" name="2 Marcador de pie de página"/>
          <p:cNvSpPr>
            <a:spLocks noGrp="1"/>
          </p:cNvSpPr>
          <p:nvPr>
            <p:ph type="ftr" sz="quarter" idx="11"/>
          </p:nvPr>
        </p:nvSpPr>
        <p:spPr/>
        <p:txBody>
          <a:bodyPr/>
          <a:lstStyle/>
          <a:p>
            <a:endParaRPr lang="en-US" dirty="0"/>
          </a:p>
        </p:txBody>
      </p:sp>
      <p:sp>
        <p:nvSpPr>
          <p:cNvPr id="4" name="3 Marcador de número de diapositiva"/>
          <p:cNvSpPr>
            <a:spLocks noGrp="1"/>
          </p:cNvSpPr>
          <p:nvPr>
            <p:ph type="sldNum" sz="quarter" idx="12"/>
          </p:nvPr>
        </p:nvSpPr>
        <p:spPr/>
        <p:txBody>
          <a:bodyPr/>
          <a:lstStyle/>
          <a:p>
            <a:fld id="{F4F091AB-DA94-468C-8F50-9B0ABB017961}" type="slidenum">
              <a:rPr lang="en-US" smtClean="0"/>
              <a:t>‹Nº›</a:t>
            </a:fld>
            <a:endParaRPr lang="en-US" dirty="0"/>
          </a:p>
        </p:txBody>
      </p:sp>
    </p:spTree>
    <p:extLst>
      <p:ext uri="{BB962C8B-B14F-4D97-AF65-F5344CB8AC3E}">
        <p14:creationId xmlns:p14="http://schemas.microsoft.com/office/powerpoint/2010/main" val="1319756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14367D0-B30E-42FC-A4AF-C25B04962424}" type="datetimeFigureOut">
              <a:rPr lang="en-US" smtClean="0"/>
              <a:t>4/16/2012</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F4F091AB-DA94-468C-8F50-9B0ABB017961}" type="slidenum">
              <a:rPr lang="en-US" smtClean="0"/>
              <a:t>‹Nº›</a:t>
            </a:fld>
            <a:endParaRPr lang="en-US" dirty="0"/>
          </a:p>
        </p:txBody>
      </p:sp>
    </p:spTree>
    <p:extLst>
      <p:ext uri="{BB962C8B-B14F-4D97-AF65-F5344CB8AC3E}">
        <p14:creationId xmlns:p14="http://schemas.microsoft.com/office/powerpoint/2010/main" val="251792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14367D0-B30E-42FC-A4AF-C25B04962424}" type="datetimeFigureOut">
              <a:rPr lang="en-US" smtClean="0"/>
              <a:t>4/16/2012</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F4F091AB-DA94-468C-8F50-9B0ABB017961}" type="slidenum">
              <a:rPr lang="en-US" smtClean="0"/>
              <a:t>‹Nº›</a:t>
            </a:fld>
            <a:endParaRPr lang="en-US" dirty="0"/>
          </a:p>
        </p:txBody>
      </p:sp>
    </p:spTree>
    <p:extLst>
      <p:ext uri="{BB962C8B-B14F-4D97-AF65-F5344CB8AC3E}">
        <p14:creationId xmlns:p14="http://schemas.microsoft.com/office/powerpoint/2010/main" val="66109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367D0-B30E-42FC-A4AF-C25B04962424}" type="datetimeFigureOut">
              <a:rPr lang="en-US" smtClean="0"/>
              <a:t>4/16/2012</a:t>
            </a:fld>
            <a:endParaRPr lang="en-U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091AB-DA94-468C-8F50-9B0ABB017961}" type="slidenum">
              <a:rPr lang="en-US" smtClean="0"/>
              <a:t>‹Nº›</a:t>
            </a:fld>
            <a:endParaRPr lang="en-US" dirty="0"/>
          </a:p>
        </p:txBody>
      </p:sp>
    </p:spTree>
    <p:extLst>
      <p:ext uri="{BB962C8B-B14F-4D97-AF65-F5344CB8AC3E}">
        <p14:creationId xmlns:p14="http://schemas.microsoft.com/office/powerpoint/2010/main" val="4195416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es.wikipedia.org/wiki/Informaci%C3%B3n" TargetMode="External"/><Relationship Id="rId2" Type="http://schemas.openxmlformats.org/officeDocument/2006/relationships/hyperlink" Target="http://es.wikipedia.org/wiki/Aptitud" TargetMode="External"/><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hyperlink" Target="http://es.wikipedia.org/wiki/Percepci%C3%B3n"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hyperlink" Target="http://www.monografias.com/trabajos15/computadoras/computadoras.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s.wikipedia.org/wiki/Textualizaci%C3%B3n" TargetMode="External"/><Relationship Id="rId2" Type="http://schemas.openxmlformats.org/officeDocument/2006/relationships/hyperlink" Target="http://www.monografias.com/trabajos33/competencias-comunicativas/competencias-comunicativas.shtml" TargetMode="External"/><Relationship Id="rId1" Type="http://schemas.openxmlformats.org/officeDocument/2006/relationships/slideLayout" Target="../slideLayouts/slideLayout2.xml"/><Relationship Id="rId6" Type="http://schemas.openxmlformats.org/officeDocument/2006/relationships/hyperlink" Target="http://es.wikipedia.org/wiki/Escritura" TargetMode="External"/><Relationship Id="rId5" Type="http://schemas.openxmlformats.org/officeDocument/2006/relationships/hyperlink" Target="http://es.wikipedia.org/wiki/Comprensi%C3%B3n_lectora" TargetMode="External"/><Relationship Id="rId4" Type="http://schemas.openxmlformats.org/officeDocument/2006/relationships/hyperlink" Target="http://es.wikipedia.org/wiki/Criterios_de_textualida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wmf"/><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s.wikipedia.org/wiki/Texto" TargetMode="External"/><Relationship Id="rId2" Type="http://schemas.openxmlformats.org/officeDocument/2006/relationships/hyperlink" Target="http://es.wikipedia.org/wiki/Idea" TargetMode="Externa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hyperlink" Target="http://es.wikipedia.org/wiki/Signo_y_s%C3%ADmbolo" TargetMode="External"/><Relationship Id="rId2" Type="http://schemas.openxmlformats.org/officeDocument/2006/relationships/hyperlink" Target="http://es.wikipedia.org/wiki/Idioma"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250706"/>
          </a:xfrm>
        </p:spPr>
        <p:txBody>
          <a:bodyPr>
            <a:noAutofit/>
          </a:bodyPr>
          <a:lstStyle/>
          <a:p>
            <a:r>
              <a:rPr lang="es-ES_tradnl" sz="1600" b="1" i="1" dirty="0" smtClean="0"/>
              <a:t/>
            </a:r>
            <a:br>
              <a:rPr lang="es-ES_tradnl" sz="1600" b="1" i="1" dirty="0" smtClean="0"/>
            </a:br>
            <a:r>
              <a:rPr lang="es-ES_tradnl" sz="1600" b="1" i="1" dirty="0" smtClean="0"/>
              <a:t/>
            </a:r>
            <a:br>
              <a:rPr lang="es-ES_tradnl" sz="1600" b="1" i="1" dirty="0" smtClean="0"/>
            </a:br>
            <a:r>
              <a:rPr lang="es-ES_tradnl" sz="1600" b="1" i="1" dirty="0" smtClean="0"/>
              <a:t/>
            </a:r>
            <a:br>
              <a:rPr lang="es-ES_tradnl" sz="1600" b="1" i="1" dirty="0" smtClean="0"/>
            </a:br>
            <a:r>
              <a:rPr lang="es-ES_tradnl" sz="2400" b="1" i="1" dirty="0" smtClean="0"/>
              <a:t>COMPETENCIA TEXTUAL </a:t>
            </a:r>
            <a:r>
              <a:rPr lang="en-US" sz="2400" dirty="0"/>
              <a:t/>
            </a:r>
            <a:br>
              <a:rPr lang="en-US" sz="2400" dirty="0"/>
            </a:br>
            <a:r>
              <a:rPr lang="en-US" sz="2400" dirty="0"/>
              <a:t/>
            </a:r>
            <a:br>
              <a:rPr lang="en-US" sz="2400" dirty="0"/>
            </a:br>
            <a:r>
              <a:rPr lang="es-ES_tradnl" sz="2400" b="1" i="1" dirty="0"/>
              <a:t>UNIVERSIDAD NACIONAL ABIERTA Y ADISTANCIA (UNAD)</a:t>
            </a:r>
            <a:r>
              <a:rPr lang="en-US" sz="2400" dirty="0"/>
              <a:t/>
            </a:r>
            <a:br>
              <a:rPr lang="en-US" sz="2400" dirty="0"/>
            </a:br>
            <a:r>
              <a:rPr lang="es-ES_tradnl" sz="2400" b="1" i="1" dirty="0"/>
              <a:t>CEAD TURBO </a:t>
            </a:r>
            <a:r>
              <a:rPr lang="es-ES_tradnl" sz="2400" b="1" i="1" dirty="0" smtClean="0"/>
              <a:t>ANTIOQUIA</a:t>
            </a:r>
            <a:r>
              <a:rPr lang="en-US" sz="2400" dirty="0"/>
              <a:t/>
            </a:r>
            <a:br>
              <a:rPr lang="en-US" sz="2400" dirty="0"/>
            </a:br>
            <a:r>
              <a:rPr lang="es-ES_tradnl" sz="2400" b="1" i="1" dirty="0" smtClean="0"/>
              <a:t>COMPETENCIAS COMUNICATIVAS</a:t>
            </a:r>
            <a:r>
              <a:rPr lang="en-US" sz="2400" dirty="0"/>
              <a:t/>
            </a:r>
            <a:br>
              <a:rPr lang="en-US" sz="2400" dirty="0"/>
            </a:br>
            <a:r>
              <a:rPr lang="en-US" sz="2400" dirty="0"/>
              <a:t/>
            </a:r>
            <a:br>
              <a:rPr lang="en-US" sz="2400" dirty="0"/>
            </a:br>
            <a:r>
              <a:rPr lang="es-ES_tradnl" sz="2400" b="1" i="1" dirty="0"/>
              <a:t>ACTIVIDAD 2: </a:t>
            </a:r>
            <a:r>
              <a:rPr lang="en-US" sz="2400" dirty="0"/>
              <a:t/>
            </a:r>
            <a:br>
              <a:rPr lang="en-US" sz="2400" dirty="0"/>
            </a:br>
            <a:r>
              <a:rPr lang="es-ES_tradnl" sz="2400" b="1" i="1" dirty="0" smtClean="0"/>
              <a:t>TRABAJO COLABORATIVO 1</a:t>
            </a:r>
            <a:br>
              <a:rPr lang="es-ES_tradnl" sz="2400" b="1" i="1" dirty="0" smtClean="0"/>
            </a:br>
            <a:r>
              <a:rPr lang="es-ES_tradnl" sz="2400" b="1" i="1" dirty="0" smtClean="0"/>
              <a:t/>
            </a:r>
            <a:br>
              <a:rPr lang="es-ES_tradnl" sz="2400" b="1" i="1" dirty="0" smtClean="0"/>
            </a:br>
            <a:r>
              <a:rPr lang="es-ES_tradnl" sz="2400" b="1" i="1" dirty="0" smtClean="0"/>
              <a:t>LEIDY YULIANA CARRASCAL VELASQUEZ</a:t>
            </a:r>
            <a:br>
              <a:rPr lang="es-ES_tradnl" sz="2400" b="1" i="1" dirty="0" smtClean="0"/>
            </a:br>
            <a:r>
              <a:rPr lang="es-ES_tradnl" sz="2400" b="1" i="1" dirty="0" smtClean="0"/>
              <a:t>JOSE LIBARDO CIRO JIMENEZ</a:t>
            </a:r>
            <a:r>
              <a:rPr lang="en-US" sz="2400" dirty="0"/>
              <a:t/>
            </a:r>
            <a:br>
              <a:rPr lang="en-US" sz="2400" dirty="0"/>
            </a:br>
            <a:r>
              <a:rPr lang="es-ES_tradnl" sz="2400" b="1" i="1" dirty="0"/>
              <a:t>CARLOS ESTEBAN SIERRA GALLEGO </a:t>
            </a:r>
            <a:r>
              <a:rPr lang="en-US" sz="2400" dirty="0"/>
              <a:t/>
            </a:r>
            <a:br>
              <a:rPr lang="en-US" sz="2400" dirty="0"/>
            </a:br>
            <a:r>
              <a:rPr lang="en-US" sz="2400" dirty="0"/>
              <a:t/>
            </a:r>
            <a:br>
              <a:rPr lang="en-US" sz="2400" dirty="0"/>
            </a:br>
            <a:r>
              <a:rPr lang="es-ES_tradnl" sz="2400" b="1" i="1" dirty="0" smtClean="0"/>
              <a:t>17/09/2011</a:t>
            </a:r>
            <a:r>
              <a:rPr lang="en-US" sz="2400" dirty="0"/>
              <a:t/>
            </a:r>
            <a:br>
              <a:rPr lang="en-US" sz="2400" dirty="0"/>
            </a:br>
            <a:r>
              <a:rPr lang="es-ES_tradnl" sz="2400" b="1" i="1" dirty="0" smtClean="0"/>
              <a:t>TURBO </a:t>
            </a:r>
            <a:r>
              <a:rPr lang="es-ES_tradnl" sz="2400" b="1" i="1" dirty="0"/>
              <a:t>ANTIOQUIA</a:t>
            </a:r>
            <a:r>
              <a:rPr lang="en-US" sz="2400" dirty="0"/>
              <a:t/>
            </a:r>
            <a:br>
              <a:rPr lang="en-US" sz="2400" dirty="0"/>
            </a:br>
            <a:r>
              <a:rPr lang="es-ES_tradnl" sz="1600" dirty="0"/>
              <a:t> </a:t>
            </a:r>
            <a:r>
              <a:rPr lang="en-US" sz="1600" dirty="0"/>
              <a:t/>
            </a:r>
            <a:br>
              <a:rPr lang="en-US" sz="1600" dirty="0"/>
            </a:br>
            <a:r>
              <a:rPr lang="es-ES_tradnl" sz="1600" b="1" dirty="0"/>
              <a:t> </a:t>
            </a:r>
            <a:r>
              <a:rPr lang="en-US" sz="1600" dirty="0"/>
              <a:t/>
            </a:r>
            <a:br>
              <a:rPr lang="en-US" sz="1600" dirty="0"/>
            </a:br>
            <a:r>
              <a:rPr lang="es-ES_tradnl" sz="1600" b="1" dirty="0"/>
              <a:t> </a:t>
            </a:r>
            <a:r>
              <a:rPr lang="en-US" sz="1600" dirty="0"/>
              <a:t/>
            </a:r>
            <a:br>
              <a:rPr lang="en-US" sz="1600" dirty="0"/>
            </a:br>
            <a:endParaRPr lang="en-US" sz="1600" dirty="0"/>
          </a:p>
        </p:txBody>
      </p:sp>
    </p:spTree>
    <p:extLst>
      <p:ext uri="{BB962C8B-B14F-4D97-AF65-F5344CB8AC3E}">
        <p14:creationId xmlns:p14="http://schemas.microsoft.com/office/powerpoint/2010/main" val="25881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97768"/>
            <a:ext cx="8229600" cy="1143000"/>
          </a:xfrm>
        </p:spPr>
        <p:txBody>
          <a:bodyPr>
            <a:noAutofit/>
          </a:bodyPr>
          <a:lstStyle/>
          <a:p>
            <a:r>
              <a:rPr lang="es-ES_tradnl" sz="7200" dirty="0" smtClean="0"/>
              <a:t>Cognitiva </a:t>
            </a:r>
            <a:endParaRPr lang="en-US" sz="7200" dirty="0"/>
          </a:p>
        </p:txBody>
      </p:sp>
      <p:sp>
        <p:nvSpPr>
          <p:cNvPr id="3" name="2 Marcador de contenido"/>
          <p:cNvSpPr>
            <a:spLocks noGrp="1"/>
          </p:cNvSpPr>
          <p:nvPr>
            <p:ph idx="1"/>
          </p:nvPr>
        </p:nvSpPr>
        <p:spPr>
          <a:xfrm>
            <a:off x="3635896" y="1556792"/>
            <a:ext cx="5023048" cy="4785395"/>
          </a:xfrm>
        </p:spPr>
        <p:txBody>
          <a:bodyPr>
            <a:normAutofit/>
          </a:bodyPr>
          <a:lstStyle/>
          <a:p>
            <a:pPr marL="0" indent="0">
              <a:buNone/>
            </a:pPr>
            <a:r>
              <a:rPr lang="es-ES" dirty="0"/>
              <a:t>hace referencia a la </a:t>
            </a:r>
            <a:r>
              <a:rPr lang="es-ES" dirty="0">
                <a:hlinkClick r:id="rId2" action="ppaction://hlinkfile" tooltip="Aptitud"/>
              </a:rPr>
              <a:t>facultad</a:t>
            </a:r>
            <a:r>
              <a:rPr lang="es-ES" dirty="0"/>
              <a:t> de los animales y seres humanos de procesar </a:t>
            </a:r>
            <a:r>
              <a:rPr lang="es-ES" dirty="0">
                <a:hlinkClick r:id="rId3" action="ppaction://hlinkfile" tooltip="Información"/>
              </a:rPr>
              <a:t>información</a:t>
            </a:r>
            <a:r>
              <a:rPr lang="es-ES" dirty="0"/>
              <a:t> a partir de la </a:t>
            </a:r>
            <a:r>
              <a:rPr lang="es-ES" dirty="0">
                <a:hlinkClick r:id="rId4" action="ppaction://hlinkfile" tooltip="Percepción"/>
              </a:rPr>
              <a:t>percepción</a:t>
            </a:r>
            <a:r>
              <a:rPr lang="es-ES" dirty="0"/>
              <a:t>, el conocimiento adquirido (experiencia) y características subjetivas que permiten valorar la información.</a:t>
            </a:r>
          </a:p>
          <a:p>
            <a:pPr marL="0" indent="0">
              <a:buNone/>
            </a:pPr>
            <a:endParaRPr lang="en-US" dirty="0"/>
          </a:p>
        </p:txBody>
      </p:sp>
      <p:pic>
        <p:nvPicPr>
          <p:cNvPr id="4098" name="Picture 2" descr="C:\Users\SIERRRA\AppData\Local\Microsoft\Windows\Temporary Internet Files\Content.IE5\18D2OS0V\MC900199601[2].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56" y="1628800"/>
            <a:ext cx="3024336"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971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sz="6000" dirty="0" smtClean="0"/>
              <a:t>Comunicativa</a:t>
            </a:r>
            <a:r>
              <a:rPr lang="es-ES_tradnl" dirty="0" smtClean="0"/>
              <a:t> </a:t>
            </a:r>
            <a:endParaRPr lang="en-US" dirty="0"/>
          </a:p>
        </p:txBody>
      </p:sp>
      <p:sp>
        <p:nvSpPr>
          <p:cNvPr id="3" name="2 Marcador de contenido"/>
          <p:cNvSpPr>
            <a:spLocks noGrp="1"/>
          </p:cNvSpPr>
          <p:nvPr>
            <p:ph idx="1"/>
          </p:nvPr>
        </p:nvSpPr>
        <p:spPr>
          <a:xfrm>
            <a:off x="4644008" y="1988840"/>
            <a:ext cx="3754760" cy="4320480"/>
          </a:xfrm>
        </p:spPr>
        <p:txBody>
          <a:bodyPr>
            <a:normAutofit/>
          </a:bodyPr>
          <a:lstStyle/>
          <a:p>
            <a:pPr marL="0" indent="0">
              <a:buNone/>
            </a:pPr>
            <a:r>
              <a:rPr lang="es-ES" sz="3600" dirty="0"/>
              <a:t>La </a:t>
            </a:r>
            <a:r>
              <a:rPr lang="es-ES" sz="3600" b="1" dirty="0"/>
              <a:t>comunicación</a:t>
            </a:r>
            <a:r>
              <a:rPr lang="es-ES" sz="3600" dirty="0"/>
              <a:t> es el proceso mediante el cual se puede transmitir información de una entidad a otra. </a:t>
            </a:r>
          </a:p>
          <a:p>
            <a:pPr marL="0" indent="0">
              <a:buNone/>
            </a:pPr>
            <a:endParaRPr lang="en-US" sz="3600" dirty="0"/>
          </a:p>
        </p:txBody>
      </p:sp>
      <p:pic>
        <p:nvPicPr>
          <p:cNvPr id="5122" name="Picture 2" descr="C:\Users\SIERRRA\AppData\Local\Microsoft\Windows\Temporary Internet Files\Content.IE5\KPYZEEZX\MC90023174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412776"/>
            <a:ext cx="3744416" cy="489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375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_tradnl" sz="7200" dirty="0" smtClean="0"/>
              <a:t>Técnica</a:t>
            </a:r>
            <a:r>
              <a:rPr lang="es-ES_tradnl" dirty="0" smtClean="0"/>
              <a:t> </a:t>
            </a:r>
            <a:endParaRPr lang="en-US" dirty="0"/>
          </a:p>
        </p:txBody>
      </p:sp>
      <p:sp>
        <p:nvSpPr>
          <p:cNvPr id="3" name="2 Marcador de contenido"/>
          <p:cNvSpPr>
            <a:spLocks noGrp="1"/>
          </p:cNvSpPr>
          <p:nvPr>
            <p:ph idx="1"/>
          </p:nvPr>
        </p:nvSpPr>
        <p:spPr>
          <a:xfrm>
            <a:off x="4211960" y="1600200"/>
            <a:ext cx="4474840" cy="4525963"/>
          </a:xfrm>
        </p:spPr>
        <p:txBody>
          <a:bodyPr>
            <a:normAutofit/>
          </a:bodyPr>
          <a:lstStyle/>
          <a:p>
            <a:pPr marL="0" indent="0">
              <a:buNone/>
            </a:pPr>
            <a:r>
              <a:rPr lang="es-ES" dirty="0"/>
              <a:t>En cuanto a la competencia técnica, se trata del manejo de dispositivos para escribir: la pluma, el lapicero, la máquina de escribir, el </a:t>
            </a:r>
            <a:r>
              <a:rPr lang="es-ES" dirty="0">
                <a:hlinkClick r:id="rId2"/>
              </a:rPr>
              <a:t>computador</a:t>
            </a:r>
            <a:r>
              <a:rPr lang="es-ES" dirty="0"/>
              <a:t>, y otros más.</a:t>
            </a:r>
            <a:endParaRPr lang="en-US" dirty="0"/>
          </a:p>
          <a:p>
            <a:endParaRPr lang="en-US" dirty="0"/>
          </a:p>
        </p:txBody>
      </p:sp>
      <p:pic>
        <p:nvPicPr>
          <p:cNvPr id="6146" name="Picture 2" descr="C:\Users\SIERRRA\AppData\Local\Microsoft\Windows\Temporary Internet Files\Content.IE5\18D2OS0V\MC90034346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700808"/>
            <a:ext cx="3528392"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449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404664"/>
            <a:ext cx="8229600" cy="1138138"/>
          </a:xfrm>
        </p:spPr>
        <p:txBody>
          <a:bodyPr>
            <a:normAutofit/>
          </a:bodyPr>
          <a:lstStyle/>
          <a:p>
            <a:r>
              <a:rPr lang="es-ES_tradnl" sz="6600" dirty="0" smtClean="0"/>
              <a:t>TEXTUALIZACIÓN </a:t>
            </a:r>
            <a:endParaRPr lang="en-US" sz="6600" dirty="0"/>
          </a:p>
        </p:txBody>
      </p:sp>
      <p:sp>
        <p:nvSpPr>
          <p:cNvPr id="3" name="2 Marcador de contenido"/>
          <p:cNvSpPr>
            <a:spLocks noGrp="1"/>
          </p:cNvSpPr>
          <p:nvPr>
            <p:ph idx="1"/>
          </p:nvPr>
        </p:nvSpPr>
        <p:spPr>
          <a:xfrm>
            <a:off x="3923928" y="2276872"/>
            <a:ext cx="4978896" cy="3600399"/>
          </a:xfrm>
        </p:spPr>
        <p:txBody>
          <a:bodyPr>
            <a:normAutofit/>
          </a:bodyPr>
          <a:lstStyle/>
          <a:p>
            <a:pPr marL="0" indent="0">
              <a:buNone/>
            </a:pPr>
            <a:r>
              <a:rPr lang="es-ES" dirty="0"/>
              <a:t>La </a:t>
            </a:r>
            <a:r>
              <a:rPr lang="es-ES" b="1" dirty="0"/>
              <a:t>Textualización</a:t>
            </a:r>
            <a:r>
              <a:rPr lang="es-ES" dirty="0"/>
              <a:t> es el proceso de producción de un texto. Se refiere al momento preciso en el que se juntan palabras para producir un sentido </a:t>
            </a:r>
            <a:r>
              <a:rPr lang="es-ES" dirty="0" smtClean="0"/>
              <a:t>global.</a:t>
            </a:r>
            <a:endParaRPr lang="en-US" dirty="0"/>
          </a:p>
        </p:txBody>
      </p:sp>
      <p:pic>
        <p:nvPicPr>
          <p:cNvPr id="7174" name="Picture 6" descr="C:\Users\SIERRRA\AppData\Local\Microsoft\Windows\Temporary Internet Files\Content.IE5\WH6RLZTC\MC90005522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60" y="1700808"/>
            <a:ext cx="3732559"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849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354162"/>
          </a:xfrm>
        </p:spPr>
        <p:txBody>
          <a:bodyPr>
            <a:normAutofit/>
          </a:bodyPr>
          <a:lstStyle/>
          <a:p>
            <a:r>
              <a:rPr lang="es-ES_tradnl" sz="6600" dirty="0" smtClean="0"/>
              <a:t>Sus Componentes  </a:t>
            </a:r>
            <a:endParaRPr lang="en-US" sz="6600" dirty="0"/>
          </a:p>
        </p:txBody>
      </p:sp>
      <p:sp>
        <p:nvSpPr>
          <p:cNvPr id="3" name="2 Marcador de contenido"/>
          <p:cNvSpPr>
            <a:spLocks noGrp="1"/>
          </p:cNvSpPr>
          <p:nvPr>
            <p:ph idx="1"/>
          </p:nvPr>
        </p:nvSpPr>
        <p:spPr>
          <a:xfrm>
            <a:off x="457200" y="1844824"/>
            <a:ext cx="8229600" cy="4281339"/>
          </a:xfrm>
        </p:spPr>
        <p:txBody>
          <a:bodyPr/>
          <a:lstStyle/>
          <a:p>
            <a:r>
              <a:rPr lang="es-ES_tradnl" dirty="0" smtClean="0"/>
              <a:t>Coherencia</a:t>
            </a:r>
          </a:p>
          <a:p>
            <a:pPr marL="0" indent="0">
              <a:buNone/>
            </a:pPr>
            <a:r>
              <a:rPr lang="es-ES" sz="2400" i="1" dirty="0"/>
              <a:t>Se define como la estructura de los significados subyacentes de un texto.</a:t>
            </a:r>
            <a:r>
              <a:rPr lang="es-ES_tradnl" sz="2400" i="1" dirty="0" smtClean="0"/>
              <a:t> </a:t>
            </a:r>
          </a:p>
          <a:p>
            <a:r>
              <a:rPr lang="es-ES_tradnl" dirty="0" smtClean="0"/>
              <a:t>Cohesión</a:t>
            </a:r>
          </a:p>
          <a:p>
            <a:pPr marL="0" indent="0">
              <a:buNone/>
            </a:pPr>
            <a:r>
              <a:rPr lang="es-ES" sz="2400" i="1" dirty="0"/>
              <a:t>Se refiere al orden gramatical que subyace dentro de un texto.</a:t>
            </a:r>
            <a:endParaRPr lang="es-ES_tradnl" sz="2400" i="1" dirty="0" smtClean="0"/>
          </a:p>
          <a:p>
            <a:r>
              <a:rPr lang="es-ES_tradnl" dirty="0" smtClean="0"/>
              <a:t>Progresión temática </a:t>
            </a:r>
          </a:p>
          <a:p>
            <a:pPr marL="0" indent="0">
              <a:buNone/>
            </a:pPr>
            <a:r>
              <a:rPr lang="es-ES" sz="2400" i="1" dirty="0"/>
              <a:t>Es el conjunto de estrategias textuales que permiten que un texto avance.</a:t>
            </a:r>
            <a:endParaRPr lang="en-US" sz="2400" i="1" dirty="0"/>
          </a:p>
        </p:txBody>
      </p:sp>
    </p:spTree>
    <p:extLst>
      <p:ext uri="{BB962C8B-B14F-4D97-AF65-F5344CB8AC3E}">
        <p14:creationId xmlns:p14="http://schemas.microsoft.com/office/powerpoint/2010/main" val="3365022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CONCLUSION </a:t>
            </a:r>
            <a:endParaRPr lang="en-US" dirty="0"/>
          </a:p>
        </p:txBody>
      </p:sp>
      <p:sp>
        <p:nvSpPr>
          <p:cNvPr id="3" name="2 Marcador de contenido"/>
          <p:cNvSpPr>
            <a:spLocks noGrp="1"/>
          </p:cNvSpPr>
          <p:nvPr>
            <p:ph idx="1"/>
          </p:nvPr>
        </p:nvSpPr>
        <p:spPr>
          <a:xfrm>
            <a:off x="1331640" y="1412776"/>
            <a:ext cx="6624736" cy="4248472"/>
          </a:xfrm>
        </p:spPr>
        <p:txBody>
          <a:bodyPr>
            <a:normAutofit/>
          </a:bodyPr>
          <a:lstStyle/>
          <a:p>
            <a:pPr marL="0" indent="0" algn="just">
              <a:buNone/>
            </a:pPr>
            <a:r>
              <a:rPr lang="es-ES_tradnl" sz="2800" dirty="0" smtClean="0"/>
              <a:t>La competencia textual demuestra por si misma su gran importancia para el desarrollo profesional de todos los seres humanos desde el enfoque universitario o intelectual; y es a través de esta que podemos desarrollar al máximo nuestras competencias como profesionales sin importar el área ocupacional en la cual decidamos desempeñarnos. </a:t>
            </a:r>
            <a:endParaRPr lang="en-US" sz="2800" dirty="0"/>
          </a:p>
        </p:txBody>
      </p:sp>
    </p:spTree>
    <p:extLst>
      <p:ext uri="{BB962C8B-B14F-4D97-AF65-F5344CB8AC3E}">
        <p14:creationId xmlns:p14="http://schemas.microsoft.com/office/powerpoint/2010/main" val="591240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BIBLIOGRAFIA</a:t>
            </a:r>
            <a:endParaRPr lang="en-US" dirty="0"/>
          </a:p>
        </p:txBody>
      </p:sp>
      <p:sp>
        <p:nvSpPr>
          <p:cNvPr id="3" name="2 Marcador de contenido"/>
          <p:cNvSpPr>
            <a:spLocks noGrp="1"/>
          </p:cNvSpPr>
          <p:nvPr>
            <p:ph idx="1"/>
          </p:nvPr>
        </p:nvSpPr>
        <p:spPr>
          <a:xfrm>
            <a:off x="457200" y="1600201"/>
            <a:ext cx="8229600" cy="3773016"/>
          </a:xfrm>
        </p:spPr>
        <p:txBody>
          <a:bodyPr>
            <a:normAutofit/>
          </a:bodyPr>
          <a:lstStyle/>
          <a:p>
            <a:r>
              <a:rPr lang="es-ES_tradnl" sz="2000" dirty="0" smtClean="0"/>
              <a:t>Modulo competencia comunicativa 90003</a:t>
            </a:r>
          </a:p>
          <a:p>
            <a:r>
              <a:rPr lang="es-ES" sz="2000" u="sng" dirty="0">
                <a:hlinkClick r:id="rId2"/>
              </a:rPr>
              <a:t>http://www.monografias.com/trabajos33/competencias-comunicativas/competencias-comunicativas.shtml</a:t>
            </a:r>
            <a:r>
              <a:rPr lang="es-ES" sz="2000" dirty="0"/>
              <a:t>.</a:t>
            </a:r>
            <a:endParaRPr lang="en-US" sz="2000" dirty="0"/>
          </a:p>
          <a:p>
            <a:r>
              <a:rPr lang="es-ES" sz="2000" u="sng" dirty="0">
                <a:hlinkClick r:id="rId3"/>
              </a:rPr>
              <a:t>http://es.wikipedia.org/wiki/Textualizaci%C3%B3n</a:t>
            </a:r>
            <a:endParaRPr lang="en-US" sz="2000" dirty="0"/>
          </a:p>
          <a:p>
            <a:r>
              <a:rPr lang="es-ES" sz="2000" u="sng" dirty="0">
                <a:hlinkClick r:id="rId4"/>
              </a:rPr>
              <a:t>http://es.wikipedia.org/wiki/Criterios_de_textualidad</a:t>
            </a:r>
            <a:endParaRPr lang="en-US" sz="2000" dirty="0"/>
          </a:p>
          <a:p>
            <a:r>
              <a:rPr lang="es-ES" sz="2000" u="sng" dirty="0">
                <a:hlinkClick r:id="rId5"/>
              </a:rPr>
              <a:t>http://es.wikipedia.org/wiki/Comprensi%C3%B3n_lectora</a:t>
            </a:r>
            <a:endParaRPr lang="en-US" sz="2000" dirty="0"/>
          </a:p>
          <a:p>
            <a:r>
              <a:rPr lang="es-ES" sz="2000" u="sng" dirty="0">
                <a:hlinkClick r:id="rId6"/>
              </a:rPr>
              <a:t>http://es.wikipedia.org/wiki/Escritura</a:t>
            </a:r>
            <a:endParaRPr lang="en-US" sz="2000" dirty="0"/>
          </a:p>
          <a:p>
            <a:pPr marL="0" indent="0">
              <a:buNone/>
            </a:pPr>
            <a:endParaRPr lang="en-US" sz="2000" dirty="0"/>
          </a:p>
        </p:txBody>
      </p:sp>
    </p:spTree>
    <p:extLst>
      <p:ext uri="{BB962C8B-B14F-4D97-AF65-F5344CB8AC3E}">
        <p14:creationId xmlns:p14="http://schemas.microsoft.com/office/powerpoint/2010/main" val="3190474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80728"/>
            <a:ext cx="8229600" cy="5145435"/>
          </a:xfrm>
        </p:spPr>
        <p:txBody>
          <a:bodyPr>
            <a:normAutofit/>
          </a:bodyPr>
          <a:lstStyle/>
          <a:p>
            <a:pPr marL="0" indent="0" algn="ctr">
              <a:buNone/>
            </a:pPr>
            <a:r>
              <a:rPr lang="es-ES_tradnl" sz="4800" dirty="0" smtClean="0">
                <a:latin typeface="Algerian" pitchFamily="82" charset="0"/>
              </a:rPr>
              <a:t>Muchas gracias </a:t>
            </a:r>
          </a:p>
          <a:p>
            <a:pPr marL="0" indent="0" algn="ctr">
              <a:buNone/>
            </a:pPr>
            <a:r>
              <a:rPr lang="es-ES_tradnl" sz="4800" dirty="0" smtClean="0">
                <a:latin typeface="Algerian" pitchFamily="82" charset="0"/>
              </a:rPr>
              <a:t>Por su atención </a:t>
            </a:r>
          </a:p>
          <a:p>
            <a:pPr marL="0" indent="0" algn="ctr">
              <a:buNone/>
            </a:pPr>
            <a:endParaRPr lang="es-ES_tradnl" sz="4800" dirty="0">
              <a:latin typeface="Algerian" pitchFamily="82" charset="0"/>
            </a:endParaRPr>
          </a:p>
          <a:p>
            <a:pPr marL="0" indent="0" algn="ctr">
              <a:buNone/>
            </a:pPr>
            <a:endParaRPr lang="es-ES_tradnl" sz="4800" dirty="0" smtClean="0">
              <a:latin typeface="Algerian" pitchFamily="82" charset="0"/>
            </a:endParaRPr>
          </a:p>
          <a:p>
            <a:pPr marL="0" indent="0" algn="ctr">
              <a:buNone/>
            </a:pPr>
            <a:r>
              <a:rPr lang="es-ES_tradnl" sz="2400" dirty="0" smtClean="0">
                <a:latin typeface="Agency FB" pitchFamily="34" charset="0"/>
              </a:rPr>
              <a:t>La Textualización es la maquina del tiempo mas eficiente creada por el hombre. </a:t>
            </a:r>
            <a:r>
              <a:rPr lang="es-ES_tradnl" sz="2400" dirty="0" err="1" smtClean="0">
                <a:latin typeface="Arabic Typesetting" pitchFamily="66" charset="-78"/>
                <a:cs typeface="Arabic Typesetting" pitchFamily="66" charset="-78"/>
              </a:rPr>
              <a:t>Csierra</a:t>
            </a:r>
            <a:r>
              <a:rPr lang="es-ES_tradnl" sz="2400" smtClean="0">
                <a:latin typeface="Arabic Typesetting" pitchFamily="66" charset="-78"/>
                <a:cs typeface="Arabic Typesetting" pitchFamily="66" charset="-78"/>
              </a:rPr>
              <a:t>.</a:t>
            </a:r>
            <a:endParaRPr lang="es-ES_tradnl" sz="2400" smtClean="0">
              <a:latin typeface="Agency FB" pitchFamily="34" charset="0"/>
            </a:endParaRPr>
          </a:p>
          <a:p>
            <a:pPr marL="0" indent="0">
              <a:buNone/>
            </a:pPr>
            <a:r>
              <a:rPr lang="es-ES_tradnl" sz="2400" dirty="0" smtClean="0">
                <a:latin typeface="Agency FB" pitchFamily="34" charset="0"/>
              </a:rPr>
              <a:t> </a:t>
            </a:r>
          </a:p>
          <a:p>
            <a:pPr marL="0" indent="0" algn="ctr">
              <a:buNone/>
            </a:pPr>
            <a:endParaRPr lang="es-ES_tradnl" sz="4800" dirty="0" smtClean="0">
              <a:latin typeface="Algerian" pitchFamily="82" charset="0"/>
            </a:endParaRPr>
          </a:p>
          <a:p>
            <a:pPr marL="0" indent="0" algn="ctr">
              <a:buNone/>
            </a:pPr>
            <a:endParaRPr lang="en-US" sz="4800" dirty="0">
              <a:latin typeface="Algerian" pitchFamily="82" charset="0"/>
            </a:endParaRPr>
          </a:p>
        </p:txBody>
      </p:sp>
    </p:spTree>
    <p:extLst>
      <p:ext uri="{BB962C8B-B14F-4D97-AF65-F5344CB8AC3E}">
        <p14:creationId xmlns:p14="http://schemas.microsoft.com/office/powerpoint/2010/main" val="2191959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SIERRRA\AppData\Local\Microsoft\Windows\Temporary Internet Files\Content.IE5\KPYZEEZX\MC90032565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0109" y="2590495"/>
            <a:ext cx="1903781" cy="1677010"/>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ctrTitle"/>
          </p:nvPr>
        </p:nvSpPr>
        <p:spPr>
          <a:xfrm>
            <a:off x="685799" y="1138399"/>
            <a:ext cx="7772400" cy="1470025"/>
          </a:xfrm>
        </p:spPr>
        <p:txBody>
          <a:bodyPr>
            <a:noAutofit/>
          </a:bodyPr>
          <a:lstStyle/>
          <a:p>
            <a:r>
              <a:rPr lang="es-ES_tradnl" sz="7200" dirty="0" smtClean="0"/>
              <a:t>COMPETECIA TEXTUAL </a:t>
            </a:r>
            <a:endParaRPr lang="en-US" sz="7200" dirty="0"/>
          </a:p>
        </p:txBody>
      </p:sp>
      <p:pic>
        <p:nvPicPr>
          <p:cNvPr id="2050" name="Picture 2" descr="C:\Users\SIERRRA\AppData\Local\Microsoft\Windows\Temporary Internet Files\Content.IE5\WH6RLZTC\MP90021599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789040"/>
            <a:ext cx="3657600" cy="246278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IERRRA\AppData\Local\Microsoft\Windows\Temporary Internet Files\Content.IE5\BAFX1D06\MP90031689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789040"/>
            <a:ext cx="3744416" cy="2462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944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INTRODUCCION</a:t>
            </a:r>
            <a:endParaRPr lang="en-US" dirty="0"/>
          </a:p>
        </p:txBody>
      </p:sp>
      <p:sp>
        <p:nvSpPr>
          <p:cNvPr id="3" name="2 Marcador de contenido"/>
          <p:cNvSpPr>
            <a:spLocks noGrp="1"/>
          </p:cNvSpPr>
          <p:nvPr>
            <p:ph idx="1"/>
          </p:nvPr>
        </p:nvSpPr>
        <p:spPr>
          <a:xfrm>
            <a:off x="1043608" y="1556792"/>
            <a:ext cx="7056784" cy="3816424"/>
          </a:xfrm>
        </p:spPr>
        <p:txBody>
          <a:bodyPr>
            <a:normAutofit/>
          </a:bodyPr>
          <a:lstStyle/>
          <a:p>
            <a:pPr marL="0" indent="0" algn="just">
              <a:buNone/>
            </a:pPr>
            <a:r>
              <a:rPr lang="es-ES_tradnl" sz="2400" dirty="0" smtClean="0"/>
              <a:t>La escritura y la interpretación de la misma; son uno de los entes mas importantes de la historia, y para la historia misma, ya que a través de esta se han manifestado las diferentes etapas de la humanidad. Y es que los hechos históricos que no se escriben, no existieron o se olvidan. Es por ello que para  el desarrollo intelectual antes o ahora la escritura y la lectura son el pilar fundamental para lograr la evolución de las capacidades personales.   </a:t>
            </a:r>
            <a:endParaRPr lang="en-US" sz="2400" dirty="0"/>
          </a:p>
        </p:txBody>
      </p:sp>
    </p:spTree>
    <p:extLst>
      <p:ext uri="{BB962C8B-B14F-4D97-AF65-F5344CB8AC3E}">
        <p14:creationId xmlns:p14="http://schemas.microsoft.com/office/powerpoint/2010/main" val="409588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902153"/>
            <a:ext cx="8229600" cy="1143000"/>
          </a:xfrm>
        </p:spPr>
        <p:txBody>
          <a:bodyPr>
            <a:normAutofit/>
          </a:bodyPr>
          <a:lstStyle/>
          <a:p>
            <a:r>
              <a:rPr lang="es-ES_tradnl" sz="6000" dirty="0" smtClean="0"/>
              <a:t>COMPETENCIA TEXTUAL </a:t>
            </a:r>
            <a:endParaRPr lang="en-US" sz="6000" dirty="0"/>
          </a:p>
        </p:txBody>
      </p:sp>
      <p:sp>
        <p:nvSpPr>
          <p:cNvPr id="3" name="2 Marcador de contenido"/>
          <p:cNvSpPr>
            <a:spLocks noGrp="1"/>
          </p:cNvSpPr>
          <p:nvPr>
            <p:ph idx="1"/>
          </p:nvPr>
        </p:nvSpPr>
        <p:spPr>
          <a:xfrm>
            <a:off x="1397354" y="2456892"/>
            <a:ext cx="5660946" cy="3456384"/>
          </a:xfrm>
        </p:spPr>
        <p:txBody>
          <a:bodyPr>
            <a:normAutofit/>
          </a:bodyPr>
          <a:lstStyle/>
          <a:p>
            <a:pPr marL="0" indent="0" algn="ctr">
              <a:buNone/>
            </a:pPr>
            <a:r>
              <a:rPr lang="es-ES" sz="3600" dirty="0">
                <a:latin typeface="Times New Roman" pitchFamily="18" charset="0"/>
                <a:cs typeface="Times New Roman" pitchFamily="18" charset="0"/>
              </a:rPr>
              <a:t>La competencia textual, referida al desarrollo de capacidades para </a:t>
            </a:r>
            <a:r>
              <a:rPr lang="es-ES" sz="3600" b="1" i="1" u="sng" dirty="0">
                <a:latin typeface="Times New Roman" pitchFamily="18" charset="0"/>
                <a:cs typeface="Times New Roman" pitchFamily="18" charset="0"/>
              </a:rPr>
              <a:t>comprender</a:t>
            </a:r>
            <a:r>
              <a:rPr lang="es-ES" sz="3600" dirty="0">
                <a:latin typeface="Times New Roman" pitchFamily="18" charset="0"/>
                <a:cs typeface="Times New Roman" pitchFamily="18" charset="0"/>
              </a:rPr>
              <a:t> y </a:t>
            </a:r>
            <a:r>
              <a:rPr lang="es-ES" sz="3600" b="1" i="1" u="sng" dirty="0">
                <a:latin typeface="Times New Roman" pitchFamily="18" charset="0"/>
                <a:cs typeface="Times New Roman" pitchFamily="18" charset="0"/>
              </a:rPr>
              <a:t>producir</a:t>
            </a:r>
            <a:r>
              <a:rPr lang="es-ES" sz="3600" dirty="0">
                <a:latin typeface="Times New Roman" pitchFamily="18" charset="0"/>
                <a:cs typeface="Times New Roman" pitchFamily="18" charset="0"/>
              </a:rPr>
              <a:t> </a:t>
            </a:r>
            <a:r>
              <a:rPr lang="es-ES" sz="3600" dirty="0" smtClean="0">
                <a:latin typeface="Times New Roman" pitchFamily="18" charset="0"/>
                <a:cs typeface="Times New Roman" pitchFamily="18" charset="0"/>
              </a:rPr>
              <a:t>textos; </a:t>
            </a:r>
            <a:r>
              <a:rPr lang="es-ES" sz="3600" dirty="0">
                <a:latin typeface="Times New Roman" pitchFamily="18" charset="0"/>
                <a:cs typeface="Times New Roman" pitchFamily="18" charset="0"/>
              </a:rPr>
              <a:t>es fundamental para todas las </a:t>
            </a:r>
            <a:r>
              <a:rPr lang="es-ES" sz="3600" dirty="0" smtClean="0">
                <a:latin typeface="Times New Roman" pitchFamily="18" charset="0"/>
                <a:cs typeface="Times New Roman" pitchFamily="18" charset="0"/>
              </a:rPr>
              <a:t>personas. </a:t>
            </a:r>
            <a:endParaRPr lang="en-US" sz="3600" dirty="0">
              <a:latin typeface="Times New Roman" pitchFamily="18" charset="0"/>
              <a:cs typeface="Times New Roman" pitchFamily="18" charset="0"/>
            </a:endParaRPr>
          </a:p>
          <a:p>
            <a:pPr marL="0" indent="0">
              <a:buNone/>
            </a:pPr>
            <a:endParaRPr lang="en-US" dirty="0"/>
          </a:p>
        </p:txBody>
      </p:sp>
      <p:pic>
        <p:nvPicPr>
          <p:cNvPr id="1028" name="Picture 4" descr="C:\Users\SIERRRA\AppData\Local\Microsoft\Windows\Temporary Internet Files\Content.IE5\KPYZEEZX\MC90032438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060848"/>
            <a:ext cx="1827886" cy="42484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SIERRRA\AppData\Local\Microsoft\Windows\Temporary Internet Files\Content.IE5\WH6RLZTC\MC90005500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1916832"/>
            <a:ext cx="2076899" cy="460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322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IMPORTANCIA </a:t>
            </a:r>
            <a:endParaRPr lang="en-US" dirty="0"/>
          </a:p>
        </p:txBody>
      </p:sp>
      <p:sp>
        <p:nvSpPr>
          <p:cNvPr id="3" name="2 Marcador de contenido"/>
          <p:cNvSpPr>
            <a:spLocks noGrp="1"/>
          </p:cNvSpPr>
          <p:nvPr>
            <p:ph idx="1"/>
          </p:nvPr>
        </p:nvSpPr>
        <p:spPr>
          <a:xfrm>
            <a:off x="827584" y="1600201"/>
            <a:ext cx="7128792" cy="3196952"/>
          </a:xfrm>
        </p:spPr>
        <p:txBody>
          <a:bodyPr>
            <a:normAutofit/>
          </a:bodyPr>
          <a:lstStyle/>
          <a:p>
            <a:pPr marL="0" indent="0" algn="just">
              <a:buNone/>
            </a:pPr>
            <a:r>
              <a:rPr lang="es-ES" sz="2400" dirty="0"/>
              <a:t>En la academia es de especial interés la competencia textual, pues el texto escrito ha sido elegido por la cultura para ser el depositario de sus conocimientos, por lo cual buena parte del desempeño de los estudiantes tiene que ver con sus habilidades y posibilidades de lectura y escritura</a:t>
            </a:r>
            <a:r>
              <a:rPr lang="es-ES" sz="2400" dirty="0" smtClean="0"/>
              <a:t>.</a:t>
            </a:r>
            <a:endParaRPr lang="en-US" sz="2400" dirty="0"/>
          </a:p>
        </p:txBody>
      </p:sp>
    </p:spTree>
    <p:extLst>
      <p:ext uri="{BB962C8B-B14F-4D97-AF65-F5344CB8AC3E}">
        <p14:creationId xmlns:p14="http://schemas.microsoft.com/office/powerpoint/2010/main" val="1807560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1412776"/>
            <a:ext cx="8928992" cy="3312368"/>
          </a:xfrm>
        </p:spPr>
        <p:txBody>
          <a:bodyPr/>
          <a:lstStyle/>
          <a:p>
            <a:r>
              <a:rPr lang="es-ES_tradnl" sz="8000" dirty="0" smtClean="0"/>
              <a:t>COMPRENDE</a:t>
            </a:r>
            <a:r>
              <a:rPr lang="es-ES_tradnl" dirty="0" smtClean="0"/>
              <a:t> </a:t>
            </a:r>
            <a:r>
              <a:rPr lang="es-ES_tradnl" i="1" dirty="0" smtClean="0"/>
              <a:t>DOS FASETAS </a:t>
            </a:r>
            <a:endParaRPr lang="en-US" i="1" dirty="0"/>
          </a:p>
        </p:txBody>
      </p:sp>
    </p:spTree>
    <p:extLst>
      <p:ext uri="{BB962C8B-B14F-4D97-AF65-F5344CB8AC3E}">
        <p14:creationId xmlns:p14="http://schemas.microsoft.com/office/powerpoint/2010/main" val="3048578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7200" dirty="0" smtClean="0"/>
              <a:t>LA LECTURA </a:t>
            </a:r>
            <a:endParaRPr lang="en-US" sz="7200" dirty="0"/>
          </a:p>
        </p:txBody>
      </p:sp>
      <p:sp>
        <p:nvSpPr>
          <p:cNvPr id="3" name="2 Marcador de contenido"/>
          <p:cNvSpPr>
            <a:spLocks noGrp="1"/>
          </p:cNvSpPr>
          <p:nvPr>
            <p:ph idx="1"/>
          </p:nvPr>
        </p:nvSpPr>
        <p:spPr>
          <a:xfrm>
            <a:off x="395536" y="3818428"/>
            <a:ext cx="8229600" cy="2476872"/>
          </a:xfrm>
        </p:spPr>
        <p:txBody>
          <a:bodyPr>
            <a:normAutofit/>
          </a:bodyPr>
          <a:lstStyle/>
          <a:p>
            <a:pPr marL="0" indent="0" algn="ctr">
              <a:buNone/>
            </a:pPr>
            <a:r>
              <a:rPr lang="es-ES" sz="4800" i="1" dirty="0"/>
              <a:t>El lector </a:t>
            </a:r>
            <a:r>
              <a:rPr lang="es-ES" sz="4800" i="1" dirty="0" smtClean="0"/>
              <a:t>deberá </a:t>
            </a:r>
            <a:r>
              <a:rPr lang="es-ES" sz="4800" i="1" dirty="0"/>
              <a:t>desplazarse por los entramados </a:t>
            </a:r>
            <a:r>
              <a:rPr lang="es-ES" sz="4800" i="1" dirty="0" smtClean="0"/>
              <a:t>del </a:t>
            </a:r>
            <a:r>
              <a:rPr lang="es-ES" sz="4800" i="1" dirty="0"/>
              <a:t>sentido propuestos por el texto.</a:t>
            </a:r>
            <a:endParaRPr lang="en-US" sz="4800" i="1" dirty="0"/>
          </a:p>
        </p:txBody>
      </p:sp>
      <p:pic>
        <p:nvPicPr>
          <p:cNvPr id="2050" name="Picture 2" descr="C:\Users\SIERRRA\AppData\Local\Microsoft\Windows\Temporary Internet Files\Content.IE5\KPYZEEZX\MC90035717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1484784"/>
            <a:ext cx="5184576"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410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980728"/>
            <a:ext cx="8229600" cy="1143000"/>
          </a:xfrm>
        </p:spPr>
        <p:txBody>
          <a:bodyPr>
            <a:normAutofit/>
          </a:bodyPr>
          <a:lstStyle/>
          <a:p>
            <a:r>
              <a:rPr lang="es-ES_tradnl" sz="6000" dirty="0" smtClean="0"/>
              <a:t>Comprensión lectora</a:t>
            </a:r>
            <a:endParaRPr lang="en-US" sz="6000" dirty="0"/>
          </a:p>
        </p:txBody>
      </p:sp>
      <p:sp>
        <p:nvSpPr>
          <p:cNvPr id="3" name="2 Marcador de contenido"/>
          <p:cNvSpPr>
            <a:spLocks noGrp="1"/>
          </p:cNvSpPr>
          <p:nvPr>
            <p:ph idx="1"/>
          </p:nvPr>
        </p:nvSpPr>
        <p:spPr>
          <a:xfrm>
            <a:off x="3347864" y="2204864"/>
            <a:ext cx="5338936" cy="4248472"/>
          </a:xfrm>
        </p:spPr>
        <p:txBody>
          <a:bodyPr>
            <a:normAutofit/>
          </a:bodyPr>
          <a:lstStyle/>
          <a:p>
            <a:pPr marL="0" indent="0" algn="ctr">
              <a:buNone/>
            </a:pPr>
            <a:r>
              <a:rPr lang="es-ES" sz="3600" dirty="0"/>
              <a:t>La </a:t>
            </a:r>
            <a:r>
              <a:rPr lang="es-ES" sz="3600" b="1" dirty="0"/>
              <a:t>comprensión</a:t>
            </a:r>
            <a:r>
              <a:rPr lang="es-ES" sz="3600" dirty="0"/>
              <a:t> es el proceso de elaborar el significado por la vía de aprender las </a:t>
            </a:r>
            <a:r>
              <a:rPr lang="es-ES" sz="3600" u="sng" dirty="0">
                <a:hlinkClick r:id="rId2" tooltip="Idea"/>
              </a:rPr>
              <a:t>ideas</a:t>
            </a:r>
            <a:r>
              <a:rPr lang="es-ES" sz="3600" dirty="0"/>
              <a:t> relevantes de un </a:t>
            </a:r>
            <a:r>
              <a:rPr lang="es-ES" sz="3600" u="sng" dirty="0">
                <a:hlinkClick r:id="rId3" tooltip="Texto"/>
              </a:rPr>
              <a:t>texto</a:t>
            </a:r>
            <a:r>
              <a:rPr lang="es-ES" sz="3600" dirty="0"/>
              <a:t> y relacionarlas con las ideas que ya se tienen.</a:t>
            </a:r>
            <a:endParaRPr lang="en-US" sz="3600" dirty="0"/>
          </a:p>
        </p:txBody>
      </p:sp>
      <p:pic>
        <p:nvPicPr>
          <p:cNvPr id="3075" name="Picture 3" descr="C:\Users\SIERRRA\AppData\Local\Microsoft\Windows\Temporary Internet Files\Content.IE5\18D2OS0V\MC900053278[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348880"/>
            <a:ext cx="3528392"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865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764704"/>
            <a:ext cx="8229600" cy="1143000"/>
          </a:xfrm>
        </p:spPr>
        <p:txBody>
          <a:bodyPr>
            <a:normAutofit/>
          </a:bodyPr>
          <a:lstStyle/>
          <a:p>
            <a:r>
              <a:rPr lang="es-ES_tradnl" sz="6000" dirty="0" smtClean="0"/>
              <a:t> LA ESCRITURA</a:t>
            </a:r>
            <a:endParaRPr lang="en-US" sz="6000" dirty="0"/>
          </a:p>
        </p:txBody>
      </p:sp>
      <p:sp>
        <p:nvSpPr>
          <p:cNvPr id="3" name="2 Marcador de contenido"/>
          <p:cNvSpPr>
            <a:spLocks noGrp="1"/>
          </p:cNvSpPr>
          <p:nvPr>
            <p:ph idx="1"/>
          </p:nvPr>
        </p:nvSpPr>
        <p:spPr>
          <a:xfrm>
            <a:off x="4211960" y="1988840"/>
            <a:ext cx="4824536" cy="4536504"/>
          </a:xfrm>
        </p:spPr>
        <p:txBody>
          <a:bodyPr>
            <a:noAutofit/>
          </a:bodyPr>
          <a:lstStyle/>
          <a:p>
            <a:pPr marL="0" indent="0">
              <a:buNone/>
            </a:pPr>
            <a:r>
              <a:rPr lang="es-ES" i="1" dirty="0" smtClean="0"/>
              <a:t>Es </a:t>
            </a:r>
            <a:r>
              <a:rPr lang="es-ES" i="1" dirty="0"/>
              <a:t>un sistema gráfico de representación de una </a:t>
            </a:r>
            <a:r>
              <a:rPr lang="es-ES" i="1" u="sng" dirty="0">
                <a:hlinkClick r:id="rId2" tooltip="Idioma"/>
              </a:rPr>
              <a:t>lengua</a:t>
            </a:r>
            <a:r>
              <a:rPr lang="es-ES" i="1" dirty="0"/>
              <a:t>, por medio de </a:t>
            </a:r>
            <a:r>
              <a:rPr lang="es-ES" i="1" u="sng" dirty="0">
                <a:hlinkClick r:id="rId3" tooltip="Signo y símbolo"/>
              </a:rPr>
              <a:t>signos</a:t>
            </a:r>
            <a:r>
              <a:rPr lang="es-ES" i="1" dirty="0"/>
              <a:t> trazados o grabados sobre un </a:t>
            </a:r>
            <a:r>
              <a:rPr lang="es-ES" i="1" dirty="0" smtClean="0"/>
              <a:t>soporte.</a:t>
            </a:r>
          </a:p>
          <a:p>
            <a:pPr marL="0" indent="0">
              <a:buNone/>
            </a:pPr>
            <a:endParaRPr lang="es-ES_tradnl" i="1" dirty="0"/>
          </a:p>
          <a:p>
            <a:pPr marL="0" indent="0" algn="just">
              <a:buNone/>
            </a:pPr>
            <a:r>
              <a:rPr lang="es-ES_tradnl" sz="2800" i="1" dirty="0" smtClean="0"/>
              <a:t>Básicamente depende de tres  competencias.</a:t>
            </a:r>
            <a:endParaRPr lang="es-ES_tradnl" sz="2800" i="1" dirty="0"/>
          </a:p>
        </p:txBody>
      </p:sp>
      <p:pic>
        <p:nvPicPr>
          <p:cNvPr id="1032" name="Picture 8" descr="C:\Users\SIERRRA\AppData\Local\Microsoft\Windows\Temporary Internet Files\Content.IE5\BAFX1D06\MP900402766[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700808"/>
            <a:ext cx="3888432"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077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508</Words>
  <Application>Microsoft Office PowerPoint</Application>
  <PresentationFormat>Presentación en pantalla (4:3)</PresentationFormat>
  <Paragraphs>47</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Tema de Office</vt:lpstr>
      <vt:lpstr>   COMPETENCIA TEXTUAL   UNIVERSIDAD NACIONAL ABIERTA Y ADISTANCIA (UNAD) CEAD TURBO ANTIOQUIA COMPETENCIAS COMUNICATIVAS  ACTIVIDAD 2:  TRABAJO COLABORATIVO 1  LEIDY YULIANA CARRASCAL VELASQUEZ JOSE LIBARDO CIRO JIMENEZ CARLOS ESTEBAN SIERRA GALLEGO   17/09/2011 TURBO ANTIOQUIA       </vt:lpstr>
      <vt:lpstr>COMPETECIA TEXTUAL </vt:lpstr>
      <vt:lpstr>INTRODUCCION</vt:lpstr>
      <vt:lpstr>COMPETENCIA TEXTUAL </vt:lpstr>
      <vt:lpstr>IMPORTANCIA </vt:lpstr>
      <vt:lpstr>COMPRENDE DOS FASETAS </vt:lpstr>
      <vt:lpstr>LA LECTURA </vt:lpstr>
      <vt:lpstr>Comprensión lectora</vt:lpstr>
      <vt:lpstr> LA ESCRITURA</vt:lpstr>
      <vt:lpstr>Cognitiva </vt:lpstr>
      <vt:lpstr>Comunicativa </vt:lpstr>
      <vt:lpstr>Técnica </vt:lpstr>
      <vt:lpstr>TEXTUALIZACIÓN </vt:lpstr>
      <vt:lpstr>Sus Componentes  </vt:lpstr>
      <vt:lpstr>CONCLUSION </vt:lpstr>
      <vt:lpstr>BIBLIOGRAFIA</vt:lpstr>
      <vt:lpstr>Presentación de PowerPoint</vt:lpstr>
    </vt:vector>
  </TitlesOfParts>
  <Company>Windows 7 PoInT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COMPETECIA TEXTUAL</dc:title>
  <dc:creator>SIERRRA</dc:creator>
  <cp:lastModifiedBy>Nelson</cp:lastModifiedBy>
  <cp:revision>29</cp:revision>
  <dcterms:created xsi:type="dcterms:W3CDTF">2011-09-11T19:11:22Z</dcterms:created>
  <dcterms:modified xsi:type="dcterms:W3CDTF">2012-04-16T23:37:00Z</dcterms:modified>
</cp:coreProperties>
</file>