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4" r:id="rId2"/>
    <p:sldMasterId id="2147483756" r:id="rId3"/>
  </p:sldMasterIdLst>
  <p:sldIdLst>
    <p:sldId id="256" r:id="rId4"/>
    <p:sldId id="272" r:id="rId5"/>
    <p:sldId id="257" r:id="rId6"/>
    <p:sldId id="258" r:id="rId7"/>
    <p:sldId id="259" r:id="rId8"/>
    <p:sldId id="260" r:id="rId9"/>
    <p:sldId id="261" r:id="rId10"/>
    <p:sldId id="264" r:id="rId11"/>
    <p:sldId id="265" r:id="rId12"/>
    <p:sldId id="262" r:id="rId13"/>
    <p:sldId id="263" r:id="rId14"/>
    <p:sldId id="266" r:id="rId15"/>
    <p:sldId id="267" r:id="rId16"/>
    <p:sldId id="268" r:id="rId17"/>
    <p:sldId id="269" r:id="rId18"/>
    <p:sldId id="270" r:id="rId19"/>
    <p:sldId id="271" r:id="rId20"/>
    <p:sldId id="274" r:id="rId21"/>
    <p:sldId id="273" r:id="rId2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1" autoAdjust="0"/>
    <p:restoredTop sz="94684" autoAdjust="0"/>
  </p:normalViewPr>
  <p:slideViewPr>
    <p:cSldViewPr>
      <p:cViewPr varScale="1">
        <p:scale>
          <a:sx n="75" d="100"/>
          <a:sy n="75" d="100"/>
        </p:scale>
        <p:origin x="-108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6B90D048-15F1-4E9A-9066-628183FD7EFE}" type="datetimeFigureOut">
              <a:rPr lang="es-CO" smtClean="0"/>
              <a:t>14/04/2012</a:t>
            </a:fld>
            <a:endParaRPr lang="es-CO"/>
          </a:p>
        </p:txBody>
      </p:sp>
      <p:sp>
        <p:nvSpPr>
          <p:cNvPr id="17" name="16 Marcador de pie de página"/>
          <p:cNvSpPr>
            <a:spLocks noGrp="1"/>
          </p:cNvSpPr>
          <p:nvPr>
            <p:ph type="ftr" sz="quarter" idx="11"/>
          </p:nvPr>
        </p:nvSpPr>
        <p:spPr/>
        <p:txBody>
          <a:bodyPr/>
          <a:lstStyle/>
          <a:p>
            <a:endParaRPr lang="es-CO"/>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4A66A39-E98B-4DBB-BF60-4591A89EC236}" type="slidenum">
              <a:rPr lang="es-CO" smtClean="0"/>
              <a:t>‹Nº›</a:t>
            </a:fld>
            <a:endParaRPr lang="es-CO"/>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B90D048-15F1-4E9A-9066-628183FD7EFE}" type="datetimeFigureOut">
              <a:rPr lang="es-CO" smtClean="0"/>
              <a:t>14/04/2012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34A66A39-E98B-4DBB-BF60-4591A89EC236}" type="slidenum">
              <a:rPr lang="es-CO" smtClean="0"/>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34A66A39-E98B-4DBB-BF60-4591A89EC236}" type="slidenum">
              <a:rPr lang="es-CO" smtClean="0"/>
              <a:t>‹Nº›</a:t>
            </a:fld>
            <a:endParaRPr lang="es-CO"/>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B90D048-15F1-4E9A-9066-628183FD7EFE}" type="datetimeFigureOut">
              <a:rPr lang="es-CO" smtClean="0"/>
              <a:t>14/04/2012</a:t>
            </a:fld>
            <a:endParaRPr lang="es-CO"/>
          </a:p>
        </p:txBody>
      </p:sp>
      <p:sp>
        <p:nvSpPr>
          <p:cNvPr id="5" name="4 Marcador de pie de página"/>
          <p:cNvSpPr>
            <a:spLocks noGrp="1"/>
          </p:cNvSpPr>
          <p:nvPr>
            <p:ph type="ftr" sz="quarter" idx="11"/>
          </p:nvPr>
        </p:nvSpPr>
        <p:spPr/>
        <p:txBody>
          <a:bodyPr/>
          <a:lstStyle/>
          <a:p>
            <a:endParaRPr lang="es-CO"/>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20" name="19 Marcador de pie de página"/>
          <p:cNvSpPr>
            <a:spLocks noGrp="1"/>
          </p:cNvSpPr>
          <p:nvPr>
            <p:ph type="ftr" sz="quarter" idx="11"/>
          </p:nvPr>
        </p:nvSpPr>
        <p:spPr/>
        <p:txBody>
          <a:bodyPr/>
          <a:lstStyle>
            <a:extLst/>
          </a:lstStyle>
          <a:p>
            <a:endParaRPr lang="es-CO"/>
          </a:p>
        </p:txBody>
      </p:sp>
      <p:sp>
        <p:nvSpPr>
          <p:cNvPr id="10" name="9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8" name="7 Marcador de pie de página"/>
          <p:cNvSpPr>
            <a:spLocks noGrp="1"/>
          </p:cNvSpPr>
          <p:nvPr>
            <p:ph type="ftr" sz="quarter" idx="11"/>
          </p:nvPr>
        </p:nvSpPr>
        <p:spPr/>
        <p:txBody>
          <a:bodyPr/>
          <a:lstStyle>
            <a:extLst/>
          </a:lstStyle>
          <a:p>
            <a:endParaRPr lang="es-CO"/>
          </a:p>
        </p:txBody>
      </p:sp>
      <p:sp>
        <p:nvSpPr>
          <p:cNvPr id="9" name="8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4" name="3 Marcador de pie de página"/>
          <p:cNvSpPr>
            <a:spLocks noGrp="1"/>
          </p:cNvSpPr>
          <p:nvPr>
            <p:ph type="ftr" sz="quarter" idx="11"/>
          </p:nvPr>
        </p:nvSpPr>
        <p:spPr/>
        <p:txBody>
          <a:bodyPr/>
          <a:lstStyle>
            <a:extLst/>
          </a:lstStyle>
          <a:p>
            <a:endParaRPr lang="es-CO"/>
          </a:p>
        </p:txBody>
      </p:sp>
      <p:sp>
        <p:nvSpPr>
          <p:cNvPr id="5" name="4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3" name="2 Marcador de pie de página"/>
          <p:cNvSpPr>
            <a:spLocks noGrp="1"/>
          </p:cNvSpPr>
          <p:nvPr>
            <p:ph type="ftr" sz="quarter" idx="11"/>
          </p:nvPr>
        </p:nvSpPr>
        <p:spPr/>
        <p:txBody>
          <a:bodyPr/>
          <a:lstStyle>
            <a:extLst/>
          </a:lstStyle>
          <a:p>
            <a:endParaRPr lang="es-CO"/>
          </a:p>
        </p:txBody>
      </p:sp>
      <p:sp>
        <p:nvSpPr>
          <p:cNvPr id="4" name="3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6B90D048-15F1-4E9A-9066-628183FD7EFE}" type="datetimeFigureOut">
              <a:rPr lang="es-CO" smtClean="0"/>
              <a:t>14/04/2012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a:xfrm>
            <a:off x="4361688" y="1026372"/>
            <a:ext cx="457200" cy="441325"/>
          </a:xfrm>
        </p:spPr>
        <p:txBody>
          <a:bodyPr/>
          <a:lstStyle/>
          <a:p>
            <a:fld id="{34A66A39-E98B-4DBB-BF60-4591A89EC236}" type="slidenum">
              <a:rPr lang="es-CO" smtClean="0"/>
              <a:t>‹Nº›</a:t>
            </a:fld>
            <a:endParaRPr lang="es-CO"/>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20" name="19 Marcador de pie de página"/>
          <p:cNvSpPr>
            <a:spLocks noGrp="1"/>
          </p:cNvSpPr>
          <p:nvPr>
            <p:ph type="ftr" sz="quarter" idx="11"/>
          </p:nvPr>
        </p:nvSpPr>
        <p:spPr/>
        <p:txBody>
          <a:bodyPr/>
          <a:lstStyle>
            <a:extLst/>
          </a:lstStyle>
          <a:p>
            <a:endParaRPr lang="es-CO"/>
          </a:p>
        </p:txBody>
      </p:sp>
      <p:sp>
        <p:nvSpPr>
          <p:cNvPr id="10" name="9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8" name="7 Marcador de pie de página"/>
          <p:cNvSpPr>
            <a:spLocks noGrp="1"/>
          </p:cNvSpPr>
          <p:nvPr>
            <p:ph type="ftr" sz="quarter" idx="11"/>
          </p:nvPr>
        </p:nvSpPr>
        <p:spPr/>
        <p:txBody>
          <a:bodyPr/>
          <a:lstStyle>
            <a:extLst/>
          </a:lstStyle>
          <a:p>
            <a:endParaRPr lang="es-CO"/>
          </a:p>
        </p:txBody>
      </p:sp>
      <p:sp>
        <p:nvSpPr>
          <p:cNvPr id="9" name="8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4" name="3 Marcador de pie de página"/>
          <p:cNvSpPr>
            <a:spLocks noGrp="1"/>
          </p:cNvSpPr>
          <p:nvPr>
            <p:ph type="ftr" sz="quarter" idx="11"/>
          </p:nvPr>
        </p:nvSpPr>
        <p:spPr/>
        <p:txBody>
          <a:bodyPr/>
          <a:lstStyle>
            <a:extLst/>
          </a:lstStyle>
          <a:p>
            <a:endParaRPr lang="es-CO"/>
          </a:p>
        </p:txBody>
      </p:sp>
      <p:sp>
        <p:nvSpPr>
          <p:cNvPr id="5" name="4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3" name="2 Marcador de pie de página"/>
          <p:cNvSpPr>
            <a:spLocks noGrp="1"/>
          </p:cNvSpPr>
          <p:nvPr>
            <p:ph type="ftr" sz="quarter" idx="11"/>
          </p:nvPr>
        </p:nvSpPr>
        <p:spPr/>
        <p:txBody>
          <a:bodyPr/>
          <a:lstStyle>
            <a:extLst/>
          </a:lstStyle>
          <a:p>
            <a:endParaRPr lang="es-CO"/>
          </a:p>
        </p:txBody>
      </p:sp>
      <p:sp>
        <p:nvSpPr>
          <p:cNvPr id="4" name="3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CO"/>
          </a:p>
        </p:txBody>
      </p:sp>
      <p:sp>
        <p:nvSpPr>
          <p:cNvPr id="4" name="3 Marcador de fecha"/>
          <p:cNvSpPr>
            <a:spLocks noGrp="1"/>
          </p:cNvSpPr>
          <p:nvPr>
            <p:ph type="dt" sz="half" idx="10"/>
          </p:nvPr>
        </p:nvSpPr>
        <p:spPr/>
        <p:txBody>
          <a:bodyPr/>
          <a:lstStyle/>
          <a:p>
            <a:fld id="{6B90D048-15F1-4E9A-9066-628183FD7EFE}" type="datetimeFigureOut">
              <a:rPr lang="es-CO" smtClean="0"/>
              <a:t>14/04/2012</a:t>
            </a:fld>
            <a:endParaRPr lang="es-CO"/>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4A66A39-E98B-4DBB-BF60-4591A89EC236}" type="slidenum">
              <a:rPr lang="es-CO" smtClean="0"/>
              <a:t>‹Nº›</a:t>
            </a:fld>
            <a:endParaRPr lang="es-CO"/>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B90D048-15F1-4E9A-9066-628183FD7EFE}" type="datetimeFigureOut">
              <a:rPr lang="es-CO" smtClean="0"/>
              <a:t>14/04/2012</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34A66A39-E98B-4DBB-BF60-4591A89EC236}"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6B90D048-15F1-4E9A-9066-628183FD7EFE}" type="datetimeFigureOut">
              <a:rPr lang="es-CO" smtClean="0"/>
              <a:t>14/04/2012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34A66A39-E98B-4DBB-BF60-4591A89EC236}" type="slidenum">
              <a:rPr lang="es-CO" smtClean="0"/>
              <a:t>‹Nº›</a:t>
            </a:fld>
            <a:endParaRPr lang="es-CO"/>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6B90D048-15F1-4E9A-9066-628183FD7EFE}" type="datetimeFigureOut">
              <a:rPr lang="es-CO" smtClean="0"/>
              <a:t>14/04/2012</a:t>
            </a:fld>
            <a:endParaRPr lang="es-CO"/>
          </a:p>
        </p:txBody>
      </p:sp>
      <p:sp>
        <p:nvSpPr>
          <p:cNvPr id="8" name="7 Marcador de pie de página"/>
          <p:cNvSpPr>
            <a:spLocks noGrp="1"/>
          </p:cNvSpPr>
          <p:nvPr>
            <p:ph type="ftr" sz="quarter" idx="11"/>
          </p:nvPr>
        </p:nvSpPr>
        <p:spPr>
          <a:xfrm>
            <a:off x="304800" y="6409944"/>
            <a:ext cx="3581400" cy="365760"/>
          </a:xfrm>
        </p:spPr>
        <p:txBody>
          <a:bodyPr/>
          <a:lstStyle/>
          <a:p>
            <a:endParaRPr lang="es-CO"/>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34A66A39-E98B-4DBB-BF60-4591A89EC236}" type="slidenum">
              <a:rPr lang="es-CO" smtClean="0"/>
              <a:t>‹Nº›</a:t>
            </a:fld>
            <a:endParaRPr lang="es-CO"/>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B90D048-15F1-4E9A-9066-628183FD7EFE}" type="datetimeFigureOut">
              <a:rPr lang="es-CO" smtClean="0"/>
              <a:t>14/04/2012</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a:xfrm>
            <a:off x="4343400" y="1036020"/>
            <a:ext cx="457200" cy="441325"/>
          </a:xfrm>
        </p:spPr>
        <p:txBody>
          <a:bodyPr/>
          <a:lstStyle/>
          <a:p>
            <a:fld id="{34A66A39-E98B-4DBB-BF60-4591A89EC236}"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6B90D048-15F1-4E9A-9066-628183FD7EFE}" type="datetimeFigureOut">
              <a:rPr lang="es-CO" smtClean="0"/>
              <a:t>14/04/2012</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34A66A39-E98B-4DBB-BF60-4591A89EC236}"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4A66A39-E98B-4DBB-BF60-4591A89EC236}" type="slidenum">
              <a:rPr lang="es-CO" smtClean="0"/>
              <a:t>‹Nº›</a:t>
            </a:fld>
            <a:endParaRPr lang="es-CO"/>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6B90D048-15F1-4E9A-9066-628183FD7EFE}" type="datetimeFigureOut">
              <a:rPr lang="es-CO" smtClean="0"/>
              <a:t>14/04/2012</a:t>
            </a:fld>
            <a:endParaRPr lang="es-CO"/>
          </a:p>
        </p:txBody>
      </p:sp>
      <p:sp>
        <p:nvSpPr>
          <p:cNvPr id="6" name="5 Marcador de pie de página"/>
          <p:cNvSpPr>
            <a:spLocks noGrp="1"/>
          </p:cNvSpPr>
          <p:nvPr>
            <p:ph type="ftr" sz="quarter" idx="11"/>
          </p:nvPr>
        </p:nvSpPr>
        <p:spPr>
          <a:xfrm>
            <a:off x="301752" y="6410848"/>
            <a:ext cx="3383280" cy="365760"/>
          </a:xfrm>
        </p:spPr>
        <p:txBody>
          <a:bodyPr/>
          <a:lstStyle/>
          <a:p>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34A66A39-E98B-4DBB-BF60-4591A89EC236}" type="slidenum">
              <a:rPr lang="es-CO" smtClean="0"/>
              <a:t>‹Nº›</a:t>
            </a:fld>
            <a:endParaRPr lang="es-CO"/>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6B90D048-15F1-4E9A-9066-628183FD7EFE}" type="datetimeFigureOut">
              <a:rPr lang="es-CO" smtClean="0"/>
              <a:t>14/04/2012</a:t>
            </a:fld>
            <a:endParaRPr lang="es-CO"/>
          </a:p>
        </p:txBody>
      </p:sp>
      <p:sp>
        <p:nvSpPr>
          <p:cNvPr id="6" name="5 Marcador de pie de página"/>
          <p:cNvSpPr>
            <a:spLocks noGrp="1"/>
          </p:cNvSpPr>
          <p:nvPr>
            <p:ph type="ftr" sz="quarter" idx="11"/>
          </p:nvPr>
        </p:nvSpPr>
        <p:spPr>
          <a:xfrm>
            <a:off x="301752" y="6410848"/>
            <a:ext cx="3584448" cy="365760"/>
          </a:xfrm>
        </p:spPr>
        <p:txBody>
          <a:bodyPr/>
          <a:lstStyle/>
          <a:p>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B90D048-15F1-4E9A-9066-628183FD7EFE}" type="datetimeFigureOut">
              <a:rPr lang="es-CO" smtClean="0"/>
              <a:t>14/04/2012</a:t>
            </a:fld>
            <a:endParaRPr lang="es-CO"/>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CO"/>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4A66A39-E98B-4DBB-BF60-4591A89EC236}" type="slidenum">
              <a:rPr lang="es-CO" smtClean="0"/>
              <a:t>‹Nº›</a:t>
            </a:fld>
            <a:endParaRPr lang="es-CO"/>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B90D048-15F1-4E9A-9066-628183FD7EFE}" type="datetimeFigureOut">
              <a:rPr lang="es-CO" smtClean="0"/>
              <a:t>14/04/2012</a:t>
            </a:fld>
            <a:endParaRPr lang="es-CO"/>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CO"/>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4A66A39-E98B-4DBB-BF60-4591A89EC236}" type="slidenum">
              <a:rPr lang="es-CO" smtClean="0"/>
              <a:t>‹Nº›</a:t>
            </a:fld>
            <a:endParaRPr lang="es-CO"/>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B90D048-15F1-4E9A-9066-628183FD7EFE}" type="datetimeFigureOut">
              <a:rPr lang="es-CO" smtClean="0"/>
              <a:t>14/04/2012</a:t>
            </a:fld>
            <a:endParaRPr lang="es-CO"/>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CO"/>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4A66A39-E98B-4DBB-BF60-4591A89EC236}" type="slidenum">
              <a:rPr lang="es-CO" smtClean="0"/>
              <a:t>‹Nº›</a:t>
            </a:fld>
            <a:endParaRPr lang="es-CO"/>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Technogames\Desktop\TFRF448.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99257"/>
            <a:ext cx="2378968" cy="1758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echnogames\Desktop\TFRF448.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799257"/>
            <a:ext cx="2378968" cy="17587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Technogames\Desktop\TFRF448.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12" y="4512610"/>
            <a:ext cx="2378968" cy="1758737"/>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1243836" y="260648"/>
            <a:ext cx="6840760" cy="1077218"/>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CO"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Quinésica Y Clases O Tipos De Gestos</a:t>
            </a:r>
            <a:endParaRPr lang="es-CO"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4 CuadroTexto"/>
          <p:cNvSpPr txBox="1"/>
          <p:nvPr/>
        </p:nvSpPr>
        <p:spPr>
          <a:xfrm>
            <a:off x="2411760" y="1772816"/>
            <a:ext cx="4464496" cy="369332"/>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CO"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Presentado Por:</a:t>
            </a:r>
            <a:endParaRPr lang="es-CO"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9" name="8 CuadroTexto"/>
          <p:cNvSpPr txBox="1"/>
          <p:nvPr/>
        </p:nvSpPr>
        <p:spPr>
          <a:xfrm>
            <a:off x="1331640" y="2708920"/>
            <a:ext cx="7272808" cy="923330"/>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CO"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Juan Pablo Valenzuela Rodríguez</a:t>
            </a:r>
          </a:p>
          <a:p>
            <a:pPr algn="ctr"/>
            <a:r>
              <a:rPr lang="es-CO"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Yoleison Valencia Lemos</a:t>
            </a:r>
          </a:p>
          <a:p>
            <a:pPr algn="ctr"/>
            <a:r>
              <a:rPr lang="es-CO"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Sandra Patricia Vivero </a:t>
            </a:r>
            <a:r>
              <a:rPr lang="es-CO"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Jordan</a:t>
            </a:r>
            <a:endParaRPr lang="es-CO"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 name="1 CuadroTexto"/>
          <p:cNvSpPr txBox="1"/>
          <p:nvPr/>
        </p:nvSpPr>
        <p:spPr>
          <a:xfrm>
            <a:off x="1243836" y="3748390"/>
            <a:ext cx="6752956" cy="369332"/>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CO"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Tutor:</a:t>
            </a:r>
            <a:endParaRPr lang="es-CO"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2 CuadroTexto"/>
          <p:cNvSpPr txBox="1"/>
          <p:nvPr/>
        </p:nvSpPr>
        <p:spPr>
          <a:xfrm>
            <a:off x="2555776" y="4117722"/>
            <a:ext cx="4464496" cy="369332"/>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CO"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Nelson Jair Romaña Pacheco</a:t>
            </a:r>
          </a:p>
        </p:txBody>
      </p:sp>
      <p:pic>
        <p:nvPicPr>
          <p:cNvPr id="11" name="Picture 2" descr="C:\Users\Technogames\Desktop\TFRF448.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4725144"/>
            <a:ext cx="2378968" cy="1758737"/>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2915816" y="5391978"/>
            <a:ext cx="3456384" cy="923330"/>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CO"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Turbo-Antioquia</a:t>
            </a:r>
          </a:p>
          <a:p>
            <a:pPr algn="ctr"/>
            <a:r>
              <a:rPr lang="es-CO"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14-04-2012</a:t>
            </a:r>
            <a:endParaRPr lang="es-CO"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lgn="ctr"/>
            <a:endParaRPr lang="es-CO"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14708514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115616" y="116632"/>
            <a:ext cx="7488832" cy="4247317"/>
          </a:xfrm>
          <a:prstGeom prst="rect">
            <a:avLst/>
          </a:prstGeom>
          <a:noFill/>
        </p:spPr>
        <p:txBody>
          <a:bodyPr wrap="square" rtlCol="0">
            <a:spAutoFit/>
          </a:bodyPr>
          <a:lstStyle/>
          <a:p>
            <a:r>
              <a:rPr lang="es-CO" dirty="0">
                <a:latin typeface="Arial" pitchFamily="34" charset="0"/>
                <a:cs typeface="Arial" pitchFamily="34" charset="0"/>
              </a:rPr>
              <a:t>La postura del cuerpo, cuyo término proviene del latín “positura”, es la relación del cuerpo y todas sus articulaciones, con respecto a su espacio que lo rodea. </a:t>
            </a:r>
          </a:p>
          <a:p>
            <a:endParaRPr lang="es-CO" dirty="0">
              <a:latin typeface="Arial" pitchFamily="34" charset="0"/>
              <a:cs typeface="Arial" pitchFamily="34" charset="0"/>
            </a:endParaRPr>
          </a:p>
          <a:p>
            <a:r>
              <a:rPr lang="es-CO" dirty="0">
                <a:latin typeface="Arial" pitchFamily="34" charset="0"/>
                <a:cs typeface="Arial" pitchFamily="34" charset="0"/>
              </a:rPr>
              <a:t>Mucho depende de nuestra posición corporal para darle un mensaje a los demás, no solo de los gestos. Es por eso que continuación presentamos  algunos ejemplos que determinan el mensaje que quieres brindar o que tal vez brindas sin intención.</a:t>
            </a:r>
          </a:p>
          <a:p>
            <a:endParaRPr lang="es-CO" dirty="0">
              <a:latin typeface="Arial" pitchFamily="34" charset="0"/>
              <a:cs typeface="Arial" pitchFamily="34" charset="0"/>
            </a:endParaRPr>
          </a:p>
          <a:p>
            <a:r>
              <a:rPr lang="es-CO" dirty="0">
                <a:latin typeface="Arial" pitchFamily="34" charset="0"/>
                <a:cs typeface="Arial" pitchFamily="34" charset="0"/>
              </a:rPr>
              <a:t>Las posiciones ‘cerradas’ de nuestro cuerpo es mantenernos protegidos con nuestros brazos y piernas, como por ejemplo cuando cruzamos los brazos frente a nuestro pecho, cruzar las piernas al sentarnos o cubrir nuestras piernas con nuestros brazos. Esto puede transmitir temor, inseguridad y desconfianza. </a:t>
            </a:r>
          </a:p>
          <a:p>
            <a:endParaRPr lang="es-CO" dirty="0"/>
          </a:p>
        </p:txBody>
      </p:sp>
      <p:pic>
        <p:nvPicPr>
          <p:cNvPr id="7" name="6 Imagen" descr="http://3.bp.blogspot.com/_jCC6An1UVyk/TPUXaVfr1NI/AAAAAAAAABo/3F7r8OHXaOo/s1600/2.jpg"/>
          <p:cNvPicPr/>
          <p:nvPr/>
        </p:nvPicPr>
        <p:blipFill>
          <a:blip r:embed="rId2" cstate="print"/>
          <a:srcRect/>
          <a:stretch>
            <a:fillRect/>
          </a:stretch>
        </p:blipFill>
        <p:spPr bwMode="auto">
          <a:xfrm>
            <a:off x="1115616" y="4149080"/>
            <a:ext cx="2880320" cy="2592288"/>
          </a:xfrm>
          <a:prstGeom prst="rect">
            <a:avLst/>
          </a:prstGeom>
          <a:noFill/>
          <a:ln w="9525">
            <a:noFill/>
            <a:miter lim="800000"/>
            <a:headEnd/>
            <a:tailEnd/>
          </a:ln>
        </p:spPr>
      </p:pic>
      <p:pic>
        <p:nvPicPr>
          <p:cNvPr id="8" name="7 Imagen" descr="http://t1.gstatic.com/images?q=tbn:ANd9GcSuGkWRvSW5TmLNZ5aIBYojXVXavWYNfGdyqhbgXDbNaU8pUgtAwQ"/>
          <p:cNvPicPr/>
          <p:nvPr/>
        </p:nvPicPr>
        <p:blipFill>
          <a:blip r:embed="rId3" cstate="print"/>
          <a:srcRect/>
          <a:stretch>
            <a:fillRect/>
          </a:stretch>
        </p:blipFill>
        <p:spPr bwMode="auto">
          <a:xfrm>
            <a:off x="3995936" y="4149080"/>
            <a:ext cx="3312368" cy="2592288"/>
          </a:xfrm>
          <a:prstGeom prst="rect">
            <a:avLst/>
          </a:prstGeom>
          <a:noFill/>
          <a:ln w="9525">
            <a:noFill/>
            <a:miter lim="800000"/>
            <a:headEnd/>
            <a:tailEnd/>
          </a:ln>
        </p:spPr>
      </p:pic>
    </p:spTree>
    <p:extLst>
      <p:ext uri="{BB962C8B-B14F-4D97-AF65-F5344CB8AC3E}">
        <p14:creationId xmlns:p14="http://schemas.microsoft.com/office/powerpoint/2010/main" val="308095953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187624" y="116632"/>
            <a:ext cx="7632848" cy="2585323"/>
          </a:xfrm>
          <a:prstGeom prst="rect">
            <a:avLst/>
          </a:prstGeom>
          <a:noFill/>
        </p:spPr>
        <p:txBody>
          <a:bodyPr wrap="square" rtlCol="0">
            <a:spAutoFit/>
          </a:bodyPr>
          <a:lstStyle/>
          <a:p>
            <a:r>
              <a:rPr lang="es-CO" dirty="0">
                <a:latin typeface="Arial" pitchFamily="34" charset="0"/>
                <a:cs typeface="Arial" pitchFamily="34" charset="0"/>
              </a:rPr>
              <a:t>La posición ‘abierta’ en cambio permite que no se separen las personas que mantienen la comunicación, gracias a los brazos y piernas separadas. Esto indica disposición para iniciar o continuar una comunicación con la otra persona.</a:t>
            </a:r>
          </a:p>
          <a:p>
            <a:endParaRPr lang="es-CO" dirty="0">
              <a:latin typeface="Arial" pitchFamily="34" charset="0"/>
              <a:cs typeface="Arial" pitchFamily="34" charset="0"/>
            </a:endParaRPr>
          </a:p>
          <a:p>
            <a:r>
              <a:rPr lang="es-CO" dirty="0">
                <a:latin typeface="Arial" pitchFamily="34" charset="0"/>
                <a:cs typeface="Arial" pitchFamily="34" charset="0"/>
              </a:rPr>
              <a:t>En otras ocasiones cuando el mensaje verbal es distinto al mensaje corporal que mostramos, se puede suponer que se debe al nerviosismo o la inquietud</a:t>
            </a:r>
          </a:p>
          <a:p>
            <a:endParaRPr lang="es-CO" dirty="0"/>
          </a:p>
        </p:txBody>
      </p:sp>
      <p:pic>
        <p:nvPicPr>
          <p:cNvPr id="7" name="6 Imagen" descr="http://t0.gstatic.com/images?q=tbn:ANd9GcSSeErXiFJQQZUDi2H-vKzF7Ux0nqChEtCxHJkKC0hks19U9V9EGA"/>
          <p:cNvPicPr/>
          <p:nvPr/>
        </p:nvPicPr>
        <p:blipFill>
          <a:blip r:embed="rId2" cstate="print"/>
          <a:srcRect/>
          <a:stretch>
            <a:fillRect/>
          </a:stretch>
        </p:blipFill>
        <p:spPr bwMode="auto">
          <a:xfrm>
            <a:off x="1187624" y="2672361"/>
            <a:ext cx="3096344" cy="3564951"/>
          </a:xfrm>
          <a:prstGeom prst="rect">
            <a:avLst/>
          </a:prstGeom>
          <a:noFill/>
          <a:ln w="9525">
            <a:noFill/>
            <a:miter lim="800000"/>
            <a:headEnd/>
            <a:tailEnd/>
          </a:ln>
        </p:spPr>
      </p:pic>
      <p:pic>
        <p:nvPicPr>
          <p:cNvPr id="8" name="7 Imagen" descr="http://es.dreamstime.com/encargado-de-gran-alcance-de-la-persona-feliz-acertada-del-reparto-thumb713736.jpg"/>
          <p:cNvPicPr/>
          <p:nvPr/>
        </p:nvPicPr>
        <p:blipFill>
          <a:blip r:embed="rId3" cstate="print"/>
          <a:srcRect/>
          <a:stretch>
            <a:fillRect/>
          </a:stretch>
        </p:blipFill>
        <p:spPr bwMode="auto">
          <a:xfrm>
            <a:off x="4433292" y="2996952"/>
            <a:ext cx="3811116" cy="3096344"/>
          </a:xfrm>
          <a:prstGeom prst="rect">
            <a:avLst/>
          </a:prstGeom>
          <a:noFill/>
          <a:ln w="9525">
            <a:noFill/>
            <a:miter lim="800000"/>
            <a:headEnd/>
            <a:tailEnd/>
          </a:ln>
        </p:spPr>
      </p:pic>
    </p:spTree>
    <p:extLst>
      <p:ext uri="{BB962C8B-B14F-4D97-AF65-F5344CB8AC3E}">
        <p14:creationId xmlns:p14="http://schemas.microsoft.com/office/powerpoint/2010/main" val="12378410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333724" y="692696"/>
            <a:ext cx="7560840" cy="3416320"/>
          </a:xfrm>
          <a:prstGeom prst="rect">
            <a:avLst/>
          </a:prstGeom>
          <a:noFill/>
        </p:spPr>
        <p:txBody>
          <a:bodyPr wrap="square" rtlCol="0">
            <a:spAutoFit/>
          </a:bodyPr>
          <a:lstStyle/>
          <a:p>
            <a:endParaRPr lang="es-CO" dirty="0"/>
          </a:p>
          <a:p>
            <a:r>
              <a:rPr lang="es-CO" dirty="0">
                <a:latin typeface="Arial" pitchFamily="34" charset="0"/>
                <a:cs typeface="Arial" pitchFamily="34" charset="0"/>
              </a:rPr>
              <a:t>Aunque la sonrisa se incluye o puede incluirse en la expresión facial, merece ser explicada detalladamente. Se utiliza para expresar felicidad, alegría o simpatía. La sonrisa incluso puede utilizarse para hacer las situaciones más llevaderas. Puede tener un efecto terapéutico en las personas pesimistas o deprimidas</a:t>
            </a:r>
            <a:r>
              <a:rPr lang="es-CO" dirty="0" smtClean="0">
                <a:latin typeface="Arial" pitchFamily="34" charset="0"/>
                <a:cs typeface="Arial" pitchFamily="34" charset="0"/>
              </a:rPr>
              <a:t>.</a:t>
            </a:r>
          </a:p>
          <a:p>
            <a:endParaRPr lang="es-CO" dirty="0">
              <a:latin typeface="Arial" pitchFamily="34" charset="0"/>
              <a:cs typeface="Arial" pitchFamily="34" charset="0"/>
            </a:endParaRPr>
          </a:p>
          <a:p>
            <a:pPr marL="285750" indent="-285750">
              <a:buFont typeface="Arial" pitchFamily="34" charset="0"/>
              <a:buChar char="•"/>
            </a:pPr>
            <a:r>
              <a:rPr lang="es-CO" dirty="0" smtClean="0">
                <a:latin typeface="Arial" pitchFamily="34" charset="0"/>
                <a:cs typeface="Arial" pitchFamily="34" charset="0"/>
              </a:rPr>
              <a:t>Sonrisa </a:t>
            </a:r>
            <a:r>
              <a:rPr lang="es-CO" dirty="0">
                <a:latin typeface="Arial" pitchFamily="34" charset="0"/>
                <a:cs typeface="Arial" pitchFamily="34" charset="0"/>
              </a:rPr>
              <a:t>sencilla: con este tipo de sonrisa se trasmite un mensaje inseguro, dudoso, de falta de confianza. Debe evitarse si se quiere dar una impresión de firmeza y confianza.</a:t>
            </a:r>
          </a:p>
          <a:p>
            <a:endParaRPr lang="es-CO" dirty="0"/>
          </a:p>
          <a:p>
            <a:endParaRPr lang="es-CO" dirty="0"/>
          </a:p>
        </p:txBody>
      </p:sp>
      <p:pic>
        <p:nvPicPr>
          <p:cNvPr id="5" name="4 Imagen" descr="http://t2.gstatic.com/images?q=tbn:ANd9GcRzi0XuWXsGFwI4IE8DmiIUm4Mq0lVQdWiNyfpX9y-EnPj0eKeqHQ"/>
          <p:cNvPicPr/>
          <p:nvPr/>
        </p:nvPicPr>
        <p:blipFill>
          <a:blip r:embed="rId2" cstate="print"/>
          <a:srcRect/>
          <a:stretch>
            <a:fillRect/>
          </a:stretch>
        </p:blipFill>
        <p:spPr bwMode="auto">
          <a:xfrm>
            <a:off x="1305124" y="3933056"/>
            <a:ext cx="2159992" cy="2520280"/>
          </a:xfrm>
          <a:prstGeom prst="rect">
            <a:avLst/>
          </a:prstGeom>
          <a:noFill/>
          <a:ln w="9525">
            <a:noFill/>
            <a:miter lim="800000"/>
            <a:headEnd/>
            <a:tailEnd/>
          </a:ln>
        </p:spPr>
      </p:pic>
      <p:pic>
        <p:nvPicPr>
          <p:cNvPr id="6" name="5 Imagen" descr="http://sopena.blogs.uv.es/files/2010/06/2007-10-26-xl-mona_lisa_sonrisa.jpg"/>
          <p:cNvPicPr/>
          <p:nvPr/>
        </p:nvPicPr>
        <p:blipFill>
          <a:blip r:embed="rId3" cstate="print"/>
          <a:srcRect/>
          <a:stretch>
            <a:fillRect/>
          </a:stretch>
        </p:blipFill>
        <p:spPr bwMode="auto">
          <a:xfrm>
            <a:off x="3995936" y="3933056"/>
            <a:ext cx="3240360" cy="2291375"/>
          </a:xfrm>
          <a:prstGeom prst="rect">
            <a:avLst/>
          </a:prstGeom>
          <a:noFill/>
          <a:ln w="9525">
            <a:noFill/>
            <a:miter lim="800000"/>
            <a:headEnd/>
            <a:tailEnd/>
          </a:ln>
        </p:spPr>
      </p:pic>
      <p:sp>
        <p:nvSpPr>
          <p:cNvPr id="8" name="7 CuadroTexto"/>
          <p:cNvSpPr txBox="1"/>
          <p:nvPr/>
        </p:nvSpPr>
        <p:spPr>
          <a:xfrm>
            <a:off x="1547664" y="188640"/>
            <a:ext cx="6912768" cy="923330"/>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CO"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LA SONRISA</a:t>
            </a:r>
          </a:p>
          <a:p>
            <a:endParaRPr lang="es-CO"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4740779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331640" y="116632"/>
            <a:ext cx="7272808" cy="1200329"/>
          </a:xfrm>
          <a:prstGeom prst="rect">
            <a:avLst/>
          </a:prstGeom>
          <a:noFill/>
        </p:spPr>
        <p:txBody>
          <a:bodyPr wrap="square" rtlCol="0">
            <a:spAutoFit/>
          </a:bodyPr>
          <a:lstStyle/>
          <a:p>
            <a:pPr marL="285750" indent="-285750">
              <a:buFont typeface="Arial" pitchFamily="34" charset="0"/>
              <a:buChar char="•"/>
            </a:pPr>
            <a:r>
              <a:rPr lang="es-CO" dirty="0" smtClean="0">
                <a:latin typeface="Arial" pitchFamily="34" charset="0"/>
                <a:cs typeface="Arial" pitchFamily="34" charset="0"/>
              </a:rPr>
              <a:t>Sonrisa </a:t>
            </a:r>
            <a:r>
              <a:rPr lang="es-CO" dirty="0">
                <a:latin typeface="Arial" pitchFamily="34" charset="0"/>
                <a:cs typeface="Arial" pitchFamily="34" charset="0"/>
              </a:rPr>
              <a:t>sencilla de alta intensidad: esta sonrisa se produce con una separación más acentuada de las comisuras de la boca y éstas suben más. Se puede ver una pequeña parte de los dientes superiores. Transmite confianza y calor.</a:t>
            </a:r>
          </a:p>
        </p:txBody>
      </p:sp>
      <p:pic>
        <p:nvPicPr>
          <p:cNvPr id="5" name="4 Imagen" descr="http://t1.gstatic.com/images?q=tbn:ANd9GcT-3Y3KQvamjYPueML2-ILg-8TNyEf4sDY8he2R4MLrVwWcptWn"/>
          <p:cNvPicPr/>
          <p:nvPr/>
        </p:nvPicPr>
        <p:blipFill>
          <a:blip r:embed="rId2" cstate="print"/>
          <a:srcRect/>
          <a:stretch>
            <a:fillRect/>
          </a:stretch>
        </p:blipFill>
        <p:spPr bwMode="auto">
          <a:xfrm>
            <a:off x="2267744" y="1700808"/>
            <a:ext cx="4392488" cy="3312368"/>
          </a:xfrm>
          <a:prstGeom prst="rect">
            <a:avLst/>
          </a:prstGeom>
          <a:noFill/>
          <a:ln w="9525">
            <a:noFill/>
            <a:miter lim="800000"/>
            <a:headEnd/>
            <a:tailEnd/>
          </a:ln>
        </p:spPr>
      </p:pic>
    </p:spTree>
    <p:extLst>
      <p:ext uri="{BB962C8B-B14F-4D97-AF65-F5344CB8AC3E}">
        <p14:creationId xmlns:p14="http://schemas.microsoft.com/office/powerpoint/2010/main" val="337036966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259632" y="260648"/>
            <a:ext cx="7632848" cy="923330"/>
          </a:xfrm>
          <a:prstGeom prst="rect">
            <a:avLst/>
          </a:prstGeom>
          <a:noFill/>
        </p:spPr>
        <p:txBody>
          <a:bodyPr wrap="square" rtlCol="0">
            <a:spAutoFit/>
          </a:bodyPr>
          <a:lstStyle/>
          <a:p>
            <a:pPr marL="285750" indent="-285750">
              <a:buFont typeface="Arial" pitchFamily="34" charset="0"/>
              <a:buChar char="•"/>
            </a:pPr>
            <a:r>
              <a:rPr lang="es-CO" dirty="0" smtClean="0">
                <a:latin typeface="Arial" pitchFamily="34" charset="0"/>
                <a:cs typeface="Arial" pitchFamily="34" charset="0"/>
              </a:rPr>
              <a:t>Sonrisa </a:t>
            </a:r>
            <a:r>
              <a:rPr lang="es-CO" dirty="0">
                <a:latin typeface="Arial" pitchFamily="34" charset="0"/>
                <a:cs typeface="Arial" pitchFamily="34" charset="0"/>
              </a:rPr>
              <a:t>superior: el labio superior se retrae de tal manera que se pueden ver casi o todos los dientes. Se transmite un mensaje de cierta satisfacción por ver a alguien.</a:t>
            </a:r>
          </a:p>
        </p:txBody>
      </p:sp>
      <p:pic>
        <p:nvPicPr>
          <p:cNvPr id="5" name="4 Imagen" descr="http://www.fabiolaarcila.com.co/wp-content/diseno-sonrisa1.jpg"/>
          <p:cNvPicPr/>
          <p:nvPr/>
        </p:nvPicPr>
        <p:blipFill>
          <a:blip r:embed="rId2" cstate="print"/>
          <a:srcRect/>
          <a:stretch>
            <a:fillRect/>
          </a:stretch>
        </p:blipFill>
        <p:spPr bwMode="auto">
          <a:xfrm>
            <a:off x="1619672" y="1825228"/>
            <a:ext cx="6120680" cy="2827908"/>
          </a:xfrm>
          <a:prstGeom prst="rect">
            <a:avLst/>
          </a:prstGeom>
          <a:noFill/>
          <a:ln w="9525">
            <a:noFill/>
            <a:miter lim="800000"/>
            <a:headEnd/>
            <a:tailEnd/>
          </a:ln>
        </p:spPr>
      </p:pic>
    </p:spTree>
    <p:extLst>
      <p:ext uri="{BB962C8B-B14F-4D97-AF65-F5344CB8AC3E}">
        <p14:creationId xmlns:p14="http://schemas.microsoft.com/office/powerpoint/2010/main" val="3640421474"/>
      </p:ext>
    </p:extLst>
  </p:cSld>
  <p:clrMapOvr>
    <a:masterClrMapping/>
  </p:clrMapOvr>
  <p:transition spd="slow">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403648" y="260648"/>
            <a:ext cx="7416824" cy="1754326"/>
          </a:xfrm>
          <a:prstGeom prst="rect">
            <a:avLst/>
          </a:prstGeom>
          <a:noFill/>
        </p:spPr>
        <p:txBody>
          <a:bodyPr wrap="square" rtlCol="0">
            <a:spAutoFit/>
          </a:bodyPr>
          <a:lstStyle/>
          <a:p>
            <a:pPr marL="285750" indent="-285750">
              <a:buFont typeface="Arial" pitchFamily="34" charset="0"/>
              <a:buChar char="•"/>
            </a:pPr>
            <a:r>
              <a:rPr lang="es-CO" dirty="0" smtClean="0">
                <a:latin typeface="Arial" pitchFamily="34" charset="0"/>
                <a:cs typeface="Arial" pitchFamily="34" charset="0"/>
              </a:rPr>
              <a:t>Sonrisa </a:t>
            </a:r>
            <a:r>
              <a:rPr lang="es-CO" dirty="0">
                <a:latin typeface="Arial" pitchFamily="34" charset="0"/>
                <a:cs typeface="Arial" pitchFamily="34" charset="0"/>
              </a:rPr>
              <a:t>superior de alta intensidad: se abre más la boca y se ven más los dientes. Se suele acompañar con el cierre ligero de los ojos. Aparte de transmitir felicidad, se suele utilizar para decir una duda alegre o para representar una sorpresa divertida. Se utiliza muchas veces de forma engañosa, por este motivo, hay que tener cuidado. </a:t>
            </a:r>
          </a:p>
        </p:txBody>
      </p:sp>
      <p:pic>
        <p:nvPicPr>
          <p:cNvPr id="5" name="4 Imagen" descr="http://t1.gstatic.com/images?q=tbn:ANd9GcQfj4ICZJMyTtzgQPn6QNtEnqbWHHX8cGe0iqYjBHe5clKbCL4D"/>
          <p:cNvPicPr/>
          <p:nvPr/>
        </p:nvPicPr>
        <p:blipFill>
          <a:blip r:embed="rId2" cstate="print"/>
          <a:srcRect/>
          <a:stretch>
            <a:fillRect/>
          </a:stretch>
        </p:blipFill>
        <p:spPr bwMode="auto">
          <a:xfrm>
            <a:off x="1835696" y="2185987"/>
            <a:ext cx="5616624" cy="3259237"/>
          </a:xfrm>
          <a:prstGeom prst="rect">
            <a:avLst/>
          </a:prstGeom>
          <a:noFill/>
          <a:ln w="9525">
            <a:noFill/>
            <a:miter lim="800000"/>
            <a:headEnd/>
            <a:tailEnd/>
          </a:ln>
        </p:spPr>
      </p:pic>
    </p:spTree>
    <p:extLst>
      <p:ext uri="{BB962C8B-B14F-4D97-AF65-F5344CB8AC3E}">
        <p14:creationId xmlns:p14="http://schemas.microsoft.com/office/powerpoint/2010/main" val="41001605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43608" y="116632"/>
            <a:ext cx="6984776" cy="1200329"/>
          </a:xfrm>
          <a:prstGeom prst="rect">
            <a:avLst/>
          </a:prstGeom>
          <a:noFill/>
        </p:spPr>
        <p:txBody>
          <a:bodyPr wrap="square" rtlCol="0">
            <a:spAutoFit/>
          </a:bodyPr>
          <a:lstStyle/>
          <a:p>
            <a:pPr marL="285750" indent="-285750">
              <a:buFont typeface="Arial" pitchFamily="34" charset="0"/>
              <a:buChar char="•"/>
            </a:pPr>
            <a:r>
              <a:rPr lang="es-CO" dirty="0" smtClean="0">
                <a:latin typeface="Arial" pitchFamily="34" charset="0"/>
                <a:cs typeface="Arial" pitchFamily="34" charset="0"/>
              </a:rPr>
              <a:t>Sonrisa </a:t>
            </a:r>
            <a:r>
              <a:rPr lang="es-CO" dirty="0">
                <a:latin typeface="Arial" pitchFamily="34" charset="0"/>
                <a:cs typeface="Arial" pitchFamily="34" charset="0"/>
              </a:rPr>
              <a:t>amplia: es aquella en la cual la mirada se estrecha levemente. Los dientes superiores e inferiores se descubren al completo. Este tipo de sonrisa expresa la más alta intensidad de alegría, felicidad y placer. </a:t>
            </a:r>
          </a:p>
        </p:txBody>
      </p:sp>
      <p:pic>
        <p:nvPicPr>
          <p:cNvPr id="5" name="4 Imagen" descr="http://t2.gstatic.com/images?q=tbn:ANd9GcQw1rAGVGcuIl1fyU-wIlqKpEnK17vngqaB6bafgUCFd-qeTxDnRsOnDWpY"/>
          <p:cNvPicPr/>
          <p:nvPr/>
        </p:nvPicPr>
        <p:blipFill>
          <a:blip r:embed="rId2" cstate="print"/>
          <a:srcRect/>
          <a:stretch>
            <a:fillRect/>
          </a:stretch>
        </p:blipFill>
        <p:spPr bwMode="auto">
          <a:xfrm>
            <a:off x="1475656" y="1484784"/>
            <a:ext cx="6264696" cy="3312368"/>
          </a:xfrm>
          <a:prstGeom prst="rect">
            <a:avLst/>
          </a:prstGeom>
          <a:noFill/>
          <a:ln w="9525">
            <a:noFill/>
            <a:miter lim="800000"/>
            <a:headEnd/>
            <a:tailEnd/>
          </a:ln>
        </p:spPr>
      </p:pic>
    </p:spTree>
    <p:extLst>
      <p:ext uri="{BB962C8B-B14F-4D97-AF65-F5344CB8AC3E}">
        <p14:creationId xmlns:p14="http://schemas.microsoft.com/office/powerpoint/2010/main" val="79923830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87624" y="188640"/>
            <a:ext cx="7704856" cy="646331"/>
          </a:xfrm>
          <a:prstGeom prst="rect">
            <a:avLst/>
          </a:prstGeom>
          <a:noFill/>
        </p:spPr>
        <p:txBody>
          <a:bodyPr wrap="square" rtlCol="0">
            <a:spAutoFit/>
          </a:bodyPr>
          <a:lstStyle/>
          <a:p>
            <a:pPr marL="285750" indent="-285750">
              <a:buFont typeface="Arial" pitchFamily="34" charset="0"/>
              <a:buChar char="•"/>
            </a:pPr>
            <a:r>
              <a:rPr lang="es-CO" dirty="0" smtClean="0">
                <a:latin typeface="Arial" pitchFamily="34" charset="0"/>
                <a:cs typeface="Arial" pitchFamily="34" charset="0"/>
              </a:rPr>
              <a:t>Carcajada</a:t>
            </a:r>
            <a:r>
              <a:rPr lang="es-CO" dirty="0">
                <a:latin typeface="Arial" pitchFamily="34" charset="0"/>
                <a:cs typeface="Arial" pitchFamily="34" charset="0"/>
              </a:rPr>
              <a:t>: es la que va más allá que la amplia. Es la más contagiosa y se produce en un grupo de personas.</a:t>
            </a:r>
          </a:p>
        </p:txBody>
      </p:sp>
      <p:pic>
        <p:nvPicPr>
          <p:cNvPr id="5" name="4 Imagen" descr="http://www.detusalud.com/wp-content/uploads/2011/03/sonrisa-reirse-reir-salud.jpg"/>
          <p:cNvPicPr/>
          <p:nvPr/>
        </p:nvPicPr>
        <p:blipFill>
          <a:blip r:embed="rId2" cstate="print"/>
          <a:srcRect/>
          <a:stretch>
            <a:fillRect/>
          </a:stretch>
        </p:blipFill>
        <p:spPr bwMode="auto">
          <a:xfrm>
            <a:off x="1503238" y="1052736"/>
            <a:ext cx="7101210" cy="4608512"/>
          </a:xfrm>
          <a:prstGeom prst="rect">
            <a:avLst/>
          </a:prstGeom>
          <a:noFill/>
          <a:ln w="9525">
            <a:noFill/>
            <a:miter lim="800000"/>
            <a:headEnd/>
            <a:tailEnd/>
          </a:ln>
        </p:spPr>
      </p:pic>
    </p:spTree>
    <p:extLst>
      <p:ext uri="{BB962C8B-B14F-4D97-AF65-F5344CB8AC3E}">
        <p14:creationId xmlns:p14="http://schemas.microsoft.com/office/powerpoint/2010/main" val="36648600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61232" y="260648"/>
            <a:ext cx="6120680" cy="800219"/>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CO" sz="2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Conclusión</a:t>
            </a:r>
          </a:p>
          <a:p>
            <a:endParaRPr lang="es-CO"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4 CuadroTexto"/>
          <p:cNvSpPr txBox="1"/>
          <p:nvPr/>
        </p:nvSpPr>
        <p:spPr>
          <a:xfrm>
            <a:off x="1115616" y="1268760"/>
            <a:ext cx="7920880" cy="3139321"/>
          </a:xfrm>
          <a:prstGeom prst="rect">
            <a:avLst/>
          </a:prstGeom>
          <a:noFill/>
        </p:spPr>
        <p:txBody>
          <a:bodyPr wrap="square" rtlCol="0">
            <a:spAutoFit/>
          </a:bodyPr>
          <a:lstStyle/>
          <a:p>
            <a:r>
              <a:rPr lang="es-CO" dirty="0" smtClean="0">
                <a:latin typeface="Arial" pitchFamily="34" charset="0"/>
                <a:cs typeface="Arial" pitchFamily="34" charset="0"/>
              </a:rPr>
              <a:t>se </a:t>
            </a:r>
            <a:r>
              <a:rPr lang="es-CO" dirty="0">
                <a:latin typeface="Arial" pitchFamily="34" charset="0"/>
                <a:cs typeface="Arial" pitchFamily="34" charset="0"/>
              </a:rPr>
              <a:t>ocupa del estudio del lenguaje corporal, en donde se sustituyen los fonemas por los kinemas (unidades de movimiento corporal), las frases por los kinemorfemas.</a:t>
            </a:r>
            <a:br>
              <a:rPr lang="es-CO" dirty="0">
                <a:latin typeface="Arial" pitchFamily="34" charset="0"/>
                <a:cs typeface="Arial" pitchFamily="34" charset="0"/>
              </a:rPr>
            </a:br>
            <a:r>
              <a:rPr lang="es-CO" dirty="0">
                <a:latin typeface="Arial" pitchFamily="34" charset="0"/>
                <a:cs typeface="Arial" pitchFamily="34" charset="0"/>
              </a:rPr>
              <a:t>Los </a:t>
            </a:r>
            <a:r>
              <a:rPr lang="es-CO" dirty="0" smtClean="0">
                <a:latin typeface="Arial" pitchFamily="34" charset="0"/>
                <a:cs typeface="Arial" pitchFamily="34" charset="0"/>
              </a:rPr>
              <a:t>movimientos </a:t>
            </a:r>
            <a:r>
              <a:rPr lang="es-CO" dirty="0">
                <a:latin typeface="Arial" pitchFamily="34" charset="0"/>
                <a:cs typeface="Arial" pitchFamily="34" charset="0"/>
              </a:rPr>
              <a:t>de brazos, manos, piernas y pies, las posturas corporales, las expresiones faciales con gestos y miradas, muestran el estado emocional del </a:t>
            </a:r>
            <a:r>
              <a:rPr lang="es-CO" dirty="0" smtClean="0">
                <a:latin typeface="Arial" pitchFamily="34" charset="0"/>
                <a:cs typeface="Arial" pitchFamily="34" charset="0"/>
              </a:rPr>
              <a:t>individuo </a:t>
            </a:r>
            <a:r>
              <a:rPr lang="es-CO" dirty="0">
                <a:latin typeface="Arial" pitchFamily="34" charset="0"/>
                <a:cs typeface="Arial" pitchFamily="34" charset="0"/>
              </a:rPr>
              <a:t>y descubren, en muchos casos, su forma de ser y de obrar.</a:t>
            </a:r>
            <a:br>
              <a:rPr lang="es-CO" dirty="0">
                <a:latin typeface="Arial" pitchFamily="34" charset="0"/>
                <a:cs typeface="Arial" pitchFamily="34" charset="0"/>
              </a:rPr>
            </a:br>
            <a:r>
              <a:rPr lang="es-CO" dirty="0">
                <a:latin typeface="Arial" pitchFamily="34" charset="0"/>
                <a:cs typeface="Arial" pitchFamily="34" charset="0"/>
              </a:rPr>
              <a:t>La cara es el espejo del alma, en ella se muestra la felicidad, la ira, la tristeza, el miedo, la sorpresa, el disgusto, la alegría… La expresión de la mirada es suficiente para conocer el estado de ánimo de una persona. Es un lenguaje universal, en el que no se necesita saber idiomas.</a:t>
            </a:r>
          </a:p>
        </p:txBody>
      </p:sp>
    </p:spTree>
    <p:extLst>
      <p:ext uri="{BB962C8B-B14F-4D97-AF65-F5344CB8AC3E}">
        <p14:creationId xmlns:p14="http://schemas.microsoft.com/office/powerpoint/2010/main" val="870456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43608" y="114112"/>
            <a:ext cx="4608512" cy="523220"/>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CO" sz="2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BIBLIOGRAFIA</a:t>
            </a:r>
            <a:endParaRPr lang="es-CO" sz="2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4 CuadroTexto"/>
          <p:cNvSpPr txBox="1"/>
          <p:nvPr/>
        </p:nvSpPr>
        <p:spPr>
          <a:xfrm>
            <a:off x="1098104" y="834550"/>
            <a:ext cx="6768752" cy="369332"/>
          </a:xfrm>
          <a:prstGeom prst="rect">
            <a:avLst/>
          </a:prstGeom>
          <a:noFill/>
        </p:spPr>
        <p:txBody>
          <a:bodyPr wrap="square" rtlCol="0">
            <a:spAutoFit/>
          </a:bodyPr>
          <a:lstStyle/>
          <a:p>
            <a:r>
              <a:rPr lang="es-CO" dirty="0"/>
              <a:t>http://es.wikipedia.org/wiki/Wikipedia:Portada </a:t>
            </a:r>
          </a:p>
        </p:txBody>
      </p:sp>
    </p:spTree>
    <p:extLst>
      <p:ext uri="{BB962C8B-B14F-4D97-AF65-F5344CB8AC3E}">
        <p14:creationId xmlns:p14="http://schemas.microsoft.com/office/powerpoint/2010/main" val="554178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475656" y="289977"/>
            <a:ext cx="5400600" cy="646331"/>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CO" sz="3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cs typeface="Arial" pitchFamily="34" charset="0"/>
              </a:rPr>
              <a:t>INTRODUCCION</a:t>
            </a:r>
            <a:endParaRPr lang="es-CO"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cs typeface="Arial" pitchFamily="34" charset="0"/>
            </a:endParaRPr>
          </a:p>
        </p:txBody>
      </p:sp>
      <p:sp>
        <p:nvSpPr>
          <p:cNvPr id="3" name="2 CuadroTexto"/>
          <p:cNvSpPr txBox="1"/>
          <p:nvPr/>
        </p:nvSpPr>
        <p:spPr>
          <a:xfrm>
            <a:off x="1115616" y="1403152"/>
            <a:ext cx="7812360" cy="1477328"/>
          </a:xfrm>
          <a:prstGeom prst="rect">
            <a:avLst/>
          </a:prstGeom>
          <a:noFill/>
        </p:spPr>
        <p:txBody>
          <a:bodyPr wrap="square" rtlCol="0">
            <a:spAutoFit/>
          </a:bodyPr>
          <a:lstStyle/>
          <a:p>
            <a:r>
              <a:rPr lang="es-ES_tradnl" dirty="0">
                <a:latin typeface="Arial" pitchFamily="34" charset="0"/>
                <a:cs typeface="Arial" pitchFamily="34" charset="0"/>
              </a:rPr>
              <a:t>En esta presentación se abordaran los subtemas de la competencia kinésica, los tipos de gestos, la postura del cuerpo, y la sonrisa, también como estos factores pueden interferir en la comunicación y en la percepción e interpretación del receptor. </a:t>
            </a:r>
            <a:endParaRPr lang="es-CO" dirty="0">
              <a:latin typeface="Arial" pitchFamily="34" charset="0"/>
              <a:cs typeface="Arial" pitchFamily="34" charset="0"/>
            </a:endParaRPr>
          </a:p>
          <a:p>
            <a:endParaRPr lang="es-CO" dirty="0"/>
          </a:p>
        </p:txBody>
      </p:sp>
    </p:spTree>
    <p:extLst>
      <p:ext uri="{BB962C8B-B14F-4D97-AF65-F5344CB8AC3E}">
        <p14:creationId xmlns:p14="http://schemas.microsoft.com/office/powerpoint/2010/main" val="16077982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CuadroTexto"/>
          <p:cNvSpPr txBox="1"/>
          <p:nvPr/>
        </p:nvSpPr>
        <p:spPr>
          <a:xfrm>
            <a:off x="1843310" y="464461"/>
            <a:ext cx="6336704" cy="646331"/>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CO" sz="3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¿Que es la Kinésica? </a:t>
            </a:r>
            <a:endParaRPr lang="es-CO"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 name="9 CuadroTexto"/>
          <p:cNvSpPr txBox="1"/>
          <p:nvPr/>
        </p:nvSpPr>
        <p:spPr>
          <a:xfrm>
            <a:off x="1691680" y="2060848"/>
            <a:ext cx="7056784" cy="3046988"/>
          </a:xfrm>
          <a:prstGeom prst="rect">
            <a:avLst/>
          </a:prstGeom>
          <a:noFill/>
        </p:spPr>
        <p:txBody>
          <a:bodyPr wrap="square" rtlCol="0">
            <a:spAutoFit/>
          </a:bodyPr>
          <a:lstStyle/>
          <a:p>
            <a:r>
              <a:rPr lang="es-CO" sz="3200" dirty="0" smtClean="0">
                <a:latin typeface="Arial" pitchFamily="34" charset="0"/>
                <a:cs typeface="Arial" pitchFamily="34" charset="0"/>
              </a:rPr>
              <a:t>Son aquellas formas de comunicación en los que se intervienen movimientos corporales y gestos, en vez de (o además de) los sonidos, el lenguaje verbal u otras formas de comunicación.</a:t>
            </a:r>
            <a:endParaRPr lang="es-CO" sz="3200" dirty="0">
              <a:latin typeface="Arial" pitchFamily="34" charset="0"/>
              <a:cs typeface="Arial" pitchFamily="34" charset="0"/>
            </a:endParaRPr>
          </a:p>
        </p:txBody>
      </p:sp>
    </p:spTree>
    <p:extLst>
      <p:ext uri="{BB962C8B-B14F-4D97-AF65-F5344CB8AC3E}">
        <p14:creationId xmlns:p14="http://schemas.microsoft.com/office/powerpoint/2010/main" val="3906101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699792" y="332656"/>
            <a:ext cx="3528392" cy="646331"/>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CO" sz="3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Los  gestos</a:t>
            </a:r>
            <a:endParaRPr lang="es-CO"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4 CuadroTexto"/>
          <p:cNvSpPr txBox="1"/>
          <p:nvPr/>
        </p:nvSpPr>
        <p:spPr>
          <a:xfrm>
            <a:off x="1187624" y="1700808"/>
            <a:ext cx="7848872" cy="4801314"/>
          </a:xfrm>
          <a:prstGeom prst="rect">
            <a:avLst/>
          </a:prstGeom>
          <a:noFill/>
        </p:spPr>
        <p:txBody>
          <a:bodyPr wrap="square" rtlCol="0">
            <a:spAutoFit/>
          </a:bodyPr>
          <a:lstStyle/>
          <a:p>
            <a:r>
              <a:rPr lang="es-CO" sz="3200" dirty="0" smtClean="0">
                <a:latin typeface="Arial" pitchFamily="34" charset="0"/>
                <a:cs typeface="Arial" pitchFamily="34" charset="0"/>
              </a:rPr>
              <a:t>Un gesto es una forma de comunicación no verbal ejecutada con alguna parte del cuerpo, y producida por el movimiento de las articulaciones y músculos de brazos, manos y cabeza.</a:t>
            </a:r>
          </a:p>
          <a:p>
            <a:r>
              <a:rPr lang="es-CO" sz="3200" dirty="0" smtClean="0">
                <a:latin typeface="Arial" pitchFamily="34" charset="0"/>
                <a:cs typeface="Arial" pitchFamily="34" charset="0"/>
              </a:rPr>
              <a:t>Ciertos tipos de gestos pueden ser considerados culturalmente aceptables o no, dependiendo del lugar y contexto en que se realicen.</a:t>
            </a:r>
          </a:p>
          <a:p>
            <a:endParaRPr lang="es-CO" dirty="0"/>
          </a:p>
        </p:txBody>
      </p:sp>
    </p:spTree>
    <p:extLst>
      <p:ext uri="{BB962C8B-B14F-4D97-AF65-F5344CB8AC3E}">
        <p14:creationId xmlns:p14="http://schemas.microsoft.com/office/powerpoint/2010/main" val="112027810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15616" y="116632"/>
            <a:ext cx="7560840" cy="1569660"/>
          </a:xfrm>
          <a:prstGeom prst="rect">
            <a:avLst/>
          </a:prstGeom>
          <a:noFill/>
        </p:spPr>
        <p:txBody>
          <a:bodyPr wrap="square" rtlCol="0">
            <a:spAutoFit/>
          </a:bodyPr>
          <a:lstStyle/>
          <a:p>
            <a:r>
              <a:rPr lang="es-CO" sz="3200" dirty="0" smtClean="0">
                <a:latin typeface="Arial" pitchFamily="34" charset="0"/>
                <a:cs typeface="Arial" pitchFamily="34" charset="0"/>
              </a:rPr>
              <a:t>Gestos emblemáticos o emblemas: son señales emitidas intencionalmente y que todo el mundo conoce su significado.</a:t>
            </a:r>
            <a:endParaRPr lang="es-CO" sz="3200" dirty="0">
              <a:latin typeface="Arial" pitchFamily="34" charset="0"/>
              <a:cs typeface="Arial" pitchFamily="34" charset="0"/>
            </a:endParaRPr>
          </a:p>
        </p:txBody>
      </p:sp>
      <p:pic>
        <p:nvPicPr>
          <p:cNvPr id="5" name="4 Imagen" descr="http://1.bp.blogspot.com/_HjGzOGQpnVQ/S9yMn2crwII/AAAAAAAAAC8/04f2Kjtn0ew/s400/gesto+emblem%C3%A1tico.jpg"/>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46192"/>
            <a:ext cx="2880320" cy="2599031"/>
          </a:xfrm>
          <a:prstGeom prst="rect">
            <a:avLst/>
          </a:prstGeom>
          <a:noFill/>
          <a:ln>
            <a:noFill/>
          </a:ln>
        </p:spPr>
      </p:pic>
      <p:pic>
        <p:nvPicPr>
          <p:cNvPr id="6" name="5 Imagen" descr="http://todo-musica.wikispaces.com/file/view/pulgar_levantado.jpg/173948053/161x180/pulgar_levantado.jpg"/>
          <p:cNvPicPr/>
          <p:nvPr/>
        </p:nvPicPr>
        <p:blipFill>
          <a:blip r:embed="rId3">
            <a:extLst>
              <a:ext uri="{28A0092B-C50C-407E-A947-70E740481C1C}">
                <a14:useLocalDpi xmlns:a14="http://schemas.microsoft.com/office/drawing/2010/main" val="0"/>
              </a:ext>
            </a:extLst>
          </a:blip>
          <a:srcRect/>
          <a:stretch>
            <a:fillRect/>
          </a:stretch>
        </p:blipFill>
        <p:spPr bwMode="auto">
          <a:xfrm>
            <a:off x="3636214" y="2846193"/>
            <a:ext cx="2078906" cy="2678782"/>
          </a:xfrm>
          <a:prstGeom prst="rect">
            <a:avLst/>
          </a:prstGeom>
          <a:noFill/>
          <a:ln>
            <a:noFill/>
          </a:ln>
        </p:spPr>
      </p:pic>
      <p:pic>
        <p:nvPicPr>
          <p:cNvPr id="7" name="6 Imagen" descr="http://kassidykey9.files.wordpress.com/2011/10/ok-sign.jpg?w=284&amp;h=213"/>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095188"/>
            <a:ext cx="2160240" cy="2180792"/>
          </a:xfrm>
          <a:prstGeom prst="rect">
            <a:avLst/>
          </a:prstGeom>
          <a:noFill/>
          <a:ln>
            <a:noFill/>
          </a:ln>
        </p:spPr>
      </p:pic>
    </p:spTree>
    <p:extLst>
      <p:ext uri="{BB962C8B-B14F-4D97-AF65-F5344CB8AC3E}">
        <p14:creationId xmlns:p14="http://schemas.microsoft.com/office/powerpoint/2010/main" val="23444831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43608" y="23563"/>
            <a:ext cx="6624736" cy="1477328"/>
          </a:xfrm>
          <a:prstGeom prst="rect">
            <a:avLst/>
          </a:prstGeom>
          <a:noFill/>
        </p:spPr>
        <p:txBody>
          <a:bodyPr wrap="square" rtlCol="0">
            <a:spAutoFit/>
          </a:bodyPr>
          <a:lstStyle/>
          <a:p>
            <a:r>
              <a:rPr lang="es-CO" dirty="0" smtClean="0">
                <a:latin typeface="Arial" pitchFamily="34" charset="0"/>
                <a:cs typeface="Arial" pitchFamily="34" charset="0"/>
              </a:rPr>
              <a:t>Gestos ilustrativos o ilustradores: son gestos que acompañan a la comunicación verbal para matizar o recalcar lo que se dice, para suplantar una palabra en una situación difícil, etc. Se utilizan intencionadamente. Este tipo de gestos son muy útiles en los discursos y cuando se habla en público.</a:t>
            </a:r>
            <a:endParaRPr lang="es-CO" dirty="0">
              <a:latin typeface="Arial" pitchFamily="34" charset="0"/>
              <a:cs typeface="Arial" pitchFamily="34" charset="0"/>
            </a:endParaRPr>
          </a:p>
        </p:txBody>
      </p:sp>
      <p:pic>
        <p:nvPicPr>
          <p:cNvPr id="5" name="4 Imagen" descr="http://desconosido.blogspot.es/img/dircurso.jpg"/>
          <p:cNvPicPr/>
          <p:nvPr/>
        </p:nvPicPr>
        <p:blipFill>
          <a:blip r:embed="rId2">
            <a:extLst>
              <a:ext uri="{28A0092B-C50C-407E-A947-70E740481C1C}">
                <a14:useLocalDpi xmlns:a14="http://schemas.microsoft.com/office/drawing/2010/main" val="0"/>
              </a:ext>
            </a:extLst>
          </a:blip>
          <a:srcRect/>
          <a:stretch>
            <a:fillRect/>
          </a:stretch>
        </p:blipFill>
        <p:spPr bwMode="auto">
          <a:xfrm>
            <a:off x="1062246" y="2060848"/>
            <a:ext cx="2739295" cy="3024336"/>
          </a:xfrm>
          <a:prstGeom prst="rect">
            <a:avLst/>
          </a:prstGeom>
          <a:noFill/>
          <a:ln>
            <a:noFill/>
          </a:ln>
        </p:spPr>
      </p:pic>
      <p:pic>
        <p:nvPicPr>
          <p:cNvPr id="6" name="5 Imagen" descr="http://4.bp.blogspot.com/_BQE8864mcS0/S_2fg3ihmNI/AAAAAAAAGWg/iEYBikCp1SA/s1600/hitler12.jpg"/>
          <p:cNvPicPr/>
          <p:nvPr/>
        </p:nvPicPr>
        <p:blipFill>
          <a:blip r:embed="rId3">
            <a:extLst>
              <a:ext uri="{28A0092B-C50C-407E-A947-70E740481C1C}">
                <a14:useLocalDpi xmlns:a14="http://schemas.microsoft.com/office/drawing/2010/main" val="0"/>
              </a:ext>
            </a:extLst>
          </a:blip>
          <a:srcRect/>
          <a:stretch>
            <a:fillRect/>
          </a:stretch>
        </p:blipFill>
        <p:spPr bwMode="auto">
          <a:xfrm>
            <a:off x="3808018" y="2060848"/>
            <a:ext cx="2520280" cy="3024336"/>
          </a:xfrm>
          <a:prstGeom prst="rect">
            <a:avLst/>
          </a:prstGeom>
          <a:noFill/>
          <a:ln>
            <a:noFill/>
          </a:ln>
        </p:spPr>
      </p:pic>
      <p:pic>
        <p:nvPicPr>
          <p:cNvPr id="7" name="6 Imagen"/>
          <p:cNvPicPr/>
          <p:nvPr/>
        </p:nvPicPr>
        <p:blipFill>
          <a:blip r:embed="rId4">
            <a:extLst>
              <a:ext uri="{28A0092B-C50C-407E-A947-70E740481C1C}">
                <a14:useLocalDpi xmlns:a14="http://schemas.microsoft.com/office/drawing/2010/main" val="0"/>
              </a:ext>
            </a:extLst>
          </a:blip>
          <a:srcRect/>
          <a:stretch>
            <a:fillRect/>
          </a:stretch>
        </p:blipFill>
        <p:spPr bwMode="auto">
          <a:xfrm>
            <a:off x="6328298" y="2060848"/>
            <a:ext cx="2636190" cy="3024336"/>
          </a:xfrm>
          <a:prstGeom prst="rect">
            <a:avLst/>
          </a:prstGeom>
          <a:noFill/>
        </p:spPr>
      </p:pic>
    </p:spTree>
    <p:extLst>
      <p:ext uri="{BB962C8B-B14F-4D97-AF65-F5344CB8AC3E}">
        <p14:creationId xmlns:p14="http://schemas.microsoft.com/office/powerpoint/2010/main" val="938314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87624" y="188640"/>
            <a:ext cx="7956376" cy="1200329"/>
          </a:xfrm>
          <a:prstGeom prst="rect">
            <a:avLst/>
          </a:prstGeom>
          <a:noFill/>
        </p:spPr>
        <p:txBody>
          <a:bodyPr wrap="square" rtlCol="0">
            <a:spAutoFit/>
          </a:bodyPr>
          <a:lstStyle/>
          <a:p>
            <a:r>
              <a:rPr lang="es-CO" dirty="0">
                <a:latin typeface="Arial" pitchFamily="34" charset="0"/>
                <a:cs typeface="Arial" pitchFamily="34" charset="0"/>
              </a:rPr>
              <a:t>Gestos reguladores de la interacción o reguladores: Con ellos se sincroniza o se regula la comunicación y el canal no desaparece. Se utilizan para tomar el relevo en la conversación, para iniciar y finalizar la interacción, para ceder el turno de la palabra… (dar la mano</a:t>
            </a:r>
            <a:r>
              <a:rPr lang="es-CO" dirty="0"/>
              <a:t>).</a:t>
            </a:r>
          </a:p>
        </p:txBody>
      </p:sp>
      <p:pic>
        <p:nvPicPr>
          <p:cNvPr id="5" name="4 Imagen" descr="http://26.media.tumblr.com/tumblr_lkotxoYQER1qh59n0o1_500.gif"/>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55405"/>
            <a:ext cx="2522135" cy="2736304"/>
          </a:xfrm>
          <a:prstGeom prst="rect">
            <a:avLst/>
          </a:prstGeom>
          <a:noFill/>
          <a:ln>
            <a:noFill/>
          </a:ln>
        </p:spPr>
      </p:pic>
      <p:pic>
        <p:nvPicPr>
          <p:cNvPr id="6" name="5 Imagen" descr="http://4.bp.blogspot.com/_nItPy7qxj3o/SxBVraVEYvI/AAAAAAAAARY/TIQ8lxPSV1o/s1600/apret%C3%B3n.jpg"/>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655405"/>
            <a:ext cx="2518425" cy="2736304"/>
          </a:xfrm>
          <a:prstGeom prst="rect">
            <a:avLst/>
          </a:prstGeom>
          <a:noFill/>
          <a:ln>
            <a:noFill/>
          </a:ln>
        </p:spPr>
      </p:pic>
      <p:pic>
        <p:nvPicPr>
          <p:cNvPr id="7" name="6 Imagen" descr="http://u.univision.com/contentroot/uol/art/images/mujer/mod/2004/05/pa_iglesia14.jpg"/>
          <p:cNvPicPr/>
          <p:nvPr/>
        </p:nvPicPr>
        <p:blipFill>
          <a:blip r:embed="rId4">
            <a:extLst>
              <a:ext uri="{28A0092B-C50C-407E-A947-70E740481C1C}">
                <a14:useLocalDpi xmlns:a14="http://schemas.microsoft.com/office/drawing/2010/main" val="0"/>
              </a:ext>
            </a:extLst>
          </a:blip>
          <a:srcRect/>
          <a:stretch>
            <a:fillRect/>
          </a:stretch>
        </p:blipFill>
        <p:spPr bwMode="auto">
          <a:xfrm>
            <a:off x="6372200" y="1655405"/>
            <a:ext cx="2448272" cy="2736304"/>
          </a:xfrm>
          <a:prstGeom prst="rect">
            <a:avLst/>
          </a:prstGeom>
          <a:noFill/>
          <a:ln>
            <a:noFill/>
          </a:ln>
        </p:spPr>
      </p:pic>
    </p:spTree>
    <p:extLst>
      <p:ext uri="{BB962C8B-B14F-4D97-AF65-F5344CB8AC3E}">
        <p14:creationId xmlns:p14="http://schemas.microsoft.com/office/powerpoint/2010/main" val="24709707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403648" y="188640"/>
            <a:ext cx="7200800" cy="1477328"/>
          </a:xfrm>
          <a:prstGeom prst="rect">
            <a:avLst/>
          </a:prstGeom>
          <a:noFill/>
        </p:spPr>
        <p:txBody>
          <a:bodyPr wrap="square" rtlCol="0">
            <a:spAutoFit/>
          </a:bodyPr>
          <a:lstStyle/>
          <a:p>
            <a:r>
              <a:rPr lang="es-CO" dirty="0">
                <a:latin typeface="Arial" pitchFamily="34" charset="0"/>
                <a:cs typeface="Arial" pitchFamily="34" charset="0"/>
              </a:rPr>
              <a:t>Gestos que expresan estados emotivos o muestras de afecto: este tipo de gestos reflejan el estado emotivo de la persona y es el resultado emocional del momento. Como ejemplo podemos mencionar gestos que expresan ansiedad o tensión, muecas de dolor, triunfo, alegría, etc</a:t>
            </a:r>
            <a:r>
              <a:rPr lang="es-CO" dirty="0"/>
              <a:t>. </a:t>
            </a:r>
          </a:p>
        </p:txBody>
      </p:sp>
      <p:pic>
        <p:nvPicPr>
          <p:cNvPr id="5" name="4 Imagen" descr="http://www.hombresocial.com/wp-content/uploads/2010/08/exit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916832"/>
            <a:ext cx="2880320" cy="2232248"/>
          </a:xfrm>
          <a:prstGeom prst="rect">
            <a:avLst/>
          </a:prstGeom>
          <a:noFill/>
          <a:ln>
            <a:noFill/>
          </a:ln>
        </p:spPr>
      </p:pic>
      <p:pic>
        <p:nvPicPr>
          <p:cNvPr id="6" name="5 Imagen" descr="http://proyecto.pagina.gr/pg-files/0/0/b/4/0/e/d/00b40eddf890f500053338a94e5d96d7.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7268" y="1916832"/>
            <a:ext cx="1994892" cy="2232248"/>
          </a:xfrm>
          <a:prstGeom prst="rect">
            <a:avLst/>
          </a:prstGeom>
          <a:noFill/>
          <a:ln>
            <a:noFill/>
          </a:ln>
        </p:spPr>
      </p:pic>
      <p:pic>
        <p:nvPicPr>
          <p:cNvPr id="7" name="6 Imagen" descr="http://www.debate.com.mx/eldebate/Funciones/ImagenDeArticulo.asp?IdArt=11533432&amp;IdCat=6111"/>
          <p:cNvPicPr/>
          <p:nvPr/>
        </p:nvPicPr>
        <p:blipFill>
          <a:blip r:embed="rId4">
            <a:extLst>
              <a:ext uri="{28A0092B-C50C-407E-A947-70E740481C1C}">
                <a14:useLocalDpi xmlns:a14="http://schemas.microsoft.com/office/drawing/2010/main" val="0"/>
              </a:ext>
            </a:extLst>
          </a:blip>
          <a:srcRect/>
          <a:stretch>
            <a:fillRect/>
          </a:stretch>
        </p:blipFill>
        <p:spPr bwMode="auto">
          <a:xfrm>
            <a:off x="6024984" y="1916832"/>
            <a:ext cx="2075408" cy="2232248"/>
          </a:xfrm>
          <a:prstGeom prst="rect">
            <a:avLst/>
          </a:prstGeom>
          <a:noFill/>
          <a:ln>
            <a:noFill/>
          </a:ln>
        </p:spPr>
      </p:pic>
    </p:spTree>
    <p:extLst>
      <p:ext uri="{BB962C8B-B14F-4D97-AF65-F5344CB8AC3E}">
        <p14:creationId xmlns:p14="http://schemas.microsoft.com/office/powerpoint/2010/main" val="419544156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403648" y="332656"/>
            <a:ext cx="7272808" cy="1200329"/>
          </a:xfrm>
          <a:prstGeom prst="rect">
            <a:avLst/>
          </a:prstGeom>
          <a:noFill/>
        </p:spPr>
        <p:txBody>
          <a:bodyPr wrap="square" rtlCol="0">
            <a:spAutoFit/>
          </a:bodyPr>
          <a:lstStyle/>
          <a:p>
            <a:r>
              <a:rPr lang="es-CO" dirty="0">
                <a:latin typeface="Arial" pitchFamily="34" charset="0"/>
                <a:cs typeface="Arial" pitchFamily="34" charset="0"/>
              </a:rPr>
              <a:t>Gestos de adaptación o adaptadores: son aquellos gestos que se utilizan para manejar emociones que no queremos expresar, para ayudar a relajarnos o tranquilizarnos, etc. Los adaptadores también pueden ser inconscientes.</a:t>
            </a:r>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62576"/>
            <a:ext cx="3240360" cy="2349397"/>
          </a:xfrm>
          <a:prstGeom prst="rect">
            <a:avLst/>
          </a:prstGeom>
          <a:noFill/>
          <a:ln>
            <a:noFill/>
          </a:ln>
        </p:spPr>
      </p:pic>
      <p:pic>
        <p:nvPicPr>
          <p:cNvPr id="6" name="5 Imagen" descr="http://sentirmebien.com/wp/wp-content/uploads/2009/08/relajarse-office.jpg"/>
          <p:cNvPicPr/>
          <p:nvPr/>
        </p:nvPicPr>
        <p:blipFill>
          <a:blip r:embed="rId3">
            <a:extLst>
              <a:ext uri="{28A0092B-C50C-407E-A947-70E740481C1C}">
                <a14:useLocalDpi xmlns:a14="http://schemas.microsoft.com/office/drawing/2010/main" val="0"/>
              </a:ext>
            </a:extLst>
          </a:blip>
          <a:srcRect/>
          <a:stretch>
            <a:fillRect/>
          </a:stretch>
        </p:blipFill>
        <p:spPr bwMode="auto">
          <a:xfrm>
            <a:off x="4357092" y="1532985"/>
            <a:ext cx="3549228" cy="2378988"/>
          </a:xfrm>
          <a:prstGeom prst="rect">
            <a:avLst/>
          </a:prstGeom>
          <a:noFill/>
          <a:ln>
            <a:noFill/>
          </a:ln>
        </p:spPr>
      </p:pic>
    </p:spTree>
    <p:extLst>
      <p:ext uri="{BB962C8B-B14F-4D97-AF65-F5344CB8AC3E}">
        <p14:creationId xmlns:p14="http://schemas.microsoft.com/office/powerpoint/2010/main" val="1448656262"/>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283</TotalTime>
  <Words>904</Words>
  <Application>Microsoft Office PowerPoint</Application>
  <PresentationFormat>Presentación en pantalla (4:3)</PresentationFormat>
  <Paragraphs>43</Paragraphs>
  <Slides>19</Slides>
  <Notes>0</Notes>
  <HiddenSlides>0</HiddenSlides>
  <MMClips>0</MMClips>
  <ScaleCrop>false</ScaleCrop>
  <HeadingPairs>
    <vt:vector size="4" baseType="variant">
      <vt:variant>
        <vt:lpstr>Tema</vt:lpstr>
      </vt:variant>
      <vt:variant>
        <vt:i4>3</vt:i4>
      </vt:variant>
      <vt:variant>
        <vt:lpstr>Títulos de diapositiva</vt:lpstr>
      </vt:variant>
      <vt:variant>
        <vt:i4>19</vt:i4>
      </vt:variant>
    </vt:vector>
  </HeadingPairs>
  <TitlesOfParts>
    <vt:vector size="22" baseType="lpstr">
      <vt:lpstr>Civil</vt:lpstr>
      <vt:lpstr>Solsticio</vt:lpstr>
      <vt:lpstr>1_Solsticio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Technogames</dc:creator>
  <cp:lastModifiedBy>Technogames</cp:lastModifiedBy>
  <cp:revision>24</cp:revision>
  <dcterms:created xsi:type="dcterms:W3CDTF">2012-04-12T02:28:13Z</dcterms:created>
  <dcterms:modified xsi:type="dcterms:W3CDTF">2012-04-14T19:53:39Z</dcterms:modified>
</cp:coreProperties>
</file>