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58" r:id="rId5"/>
    <p:sldId id="259" r:id="rId6"/>
    <p:sldId id="266" r:id="rId7"/>
    <p:sldId id="260" r:id="rId8"/>
    <p:sldId id="265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6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E7746-F3B9-4322-8C1E-5C0F73A4FE5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F697-416C-4A90-9871-A35ED1789E1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75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8A3E-CA7C-46E3-90D6-036DEDF02BEA}" type="datetimeFigureOut">
              <a:rPr lang="es-CO" smtClean="0"/>
              <a:pPr/>
              <a:t>16/04/2012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C108-A947-4611-9837-3EEF1DC56E6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33CCFF"/>
                </a:solidFill>
              </a:rPr>
              <a:t>Competencias Comunicativas</a:t>
            </a:r>
            <a:endParaRPr lang="es-CO" dirty="0">
              <a:solidFill>
                <a:srgbClr val="33CC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es-CO" sz="8800" dirty="0" smtClean="0"/>
          </a:p>
          <a:p>
            <a:pPr algn="ctr">
              <a:buNone/>
            </a:pPr>
            <a:endParaRPr lang="es-CO" sz="8800" dirty="0"/>
          </a:p>
          <a:p>
            <a:pPr algn="ctr">
              <a:buNone/>
            </a:pPr>
            <a:r>
              <a:rPr lang="es-CO" sz="8800" dirty="0" smtClean="0">
                <a:solidFill>
                  <a:srgbClr val="33CCFF"/>
                </a:solidFill>
              </a:rPr>
              <a:t>Paralingüística</a:t>
            </a:r>
          </a:p>
          <a:p>
            <a:pPr algn="ctr">
              <a:buNone/>
            </a:pPr>
            <a:endParaRPr lang="es-CO" sz="8800" dirty="0"/>
          </a:p>
        </p:txBody>
      </p:sp>
      <p:pic>
        <p:nvPicPr>
          <p:cNvPr id="6" name="5 Imagen" descr="competencia-paralingüistica-270x300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20" y="1556792"/>
            <a:ext cx="5400600" cy="2808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>
                <a:solidFill>
                  <a:srgbClr val="33CCFF"/>
                </a:solidFill>
              </a:rPr>
              <a:t>PRESENTADO POR:</a:t>
            </a:r>
            <a:endParaRPr lang="es-ES" sz="4800" dirty="0">
              <a:solidFill>
                <a:srgbClr val="33CCFF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Liliana Hernández</a:t>
            </a:r>
          </a:p>
          <a:p>
            <a:r>
              <a:rPr lang="es-AR" dirty="0" smtClean="0"/>
              <a:t>Olguer romero</a:t>
            </a:r>
          </a:p>
          <a:p>
            <a:r>
              <a:rPr lang="es-AR" dirty="0" smtClean="0"/>
              <a:t>Beatriz pino</a:t>
            </a:r>
          </a:p>
          <a:p>
            <a:r>
              <a:rPr lang="es-AR" dirty="0" smtClean="0"/>
              <a:t>Yurledis córdoba</a:t>
            </a:r>
          </a:p>
          <a:p>
            <a:r>
              <a:rPr lang="es-AR" dirty="0" smtClean="0"/>
              <a:t>Jairo blanco González</a:t>
            </a:r>
          </a:p>
          <a:p>
            <a:r>
              <a:rPr lang="es-AR" dirty="0" smtClean="0"/>
              <a:t>Bibiana Bermúdez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33CCFF"/>
                </a:solidFill>
              </a:rPr>
              <a:t>Competencias Paralingüística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sz="2800" b="1" dirty="0" smtClean="0"/>
              <a:t>Definición:</a:t>
            </a:r>
          </a:p>
          <a:p>
            <a:pPr>
              <a:buNone/>
            </a:pPr>
            <a:r>
              <a:rPr lang="es-CO" sz="2800" dirty="0" smtClean="0"/>
              <a:t>  </a:t>
            </a:r>
          </a:p>
          <a:p>
            <a:pPr>
              <a:buNone/>
            </a:pPr>
            <a:r>
              <a:rPr lang="es-CO" sz="2800" dirty="0" smtClean="0"/>
              <a:t> La paralingüística es parte del estudio de la comunicación humana que se interesa por los elementos que acompañan a las emisiones propiamente lingüísticas y se constituyen en la comunicación verbal, no verbal y escrita.</a:t>
            </a:r>
          </a:p>
          <a:p>
            <a:pPr>
              <a:buNone/>
            </a:pPr>
            <a:endParaRPr lang="es-C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33CCFF"/>
                </a:solidFill>
              </a:rPr>
              <a:t>Competencias Paralingüística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CO" dirty="0" smtClean="0"/>
          </a:p>
          <a:p>
            <a:pPr>
              <a:buNone/>
            </a:pPr>
            <a:r>
              <a:rPr lang="es-CO" sz="2800" b="1" dirty="0" smtClean="0"/>
              <a:t>Comunicación verbal:</a:t>
            </a:r>
          </a:p>
          <a:p>
            <a:pPr>
              <a:buNone/>
            </a:pPr>
            <a:r>
              <a:rPr lang="es-CO" sz="2800" dirty="0" smtClean="0"/>
              <a:t>. La intensidad o volumen de la voz.</a:t>
            </a:r>
          </a:p>
          <a:p>
            <a:pPr>
              <a:buNone/>
            </a:pPr>
            <a:r>
              <a:rPr lang="es-CO" sz="2800" dirty="0" smtClean="0"/>
              <a:t>. La velocidad de la emisión de los enunciados.</a:t>
            </a:r>
          </a:p>
          <a:p>
            <a:pPr>
              <a:buNone/>
            </a:pPr>
            <a:r>
              <a:rPr lang="es-CO" sz="2800" dirty="0" smtClean="0"/>
              <a:t>. El llanto, la risa, la fluidez, el control de órganos respiratorios.</a:t>
            </a:r>
          </a:p>
          <a:p>
            <a:pPr>
              <a:buNone/>
            </a:pPr>
            <a:r>
              <a:rPr lang="es-CO" sz="2800" dirty="0" smtClean="0"/>
              <a:t>. El tono y las variantes de entonación y la duración de las silabas.</a:t>
            </a:r>
          </a:p>
          <a:p>
            <a:endParaRPr lang="es-CO" dirty="0"/>
          </a:p>
        </p:txBody>
      </p:sp>
      <p:pic>
        <p:nvPicPr>
          <p:cNvPr id="5" name="4 Imagen" descr="http://1.bp.blogspot.com/_b2-PykIIW4k/TBv6g4_E3LI/AAAAAAAAAAc/G4bKoS44FOQ/s320/smileys-emoticon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268761"/>
            <a:ext cx="383740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33CCFF"/>
                </a:solidFill>
              </a:rPr>
              <a:t>Competencias Paralingüística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O" sz="2800" b="1" dirty="0" smtClean="0"/>
              <a:t>Tono: </a:t>
            </a:r>
            <a:r>
              <a:rPr lang="es-CO" sz="2800" dirty="0" smtClean="0"/>
              <a:t>es un reflejo emocional, puede ser, muy agudo, medio, grave, muy grave (lo mismo que el timbre), según la constitución biológica del hablante, su estado psíquico y el contexto social o situacional.</a:t>
            </a:r>
          </a:p>
          <a:p>
            <a:r>
              <a:rPr lang="es-CO" sz="2800" b="1" dirty="0" smtClean="0"/>
              <a:t>Timbre</a:t>
            </a:r>
            <a:r>
              <a:rPr lang="es-CO" sz="2800" dirty="0" smtClean="0"/>
              <a:t>: registro de la voz que, aparte de variar según el sexo y la edad (fondo condicionado), varía  también geográficamente y según el hablante.</a:t>
            </a:r>
          </a:p>
          <a:p>
            <a:r>
              <a:rPr lang="es-CO" sz="2800" b="1" dirty="0" smtClean="0"/>
              <a:t>Intervalo</a:t>
            </a:r>
            <a:r>
              <a:rPr lang="es-CO" sz="2800" dirty="0" smtClean="0"/>
              <a:t>: según la situación, será mas amplio si hay tranquilidad y mas breve y hay enojo.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33CCFF"/>
                </a:solidFill>
              </a:rPr>
              <a:t>Competencias Paralingüística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O" sz="2800" b="1" dirty="0" smtClean="0"/>
              <a:t>Volumen</a:t>
            </a:r>
            <a:r>
              <a:rPr lang="es-CO" sz="2800" dirty="0" smtClean="0"/>
              <a:t>: tan importante cuando observamos al hablante en diversas situaciones, o en diferentes niveles sociales dentro de la misma situación, y cuando lo combinamos con ciertas expresiones, gestos y actitudes.</a:t>
            </a:r>
          </a:p>
          <a:p>
            <a:r>
              <a:rPr lang="es-CO" sz="2800" b="1" dirty="0" smtClean="0"/>
              <a:t>Dirección tonal</a:t>
            </a:r>
            <a:r>
              <a:rPr lang="es-CO" sz="2800" dirty="0" smtClean="0"/>
              <a:t>: fenómeno que el hablante suele usar al reflejar una variación tonal en su lengua: Oh! (ascendente, sorpresa con matiz de contrariedad), Oh! (descendente, desilusión), Oh! (descendente-ascendente, cayendo en la cuenta).</a:t>
            </a:r>
            <a:endParaRPr lang="es-C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33CCFF"/>
                </a:solidFill>
              </a:rPr>
              <a:t>Competencias Paralingüística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b="1" i="1" dirty="0" smtClean="0"/>
              <a:t>En lo Escrito:</a:t>
            </a:r>
          </a:p>
          <a:p>
            <a:r>
              <a:rPr lang="es-CO" dirty="0" smtClean="0"/>
              <a:t>Mayúsculas</a:t>
            </a:r>
          </a:p>
          <a:p>
            <a:r>
              <a:rPr lang="es-CO" dirty="0" smtClean="0"/>
              <a:t>Orden de ideas</a:t>
            </a:r>
          </a:p>
          <a:p>
            <a:r>
              <a:rPr lang="es-CO" dirty="0" smtClean="0"/>
              <a:t>Negrilla.</a:t>
            </a:r>
          </a:p>
          <a:p>
            <a:endParaRPr lang="es-CO" dirty="0"/>
          </a:p>
        </p:txBody>
      </p:sp>
      <p:pic>
        <p:nvPicPr>
          <p:cNvPr id="4" name="3 Imagen" descr="http://4.bp.blogspot.com/_GVhcABtV8Ls/Sx20thTORgI/AAAAAAAAABo/p8D2qGXHRZU/s320/TEXTO-PARALINGUISTICO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340768"/>
            <a:ext cx="53285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33CCFF"/>
                </a:solidFill>
              </a:rPr>
              <a:t>Competencias Paralingüística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CO" sz="9600" dirty="0" smtClean="0">
              <a:solidFill>
                <a:srgbClr val="33CCFF"/>
              </a:solidFill>
            </a:endParaRPr>
          </a:p>
          <a:p>
            <a:pPr algn="ctr">
              <a:buNone/>
            </a:pPr>
            <a:r>
              <a:rPr lang="es-CO" sz="9600" dirty="0" smtClean="0">
                <a:solidFill>
                  <a:srgbClr val="33CCFF"/>
                </a:solidFill>
              </a:rPr>
              <a:t>Gracias</a:t>
            </a:r>
            <a:endParaRPr lang="es-CO" sz="9600" dirty="0">
              <a:solidFill>
                <a:srgbClr val="33C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307</Words>
  <Application>Microsoft Office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Competencias Comunicativas</vt:lpstr>
      <vt:lpstr>PRESENTADO POR:</vt:lpstr>
      <vt:lpstr>Competencias Paralingüística</vt:lpstr>
      <vt:lpstr>Competencias Paralingüística</vt:lpstr>
      <vt:lpstr>Competencias Paralingüística</vt:lpstr>
      <vt:lpstr>Competencias Paralingüística</vt:lpstr>
      <vt:lpstr>Competencias Paralingüística</vt:lpstr>
      <vt:lpstr>Competencias Paralingüística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Comunicativas</dc:title>
  <dc:creator>lmzb8342</dc:creator>
  <cp:lastModifiedBy>Nelson</cp:lastModifiedBy>
  <cp:revision>43</cp:revision>
  <dcterms:created xsi:type="dcterms:W3CDTF">2012-04-11T15:44:57Z</dcterms:created>
  <dcterms:modified xsi:type="dcterms:W3CDTF">2012-04-16T23:38:48Z</dcterms:modified>
</cp:coreProperties>
</file>