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7" autoAdjust="0"/>
    <p:restoredTop sz="94671" autoAdjust="0"/>
  </p:normalViewPr>
  <p:slideViewPr>
    <p:cSldViewPr>
      <p:cViewPr varScale="1">
        <p:scale>
          <a:sx n="70" d="100"/>
          <a:sy n="70" d="100"/>
        </p:scale>
        <p:origin x="-51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59358-7E75-4F07-B41D-FD8D08AED0ED}" type="datetimeFigureOut">
              <a:rPr lang="es-ES" smtClean="0"/>
              <a:t>25/09/2012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6DAA8-49AA-43E3-8BBB-332739DC20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4934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C2D7-1A1E-4E94-8574-86AAFAA7FE03}" type="datetimeFigureOut">
              <a:rPr lang="es-ES" smtClean="0"/>
              <a:t>25/09/2012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B2F1E-0D7D-4410-BA9E-739463AEC9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069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C2D7-1A1E-4E94-8574-86AAFAA7FE03}" type="datetimeFigureOut">
              <a:rPr lang="es-ES" smtClean="0"/>
              <a:t>25/09/2012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B2F1E-0D7D-4410-BA9E-739463AEC9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01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C2D7-1A1E-4E94-8574-86AAFAA7FE03}" type="datetimeFigureOut">
              <a:rPr lang="es-ES" smtClean="0"/>
              <a:t>25/09/2012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B2F1E-0D7D-4410-BA9E-739463AEC9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149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C2D7-1A1E-4E94-8574-86AAFAA7FE03}" type="datetimeFigureOut">
              <a:rPr lang="es-ES" smtClean="0"/>
              <a:t>25/09/2012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B2F1E-0D7D-4410-BA9E-739463AEC9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4837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C2D7-1A1E-4E94-8574-86AAFAA7FE03}" type="datetimeFigureOut">
              <a:rPr lang="es-ES" smtClean="0"/>
              <a:t>25/09/2012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B2F1E-0D7D-4410-BA9E-739463AEC9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5199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C2D7-1A1E-4E94-8574-86AAFAA7FE03}" type="datetimeFigureOut">
              <a:rPr lang="es-ES" smtClean="0"/>
              <a:t>25/09/2012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B2F1E-0D7D-4410-BA9E-739463AEC9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474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C2D7-1A1E-4E94-8574-86AAFAA7FE03}" type="datetimeFigureOut">
              <a:rPr lang="es-ES" smtClean="0"/>
              <a:t>25/09/2012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B2F1E-0D7D-4410-BA9E-739463AEC9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112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C2D7-1A1E-4E94-8574-86AAFAA7FE03}" type="datetimeFigureOut">
              <a:rPr lang="es-ES" smtClean="0"/>
              <a:t>25/09/2012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B2F1E-0D7D-4410-BA9E-739463AEC9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026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C2D7-1A1E-4E94-8574-86AAFAA7FE03}" type="datetimeFigureOut">
              <a:rPr lang="es-ES" smtClean="0"/>
              <a:t>25/09/2012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B2F1E-0D7D-4410-BA9E-739463AEC9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605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C2D7-1A1E-4E94-8574-86AAFAA7FE03}" type="datetimeFigureOut">
              <a:rPr lang="es-ES" smtClean="0"/>
              <a:t>25/09/2012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B2F1E-0D7D-4410-BA9E-739463AEC9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701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C2D7-1A1E-4E94-8574-86AAFAA7FE03}" type="datetimeFigureOut">
              <a:rPr lang="es-ES" smtClean="0"/>
              <a:t>25/09/2012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B2F1E-0D7D-4410-BA9E-739463AEC9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114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ass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FC2D7-1A1E-4E94-8574-86AAFAA7FE03}" type="datetimeFigureOut">
              <a:rPr lang="es-ES" smtClean="0"/>
              <a:t>25/09/2012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B2F1E-0D7D-4410-BA9E-739463AEC9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758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06807" y="196178"/>
            <a:ext cx="878497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Broadway" pitchFamily="82" charset="0"/>
              </a:rPr>
              <a:t>TRABAJO </a:t>
            </a:r>
          </a:p>
          <a:p>
            <a:pPr algn="ctr"/>
            <a:endParaRPr lang="es-ES" sz="2400" dirty="0" smtClean="0">
              <a:latin typeface="Broadway" pitchFamily="82" charset="0"/>
            </a:endParaRPr>
          </a:p>
          <a:p>
            <a:pPr algn="ctr"/>
            <a:r>
              <a:rPr lang="es-ES" sz="2400" dirty="0" smtClean="0">
                <a:latin typeface="Broadway" pitchFamily="82" charset="0"/>
              </a:rPr>
              <a:t>GEIDER BARRIOS CHAVERRA</a:t>
            </a:r>
          </a:p>
          <a:p>
            <a:pPr algn="ctr"/>
            <a:r>
              <a:rPr lang="es-ES" sz="2400" dirty="0" smtClean="0">
                <a:latin typeface="Broadway" pitchFamily="82" charset="0"/>
              </a:rPr>
              <a:t> (1045.493.032)</a:t>
            </a:r>
          </a:p>
          <a:p>
            <a:pPr algn="ctr"/>
            <a:endParaRPr lang="es-ES" sz="2400" dirty="0" smtClean="0">
              <a:latin typeface="Broadway" pitchFamily="82" charset="0"/>
            </a:endParaRPr>
          </a:p>
          <a:p>
            <a:pPr algn="ctr"/>
            <a:r>
              <a:rPr lang="es-ES" sz="2400" dirty="0" smtClean="0">
                <a:latin typeface="Broadway" pitchFamily="82" charset="0"/>
              </a:rPr>
              <a:t>YANETH </a:t>
            </a:r>
            <a:r>
              <a:rPr lang="es-ES" sz="2400" dirty="0" smtClean="0">
                <a:latin typeface="Broadway" pitchFamily="82" charset="0"/>
              </a:rPr>
              <a:t>MARCELA TEHERÁN</a:t>
            </a:r>
          </a:p>
          <a:p>
            <a:pPr algn="ctr"/>
            <a:r>
              <a:rPr lang="es-ES" sz="2400" dirty="0" smtClean="0">
                <a:latin typeface="Broadway" pitchFamily="82" charset="0"/>
              </a:rPr>
              <a:t> (39.314.970)</a:t>
            </a:r>
          </a:p>
          <a:p>
            <a:pPr algn="ctr"/>
            <a:endParaRPr lang="es-ES" sz="2400" dirty="0" smtClean="0">
              <a:latin typeface="Broadway" pitchFamily="82" charset="0"/>
            </a:endParaRPr>
          </a:p>
          <a:p>
            <a:pPr algn="ctr"/>
            <a:r>
              <a:rPr lang="es-ES" sz="2400" dirty="0" smtClean="0">
                <a:latin typeface="Broadway" pitchFamily="82" charset="0"/>
              </a:rPr>
              <a:t>MARÍA DEL SOCORRO RIVAS MARTÍNEZ (1045.499.854)</a:t>
            </a:r>
          </a:p>
          <a:p>
            <a:pPr algn="ctr"/>
            <a:endParaRPr lang="es-ES" sz="2400" dirty="0" smtClean="0">
              <a:latin typeface="Broadway" pitchFamily="82" charset="0"/>
            </a:endParaRPr>
          </a:p>
          <a:p>
            <a:pPr algn="ctr"/>
            <a:r>
              <a:rPr lang="es-ES" sz="2400" dirty="0" smtClean="0">
                <a:latin typeface="Broadway" pitchFamily="82" charset="0"/>
              </a:rPr>
              <a:t> LÓGICA MATEMÁTICA</a:t>
            </a:r>
          </a:p>
          <a:p>
            <a:pPr algn="ctr"/>
            <a:endParaRPr lang="es-ES" sz="2400" dirty="0" smtClean="0">
              <a:latin typeface="Broadway" pitchFamily="82" charset="0"/>
            </a:endParaRPr>
          </a:p>
          <a:p>
            <a:pPr algn="ctr"/>
            <a:r>
              <a:rPr lang="es-ES" sz="2400" dirty="0" smtClean="0">
                <a:latin typeface="Broadway" pitchFamily="82" charset="0"/>
              </a:rPr>
              <a:t>LUIS FELIPE HERNÁNDEZ</a:t>
            </a:r>
          </a:p>
          <a:p>
            <a:pPr algn="ctr"/>
            <a:endParaRPr lang="es-ES" sz="2400" dirty="0" smtClean="0">
              <a:latin typeface="Broadway" pitchFamily="82" charset="0"/>
            </a:endParaRPr>
          </a:p>
          <a:p>
            <a:pPr algn="ctr"/>
            <a:r>
              <a:rPr lang="es-ES" sz="2400" dirty="0" smtClean="0">
                <a:latin typeface="Broadway" pitchFamily="82" charset="0"/>
              </a:rPr>
              <a:t>UNIVERSIDAD  NACIONAL ABIERTA Y A DISTANCIA (UNAD )</a:t>
            </a:r>
            <a:endParaRPr lang="es-ES" sz="2400" dirty="0">
              <a:latin typeface="Broadway" pitchFamily="82" charset="0"/>
            </a:endParaRPr>
          </a:p>
          <a:p>
            <a:r>
              <a:rPr lang="es-ES" sz="2400" dirty="0" smtClean="0">
                <a:latin typeface="Broadway" pitchFamily="82" charset="0"/>
              </a:rPr>
              <a:t>      </a:t>
            </a:r>
            <a:endParaRPr lang="es-ES" sz="2400" dirty="0">
              <a:latin typeface="Broadway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38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086869" y="332656"/>
            <a:ext cx="55824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b="1" dirty="0" smtClean="0">
                <a:latin typeface="Arial" pitchFamily="34" charset="0"/>
                <a:cs typeface="Arial" pitchFamily="34" charset="0"/>
              </a:rPr>
              <a:t>LEYES DEL ALGEBRA DE PROPOSICIONES</a:t>
            </a:r>
            <a:endParaRPr lang="es-E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2632210" y="949799"/>
            <a:ext cx="51667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b="1" dirty="0" smtClean="0">
                <a:latin typeface="Arial" pitchFamily="34" charset="0"/>
                <a:cs typeface="Arial" pitchFamily="34" charset="0"/>
              </a:rPr>
              <a:t>Las siguientes son las leyes de la lógica.</a:t>
            </a:r>
            <a:endParaRPr lang="es-E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698447" y="1700808"/>
            <a:ext cx="772345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1. Idempotencia:</a:t>
            </a:r>
          </a:p>
          <a:p>
            <a:r>
              <a:rPr lang="es-ES" dirty="0" smtClean="0"/>
              <a:t>p v p ↔ p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r>
              <a:rPr lang="es-ES" dirty="0" smtClean="0"/>
              <a:t>p </a:t>
            </a:r>
            <a:r>
              <a:rPr lang="el-GR" dirty="0" smtClean="0"/>
              <a:t>ᴧ </a:t>
            </a:r>
            <a:r>
              <a:rPr lang="es-ES" dirty="0" smtClean="0"/>
              <a:t>p ↔p</a:t>
            </a:r>
          </a:p>
          <a:p>
            <a:endParaRPr lang="es-ES" dirty="0" smtClean="0"/>
          </a:p>
          <a:p>
            <a:r>
              <a:rPr lang="es-ES" dirty="0"/>
              <a:t>2</a:t>
            </a:r>
            <a:r>
              <a:rPr lang="es-ES" dirty="0" smtClean="0"/>
              <a:t>. Asociativas:</a:t>
            </a:r>
          </a:p>
          <a:p>
            <a:r>
              <a:rPr lang="es-ES" dirty="0" smtClean="0"/>
              <a:t>(p v q) v r ↔p v (q v r )</a:t>
            </a:r>
          </a:p>
          <a:p>
            <a:r>
              <a:rPr lang="es-ES" dirty="0" smtClean="0"/>
              <a:t>(p </a:t>
            </a:r>
            <a:r>
              <a:rPr lang="el-GR" dirty="0" smtClean="0"/>
              <a:t>ᴧ </a:t>
            </a:r>
            <a:r>
              <a:rPr lang="es-ES" dirty="0" smtClean="0"/>
              <a:t>q) </a:t>
            </a:r>
            <a:r>
              <a:rPr lang="el-GR" dirty="0" smtClean="0"/>
              <a:t>ᴧ </a:t>
            </a:r>
            <a:r>
              <a:rPr lang="es-ES" dirty="0" smtClean="0"/>
              <a:t>r ↔p </a:t>
            </a:r>
            <a:r>
              <a:rPr lang="el-GR" dirty="0" smtClean="0"/>
              <a:t>ᴧ (</a:t>
            </a:r>
            <a:r>
              <a:rPr lang="es-ES" dirty="0" smtClean="0"/>
              <a:t>q </a:t>
            </a:r>
            <a:r>
              <a:rPr lang="el-GR" dirty="0" smtClean="0"/>
              <a:t>ᴧ </a:t>
            </a:r>
            <a:r>
              <a:rPr lang="es-ES" dirty="0" smtClean="0"/>
              <a:t>r)</a:t>
            </a:r>
          </a:p>
          <a:p>
            <a:endParaRPr lang="es-ES" dirty="0" smtClean="0"/>
          </a:p>
          <a:p>
            <a:r>
              <a:rPr lang="es-ES" dirty="0"/>
              <a:t>3</a:t>
            </a:r>
            <a:r>
              <a:rPr lang="es-ES" dirty="0" smtClean="0"/>
              <a:t>. Conmutativas:</a:t>
            </a:r>
          </a:p>
          <a:p>
            <a:r>
              <a:rPr lang="es-ES" dirty="0" smtClean="0"/>
              <a:t>p v q ↔ q v p</a:t>
            </a:r>
          </a:p>
          <a:p>
            <a:r>
              <a:rPr lang="es-ES" dirty="0" smtClean="0"/>
              <a:t>p </a:t>
            </a:r>
            <a:r>
              <a:rPr lang="el-GR" dirty="0" smtClean="0"/>
              <a:t>ᴧ </a:t>
            </a:r>
            <a:r>
              <a:rPr lang="es-ES" dirty="0" smtClean="0"/>
              <a:t>q ↔q </a:t>
            </a:r>
            <a:r>
              <a:rPr lang="el-GR" dirty="0" smtClean="0"/>
              <a:t>ᴧ </a:t>
            </a:r>
            <a:r>
              <a:rPr lang="es-ES" dirty="0" smtClean="0"/>
              <a:t>p</a:t>
            </a:r>
          </a:p>
          <a:p>
            <a:endParaRPr lang="es-ES" dirty="0" smtClean="0"/>
          </a:p>
          <a:p>
            <a:r>
              <a:rPr lang="es-ES" dirty="0"/>
              <a:t>4</a:t>
            </a:r>
            <a:r>
              <a:rPr lang="es-ES" dirty="0" smtClean="0"/>
              <a:t>. Distributivas:</a:t>
            </a:r>
          </a:p>
          <a:p>
            <a:r>
              <a:rPr lang="es-ES" dirty="0" smtClean="0"/>
              <a:t>p v (q </a:t>
            </a:r>
            <a:r>
              <a:rPr lang="el-GR" dirty="0" smtClean="0"/>
              <a:t>ᴧ </a:t>
            </a:r>
            <a:r>
              <a:rPr lang="es-ES" dirty="0" smtClean="0"/>
              <a:t>r) ↔ (p v q) </a:t>
            </a:r>
            <a:r>
              <a:rPr lang="el-GR" dirty="0" smtClean="0"/>
              <a:t>ᴧ (</a:t>
            </a:r>
            <a:r>
              <a:rPr lang="es-ES" dirty="0" smtClean="0"/>
              <a:t>p v r)</a:t>
            </a:r>
          </a:p>
          <a:p>
            <a:r>
              <a:rPr lang="es-ES" dirty="0" smtClean="0"/>
              <a:t>p </a:t>
            </a:r>
            <a:r>
              <a:rPr lang="el-GR" dirty="0" smtClean="0"/>
              <a:t>ᴧ (</a:t>
            </a:r>
            <a:r>
              <a:rPr lang="es-ES" dirty="0" smtClean="0"/>
              <a:t>q v r) ↔ (p </a:t>
            </a:r>
            <a:r>
              <a:rPr lang="el-GR" dirty="0" smtClean="0"/>
              <a:t>ᴧ </a:t>
            </a:r>
            <a:r>
              <a:rPr lang="es-ES" dirty="0" smtClean="0"/>
              <a:t>q) v (p </a:t>
            </a:r>
            <a:r>
              <a:rPr lang="el-GR" dirty="0" smtClean="0"/>
              <a:t>ᴧ </a:t>
            </a:r>
            <a:r>
              <a:rPr lang="es-ES" dirty="0" smtClean="0"/>
              <a:t>r)</a:t>
            </a:r>
          </a:p>
        </p:txBody>
      </p:sp>
    </p:spTree>
    <p:extLst>
      <p:ext uri="{BB962C8B-B14F-4D97-AF65-F5344CB8AC3E}">
        <p14:creationId xmlns:p14="http://schemas.microsoft.com/office/powerpoint/2010/main" val="205251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002023" y="1410436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ES" dirty="0" smtClean="0">
                <a:latin typeface="Arial" pitchFamily="34" charset="0"/>
                <a:cs typeface="Arial" pitchFamily="34" charset="0"/>
              </a:rPr>
              <a:t>5.Identidad:</a:t>
            </a:r>
          </a:p>
          <a:p>
            <a:pPr algn="just"/>
            <a:r>
              <a:rPr lang="es-ES" dirty="0" smtClean="0">
                <a:latin typeface="Arial" pitchFamily="34" charset="0"/>
                <a:cs typeface="Arial" pitchFamily="34" charset="0"/>
              </a:rPr>
              <a:t>p v 0 ↔ p , p v 1 ↔ 1</a:t>
            </a:r>
          </a:p>
          <a:p>
            <a:pPr algn="just"/>
            <a:r>
              <a:rPr lang="es-ES" dirty="0" smtClean="0">
                <a:latin typeface="Arial" pitchFamily="34" charset="0"/>
                <a:cs typeface="Arial" pitchFamily="34" charset="0"/>
              </a:rPr>
              <a:t>p </a:t>
            </a:r>
            <a:r>
              <a:rPr lang="el-GR" dirty="0" smtClean="0">
                <a:latin typeface="Arial" pitchFamily="34" charset="0"/>
                <a:cs typeface="Arial" pitchFamily="34" charset="0"/>
              </a:rPr>
              <a:t>ᴧ 0 ↔0 ,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p </a:t>
            </a:r>
            <a:r>
              <a:rPr lang="el-GR" dirty="0" smtClean="0">
                <a:latin typeface="Arial" pitchFamily="34" charset="0"/>
                <a:cs typeface="Arial" pitchFamily="34" charset="0"/>
              </a:rPr>
              <a:t>ᴧ 1 ↔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p.</a:t>
            </a:r>
          </a:p>
          <a:p>
            <a:pPr algn="just"/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" dirty="0">
                <a:latin typeface="Arial" pitchFamily="34" charset="0"/>
                <a:cs typeface="Arial" pitchFamily="34" charset="0"/>
              </a:rPr>
              <a:t>6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. Complemento:</a:t>
            </a:r>
          </a:p>
          <a:p>
            <a:pPr algn="just"/>
            <a:r>
              <a:rPr lang="es-ES" dirty="0" smtClean="0">
                <a:latin typeface="Arial" pitchFamily="34" charset="0"/>
                <a:cs typeface="Arial" pitchFamily="34" charset="0"/>
              </a:rPr>
              <a:t>p v ~ p ↔ 1, p </a:t>
            </a:r>
            <a:r>
              <a:rPr lang="el-GR" dirty="0" smtClean="0">
                <a:latin typeface="Arial" pitchFamily="34" charset="0"/>
                <a:cs typeface="Arial" pitchFamily="34" charset="0"/>
              </a:rPr>
              <a:t>ᴧ ~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p ↔ 0</a:t>
            </a:r>
          </a:p>
          <a:p>
            <a:pPr algn="just"/>
            <a:r>
              <a:rPr lang="es-ES" dirty="0" smtClean="0">
                <a:latin typeface="Arial" pitchFamily="34" charset="0"/>
                <a:cs typeface="Arial" pitchFamily="34" charset="0"/>
              </a:rPr>
              <a:t>~ ( ~ p) ↔ p, ~ 1 ↔ 0, ~ 0 ↔ 1</a:t>
            </a:r>
          </a:p>
          <a:p>
            <a:pPr algn="just"/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" dirty="0">
                <a:latin typeface="Arial" pitchFamily="34" charset="0"/>
                <a:cs typeface="Arial" pitchFamily="34" charset="0"/>
              </a:rPr>
              <a:t>7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. Leyes D’ Morgan:</a:t>
            </a:r>
          </a:p>
          <a:p>
            <a:pPr algn="just"/>
            <a:r>
              <a:rPr lang="es-ES" dirty="0" smtClean="0">
                <a:latin typeface="Arial" pitchFamily="34" charset="0"/>
                <a:cs typeface="Arial" pitchFamily="34" charset="0"/>
              </a:rPr>
              <a:t>~ ( p v q ) ↔ ~ p </a:t>
            </a:r>
            <a:r>
              <a:rPr lang="el-GR" dirty="0" smtClean="0">
                <a:latin typeface="Arial" pitchFamily="34" charset="0"/>
                <a:cs typeface="Arial" pitchFamily="34" charset="0"/>
              </a:rPr>
              <a:t>ᴧ ~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q</a:t>
            </a:r>
          </a:p>
          <a:p>
            <a:pPr algn="just"/>
            <a:r>
              <a:rPr lang="es-ES" dirty="0" smtClean="0">
                <a:latin typeface="Arial" pitchFamily="34" charset="0"/>
                <a:cs typeface="Arial" pitchFamily="34" charset="0"/>
              </a:rPr>
              <a:t>~ ( p </a:t>
            </a:r>
            <a:r>
              <a:rPr lang="el-GR" dirty="0" smtClean="0">
                <a:latin typeface="Arial" pitchFamily="34" charset="0"/>
                <a:cs typeface="Arial" pitchFamily="34" charset="0"/>
              </a:rPr>
              <a:t>ᴧ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q ) ↔ ~ p v ~ q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2267744" y="337766"/>
            <a:ext cx="55676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b="1" dirty="0" smtClean="0">
                <a:latin typeface="Arial" pitchFamily="34" charset="0"/>
                <a:cs typeface="Arial" pitchFamily="34" charset="0"/>
              </a:rPr>
              <a:t>LEYES DEL ALGEBRA DE PROPOSICIONES</a:t>
            </a:r>
            <a:endParaRPr lang="es-ES" sz="2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41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3197017" y="373811"/>
            <a:ext cx="2931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latin typeface="Arial" pitchFamily="34" charset="0"/>
                <a:cs typeface="Arial" pitchFamily="34" charset="0"/>
              </a:rPr>
              <a:t>LEYES DE LA LÓGICA</a:t>
            </a:r>
            <a:endParaRPr lang="es-E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66471" y="1340768"/>
            <a:ext cx="799288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dirty="0" smtClean="0">
                <a:latin typeface="Arial" pitchFamily="34" charset="0"/>
                <a:cs typeface="Arial" pitchFamily="34" charset="0"/>
              </a:rPr>
              <a:t>TAUTOLOGÍA</a:t>
            </a:r>
          </a:p>
          <a:p>
            <a:endParaRPr lang="es-ES" dirty="0">
              <a:latin typeface="Arial" pitchFamily="34" charset="0"/>
              <a:cs typeface="Arial" pitchFamily="34" charset="0"/>
            </a:endParaRPr>
          </a:p>
          <a:p>
            <a:r>
              <a:rPr lang="es-ES" dirty="0" smtClean="0">
                <a:latin typeface="Arial" pitchFamily="34" charset="0"/>
                <a:cs typeface="Arial" pitchFamily="34" charset="0"/>
              </a:rPr>
              <a:t>este tipo de proposiciones reciben el nombre de tautologías, es decir, una</a:t>
            </a:r>
          </a:p>
          <a:p>
            <a:r>
              <a:rPr lang="es-ES" dirty="0" smtClean="0">
                <a:latin typeface="Arial" pitchFamily="34" charset="0"/>
                <a:cs typeface="Arial" pitchFamily="34" charset="0"/>
              </a:rPr>
              <a:t>tautología es 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una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proposición que es verdadera en todos los casos.</a:t>
            </a:r>
          </a:p>
          <a:p>
            <a:pPr algn="just"/>
            <a:r>
              <a:rPr lang="es-ES" dirty="0" smtClean="0">
                <a:latin typeface="Arial" pitchFamily="34" charset="0"/>
                <a:cs typeface="Arial" pitchFamily="34" charset="0"/>
              </a:rPr>
              <a:t>Al comprobar los valores en la tabla la última columna solamente aparecen valores verdaderos.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305" y="3689587"/>
            <a:ext cx="54102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451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237897" y="596668"/>
            <a:ext cx="23679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2000" b="1" dirty="0" smtClean="0">
                <a:latin typeface="Arial" pitchFamily="34" charset="0"/>
                <a:cs typeface="Arial" pitchFamily="34" charset="0"/>
              </a:rPr>
              <a:t>CONTRADICCIÓN</a:t>
            </a:r>
            <a:endParaRPr lang="es-E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683568" y="1412776"/>
            <a:ext cx="75373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latin typeface="Arial" pitchFamily="34" charset="0"/>
                <a:cs typeface="Arial" pitchFamily="34" charset="0"/>
              </a:rPr>
              <a:t>Una proposición compuesta, que es falsa en todos los casos independientemente de los valores de verdad de las proposiciones que la conforman. </a:t>
            </a:r>
          </a:p>
          <a:p>
            <a:pPr algn="just"/>
            <a:r>
              <a:rPr lang="es-ES" dirty="0" smtClean="0">
                <a:latin typeface="Arial" pitchFamily="34" charset="0"/>
                <a:cs typeface="Arial" pitchFamily="34" charset="0"/>
              </a:rPr>
              <a:t>Al comprobar los valores en la tabla la última columna solamente aparecen valores falsos.</a:t>
            </a:r>
          </a:p>
          <a:p>
            <a:pPr algn="just"/>
            <a:endParaRPr lang="es-E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3645024"/>
            <a:ext cx="4634203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296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122665" y="548680"/>
            <a:ext cx="51704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dirty="0" smtClean="0">
                <a:latin typeface="Arial" pitchFamily="34" charset="0"/>
                <a:cs typeface="Arial" pitchFamily="34" charset="0"/>
              </a:rPr>
              <a:t>PRELIMINARES SOBRE LAS PROPOSICIONES CLASES  S Y P</a:t>
            </a:r>
            <a:endParaRPr lang="es-E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2267744" y="1815293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ES" sz="2000" dirty="0" smtClean="0">
                <a:latin typeface="Arial" pitchFamily="34" charset="0"/>
                <a:cs typeface="Arial" pitchFamily="34" charset="0"/>
              </a:rPr>
              <a:t>Preliminares sobre las proposiciones</a:t>
            </a:r>
          </a:p>
          <a:p>
            <a:pPr algn="just"/>
            <a:r>
              <a:rPr lang="es-ES" sz="2000" dirty="0" smtClean="0">
                <a:latin typeface="Arial" pitchFamily="34" charset="0"/>
                <a:cs typeface="Arial" pitchFamily="34" charset="0"/>
              </a:rPr>
              <a:t>Proposiciones categóricas</a:t>
            </a:r>
            <a:endParaRPr lang="es-E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2456204" y="2996952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ES" sz="2000" dirty="0" smtClean="0">
                <a:latin typeface="Arial" pitchFamily="34" charset="0"/>
                <a:cs typeface="Arial" pitchFamily="34" charset="0"/>
              </a:rPr>
              <a:t>El tipo especial se refiere a que las proposiciones pueden ser:</a:t>
            </a:r>
          </a:p>
          <a:p>
            <a:pPr algn="just"/>
            <a:endParaRPr lang="es-ES" sz="20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" sz="2000" dirty="0" smtClean="0">
                <a:latin typeface="Arial" pitchFamily="34" charset="0"/>
                <a:cs typeface="Arial" pitchFamily="34" charset="0"/>
              </a:rPr>
              <a:t>universales (afirmativas o negativas) o</a:t>
            </a:r>
          </a:p>
          <a:p>
            <a:pPr algn="just"/>
            <a:r>
              <a:rPr lang="es-ES" sz="2000" dirty="0" smtClean="0">
                <a:latin typeface="Arial" pitchFamily="34" charset="0"/>
                <a:cs typeface="Arial" pitchFamily="34" charset="0"/>
              </a:rPr>
              <a:t>particulares (afirmativas o negativas).</a:t>
            </a:r>
            <a:endParaRPr lang="es-E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73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475656" y="248230"/>
            <a:ext cx="6921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b="1" dirty="0" smtClean="0">
                <a:latin typeface="Arial" pitchFamily="34" charset="0"/>
                <a:cs typeface="Arial" pitchFamily="34" charset="0"/>
              </a:rPr>
              <a:t>PROPOSICIÓN CATEGÓRICA UNIVERSAL AFIRMATIVA</a:t>
            </a:r>
            <a:endParaRPr lang="es-E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622276" y="845030"/>
            <a:ext cx="827020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 smtClean="0">
                <a:latin typeface="Arial" pitchFamily="34" charset="0"/>
                <a:cs typeface="Arial" pitchFamily="34" charset="0"/>
              </a:rPr>
              <a:t>Todos los conductores de automóviles que no son seguros son personas</a:t>
            </a:r>
          </a:p>
          <a:p>
            <a:pPr algn="just"/>
            <a:r>
              <a:rPr lang="es-ES" sz="2000" dirty="0" smtClean="0">
                <a:latin typeface="Arial" pitchFamily="34" charset="0"/>
                <a:cs typeface="Arial" pitchFamily="34" charset="0"/>
              </a:rPr>
              <a:t>temerarias que ponen en peligro la vida de los demás.</a:t>
            </a:r>
          </a:p>
          <a:p>
            <a:pPr algn="just"/>
            <a:endParaRPr lang="es-ES" sz="20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" sz="2000" dirty="0" smtClean="0">
                <a:latin typeface="Arial" pitchFamily="34" charset="0"/>
                <a:cs typeface="Arial" pitchFamily="34" charset="0"/>
              </a:rPr>
              <a:t>Todo S es P , donde S representa el sujeto y P el predicado.</a:t>
            </a:r>
          </a:p>
          <a:p>
            <a:pPr algn="just"/>
            <a:endParaRPr lang="es-ES" sz="20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" sz="2000" dirty="0" smtClean="0">
                <a:latin typeface="Arial" pitchFamily="34" charset="0"/>
                <a:cs typeface="Arial" pitchFamily="34" charset="0"/>
              </a:rPr>
              <a:t>Esta es una proposición universal afirmativa. Se refiere a dos clases:</a:t>
            </a:r>
          </a:p>
          <a:p>
            <a:pPr algn="just"/>
            <a:endParaRPr lang="es-ES" sz="20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" sz="2000" dirty="0" smtClean="0">
                <a:latin typeface="Arial" pitchFamily="34" charset="0"/>
                <a:cs typeface="Arial" pitchFamily="34" charset="0"/>
              </a:rPr>
              <a:t>1. Conductores de automóviles inseguros y</a:t>
            </a:r>
          </a:p>
          <a:p>
            <a:pPr algn="just"/>
            <a:r>
              <a:rPr lang="es-ES" sz="2000" dirty="0" smtClean="0">
                <a:latin typeface="Arial" pitchFamily="34" charset="0"/>
                <a:cs typeface="Arial" pitchFamily="34" charset="0"/>
              </a:rPr>
              <a:t>2. personas temerarias que ponen en peligro la vida de los demás</a:t>
            </a:r>
            <a:endParaRPr lang="es-ES" sz="20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s-E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077072"/>
            <a:ext cx="4705350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068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438275" y="261989"/>
            <a:ext cx="66745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b="1" dirty="0" smtClean="0">
                <a:latin typeface="Arial" pitchFamily="34" charset="0"/>
                <a:cs typeface="Arial" pitchFamily="34" charset="0"/>
              </a:rPr>
              <a:t>PROPOSICIÓN CATEGÓRICA UNIVERSAL NEGATIVA</a:t>
            </a:r>
            <a:endParaRPr lang="es-E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61665" y="826658"/>
            <a:ext cx="84820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 smtClean="0">
                <a:latin typeface="Arial" pitchFamily="34" charset="0"/>
                <a:cs typeface="Arial" pitchFamily="34" charset="0"/>
              </a:rPr>
              <a:t>Ningún conductor de automóvil responsable es un peligro para la vida de los demás</a:t>
            </a:r>
            <a:endParaRPr lang="es-E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441543" y="1700808"/>
            <a:ext cx="85386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 smtClean="0">
                <a:latin typeface="Arial" pitchFamily="34" charset="0"/>
                <a:cs typeface="Arial" pitchFamily="34" charset="0"/>
              </a:rPr>
              <a:t>Esta es una proposición universal negativa. Niega (en forma universal) que los</a:t>
            </a:r>
          </a:p>
          <a:p>
            <a:pPr algn="just"/>
            <a:r>
              <a:rPr lang="es-ES" sz="2000" dirty="0" smtClean="0">
                <a:latin typeface="Arial" pitchFamily="34" charset="0"/>
                <a:cs typeface="Arial" pitchFamily="34" charset="0"/>
              </a:rPr>
              <a:t>conductores responsables son un peligro para la vida de los demás.</a:t>
            </a:r>
          </a:p>
          <a:p>
            <a:pPr algn="just"/>
            <a:r>
              <a:rPr lang="es-ES" sz="2000" dirty="0" smtClean="0">
                <a:latin typeface="Arial" pitchFamily="34" charset="0"/>
                <a:cs typeface="Arial" pitchFamily="34" charset="0"/>
              </a:rPr>
              <a:t>En este caso se hace referencia a dos clases:</a:t>
            </a:r>
          </a:p>
          <a:p>
            <a:pPr algn="just"/>
            <a:endParaRPr lang="es-ES" sz="20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" sz="2000" dirty="0" smtClean="0">
                <a:latin typeface="Arial" pitchFamily="34" charset="0"/>
                <a:cs typeface="Arial" pitchFamily="34" charset="0"/>
              </a:rPr>
              <a:t>1. Conductor de automóvil responsable y</a:t>
            </a:r>
          </a:p>
          <a:p>
            <a:pPr algn="just"/>
            <a:r>
              <a:rPr lang="es-ES" sz="2000" dirty="0" smtClean="0">
                <a:latin typeface="Arial" pitchFamily="34" charset="0"/>
                <a:cs typeface="Arial" pitchFamily="34" charset="0"/>
              </a:rPr>
              <a:t>2. personas que ponen en peligro la vida de los demás</a:t>
            </a:r>
            <a:endParaRPr lang="es-E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3971264"/>
            <a:ext cx="626745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432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545674" y="555725"/>
            <a:ext cx="59650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ES" sz="2000" b="1" dirty="0" smtClean="0">
                <a:latin typeface="Arial" pitchFamily="34" charset="0"/>
                <a:cs typeface="Arial" pitchFamily="34" charset="0"/>
              </a:rPr>
              <a:t>Proposiciones categóricas afirmativa particular</a:t>
            </a:r>
            <a:endParaRPr lang="es-E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539552" y="996834"/>
            <a:ext cx="7386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/>
              <a:t>Algunos estudiantes de la secundaria ingresan a la educación superior.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395536" y="1556792"/>
            <a:ext cx="84562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latin typeface="Arial" pitchFamily="34" charset="0"/>
                <a:cs typeface="Arial" pitchFamily="34" charset="0"/>
              </a:rPr>
              <a:t>Este ejemplo afirma que algunos de los miembros de la clase de todos los estudiantes de</a:t>
            </a:r>
          </a:p>
          <a:p>
            <a:pPr algn="just"/>
            <a:r>
              <a:rPr lang="es-ES" dirty="0" smtClean="0">
                <a:latin typeface="Arial" pitchFamily="34" charset="0"/>
                <a:cs typeface="Arial" pitchFamily="34" charset="0"/>
              </a:rPr>
              <a:t>secundaria son (ingresan) miembros de la clase de estudiantes de universidad. Pero no</a:t>
            </a:r>
          </a:p>
          <a:p>
            <a:pPr algn="just"/>
            <a:r>
              <a:rPr lang="es-ES" dirty="0" smtClean="0">
                <a:latin typeface="Arial" pitchFamily="34" charset="0"/>
                <a:cs typeface="Arial" pitchFamily="34" charset="0"/>
              </a:rPr>
              <a:t>afirma esto universalmente: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423867" y="3034120"/>
            <a:ext cx="84562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latin typeface="Arial" pitchFamily="34" charset="0"/>
                <a:cs typeface="Arial" pitchFamily="34" charset="0"/>
              </a:rPr>
              <a:t>Clases:</a:t>
            </a:r>
          </a:p>
          <a:p>
            <a:pPr algn="just"/>
            <a:r>
              <a:rPr lang="es-ES" dirty="0" smtClean="0">
                <a:latin typeface="Arial" pitchFamily="34" charset="0"/>
                <a:cs typeface="Arial" pitchFamily="34" charset="0"/>
              </a:rPr>
              <a:t>1. Estudiantes de secundaria y</a:t>
            </a:r>
          </a:p>
          <a:p>
            <a:pPr algn="just"/>
            <a:r>
              <a:rPr lang="es-ES" dirty="0" smtClean="0">
                <a:latin typeface="Arial" pitchFamily="34" charset="0"/>
                <a:cs typeface="Arial" pitchFamily="34" charset="0"/>
              </a:rPr>
              <a:t>2. Estudiantes que ingresan a la educación superior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970" y="4077072"/>
            <a:ext cx="6045958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893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264958" y="260648"/>
            <a:ext cx="58256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2000" b="1" dirty="0" smtClean="0">
                <a:latin typeface="Arial" pitchFamily="34" charset="0"/>
                <a:cs typeface="Arial" pitchFamily="34" charset="0"/>
              </a:rPr>
              <a:t>Proposiciones categóricas Negativa particular</a:t>
            </a:r>
            <a:endParaRPr lang="es-E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1547664" y="980728"/>
            <a:ext cx="48590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dirty="0" smtClean="0">
                <a:latin typeface="Arial" pitchFamily="34" charset="0"/>
                <a:cs typeface="Arial" pitchFamily="34" charset="0"/>
              </a:rPr>
              <a:t>Algunos números reales no son positivos</a:t>
            </a:r>
            <a:endParaRPr lang="es-E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547664" y="1556792"/>
            <a:ext cx="69127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smtClean="0">
                <a:latin typeface="Arial" pitchFamily="34" charset="0"/>
                <a:cs typeface="Arial" pitchFamily="34" charset="0"/>
              </a:rPr>
              <a:t>Clases</a:t>
            </a:r>
          </a:p>
          <a:p>
            <a:r>
              <a:rPr lang="es-ES" sz="2000" dirty="0" smtClean="0">
                <a:latin typeface="Arial" pitchFamily="34" charset="0"/>
                <a:cs typeface="Arial" pitchFamily="34" charset="0"/>
              </a:rPr>
              <a:t>1. Números reales y</a:t>
            </a:r>
          </a:p>
          <a:p>
            <a:r>
              <a:rPr lang="es-ES" sz="2000" dirty="0" smtClean="0">
                <a:latin typeface="Arial" pitchFamily="34" charset="0"/>
                <a:cs typeface="Arial" pitchFamily="34" charset="0"/>
              </a:rPr>
              <a:t>2. Números negativos</a:t>
            </a:r>
            <a:endParaRPr lang="es-E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924944"/>
            <a:ext cx="501015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223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517006" y="200884"/>
            <a:ext cx="21226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b="1" dirty="0" smtClean="0">
                <a:latin typeface="Arial" pitchFamily="34" charset="0"/>
                <a:cs typeface="Arial" pitchFamily="34" charset="0"/>
              </a:rPr>
              <a:t>Cuantificadores</a:t>
            </a:r>
            <a:endParaRPr lang="es-E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1043608" y="838160"/>
            <a:ext cx="77768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latin typeface="Arial" pitchFamily="34" charset="0"/>
                <a:cs typeface="Arial" pitchFamily="34" charset="0"/>
              </a:rPr>
              <a:t>Cuantificador universal y existencial</a:t>
            </a:r>
          </a:p>
          <a:p>
            <a:r>
              <a:rPr lang="es-ES" dirty="0" smtClean="0">
                <a:latin typeface="Arial" pitchFamily="34" charset="0"/>
                <a:cs typeface="Arial" pitchFamily="34" charset="0"/>
              </a:rPr>
              <a:t>Existen especialmente en matemáticas, expresiones que contienen variables tales como x,</a:t>
            </a:r>
          </a:p>
          <a:p>
            <a:r>
              <a:rPr lang="es-ES" dirty="0" smtClean="0">
                <a:latin typeface="Arial" pitchFamily="34" charset="0"/>
                <a:cs typeface="Arial" pitchFamily="34" charset="0"/>
              </a:rPr>
              <a:t>y, z, etc., para las cuales su valor de verdad depende del valor que tome la variable.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103397" y="2422317"/>
            <a:ext cx="66075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latin typeface="Arial" pitchFamily="34" charset="0"/>
                <a:cs typeface="Arial" pitchFamily="34" charset="0"/>
              </a:rPr>
              <a:t>Ejemplo 1. x + 1 = 2</a:t>
            </a:r>
          </a:p>
          <a:p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r>
              <a:rPr lang="es-ES" dirty="0" smtClean="0">
                <a:latin typeface="Arial" pitchFamily="34" charset="0"/>
                <a:cs typeface="Arial" pitchFamily="34" charset="0"/>
              </a:rPr>
              <a:t>Esta proposición es verdadera si x = 1 y falsa si x ≠ 1. </a:t>
            </a:r>
          </a:p>
          <a:p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r>
              <a:rPr lang="es-ES" dirty="0" smtClean="0">
                <a:latin typeface="Arial" pitchFamily="34" charset="0"/>
                <a:cs typeface="Arial" pitchFamily="34" charset="0"/>
              </a:rPr>
              <a:t>A estas proposiciones se les llama  “Proposiciones abiertas”.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054915" y="3977769"/>
            <a:ext cx="66273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latin typeface="Arial" pitchFamily="34" charset="0"/>
                <a:cs typeface="Arial" pitchFamily="34" charset="0"/>
              </a:rPr>
              <a:t>En el ejemplo, la proposición se puede enunciar de las siguientes formas:</a:t>
            </a:r>
          </a:p>
          <a:p>
            <a:r>
              <a:rPr lang="es-ES" dirty="0" smtClean="0">
                <a:latin typeface="Arial" pitchFamily="34" charset="0"/>
                <a:cs typeface="Arial" pitchFamily="34" charset="0"/>
              </a:rPr>
              <a:t>1. Existe x = 1 tal que x + 1 = 2. Proposición verdadera</a:t>
            </a:r>
          </a:p>
          <a:p>
            <a:r>
              <a:rPr lang="es-ES" dirty="0" smtClean="0">
                <a:latin typeface="Arial" pitchFamily="34" charset="0"/>
                <a:cs typeface="Arial" pitchFamily="34" charset="0"/>
              </a:rPr>
              <a:t>2. Para todo x ≠ 1, se tiene que x + 1 = 2. Proposición falsa.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301208"/>
            <a:ext cx="32480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105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739</Words>
  <Application>Microsoft Office PowerPoint</Application>
  <PresentationFormat>Presentación en pantalla (4:3)</PresentationFormat>
  <Paragraphs>104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GEIDER LUIS</dc:creator>
  <cp:lastModifiedBy>GEIDER LUIS</cp:lastModifiedBy>
  <cp:revision>28</cp:revision>
  <dcterms:created xsi:type="dcterms:W3CDTF">2012-09-25T20:27:41Z</dcterms:created>
  <dcterms:modified xsi:type="dcterms:W3CDTF">2012-09-25T23:46:59Z</dcterms:modified>
</cp:coreProperties>
</file>