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notesMasterIdLst>
    <p:notesMasterId r:id="rId22"/>
  </p:notesMasterIdLst>
  <p:sldIdLst>
    <p:sldId id="256" r:id="rId2"/>
    <p:sldId id="257" r:id="rId3"/>
    <p:sldId id="260" r:id="rId4"/>
    <p:sldId id="261" r:id="rId5"/>
    <p:sldId id="271" r:id="rId6"/>
    <p:sldId id="272" r:id="rId7"/>
    <p:sldId id="273" r:id="rId8"/>
    <p:sldId id="274" r:id="rId9"/>
    <p:sldId id="275" r:id="rId10"/>
    <p:sldId id="276" r:id="rId11"/>
    <p:sldId id="263" r:id="rId12"/>
    <p:sldId id="264" r:id="rId13"/>
    <p:sldId id="280" r:id="rId14"/>
    <p:sldId id="281" r:id="rId15"/>
    <p:sldId id="265" r:id="rId16"/>
    <p:sldId id="278" r:id="rId17"/>
    <p:sldId id="279" r:id="rId18"/>
    <p:sldId id="283" r:id="rId19"/>
    <p:sldId id="262" r:id="rId20"/>
    <p:sldId id="282" r:id="rId21"/>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0000"/>
    <a:srgbClr val="D0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2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7FD3D3-DBCB-4300-8258-179BCC503AD0}" type="datetimeFigureOut">
              <a:rPr lang="es-CO" smtClean="0"/>
              <a:t>29/08/2014</a:t>
            </a:fld>
            <a:endParaRPr lang="es-CO"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98BB76-B15D-407C-9A71-67FFF1277E63}" type="slidenum">
              <a:rPr lang="es-CO" smtClean="0"/>
              <a:t>‹Nº›</a:t>
            </a:fld>
            <a:endParaRPr lang="es-CO" dirty="0"/>
          </a:p>
        </p:txBody>
      </p:sp>
    </p:spTree>
    <p:extLst>
      <p:ext uri="{BB962C8B-B14F-4D97-AF65-F5344CB8AC3E}">
        <p14:creationId xmlns:p14="http://schemas.microsoft.com/office/powerpoint/2010/main" val="4119721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FA98BB76-B15D-407C-9A71-67FFF1277E63}" type="slidenum">
              <a:rPr lang="es-CO" smtClean="0"/>
              <a:t>1</a:t>
            </a:fld>
            <a:endParaRPr lang="es-CO" dirty="0"/>
          </a:p>
        </p:txBody>
      </p:sp>
    </p:spTree>
    <p:extLst>
      <p:ext uri="{BB962C8B-B14F-4D97-AF65-F5344CB8AC3E}">
        <p14:creationId xmlns:p14="http://schemas.microsoft.com/office/powerpoint/2010/main" val="3871650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FA98BB76-B15D-407C-9A71-67FFF1277E63}" type="slidenum">
              <a:rPr lang="es-CO" smtClean="0"/>
              <a:t>11</a:t>
            </a:fld>
            <a:endParaRPr lang="es-CO" dirty="0"/>
          </a:p>
        </p:txBody>
      </p:sp>
    </p:spTree>
    <p:extLst>
      <p:ext uri="{BB962C8B-B14F-4D97-AF65-F5344CB8AC3E}">
        <p14:creationId xmlns:p14="http://schemas.microsoft.com/office/powerpoint/2010/main" val="4181922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Subtítulo"/>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7D084228-A43B-4525-89B2-1FB2CFE1E4D0}" type="datetimeFigureOut">
              <a:rPr lang="es-CO" smtClean="0"/>
              <a:t>29/08/2014</a:t>
            </a:fld>
            <a:endParaRPr lang="es-CO" dirty="0"/>
          </a:p>
        </p:txBody>
      </p:sp>
      <p:sp>
        <p:nvSpPr>
          <p:cNvPr id="17" name="16 Marcador de pie de página"/>
          <p:cNvSpPr>
            <a:spLocks noGrp="1"/>
          </p:cNvSpPr>
          <p:nvPr>
            <p:ph type="ftr" sz="quarter" idx="11"/>
          </p:nvPr>
        </p:nvSpPr>
        <p:spPr/>
        <p:txBody>
          <a:bodyPr/>
          <a:lstStyle/>
          <a:p>
            <a:endParaRPr lang="es-CO" dirty="0"/>
          </a:p>
        </p:txBody>
      </p:sp>
      <p:sp>
        <p:nvSpPr>
          <p:cNvPr id="7" name="6 Conector recto"/>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A48631A-C58A-47AE-9155-C70245B079B2}" type="slidenum">
              <a:rPr lang="es-CO" smtClean="0"/>
              <a:t>‹Nº›</a:t>
            </a:fld>
            <a:endParaRPr lang="es-CO" dirty="0"/>
          </a:p>
        </p:txBody>
      </p:sp>
      <p:sp>
        <p:nvSpPr>
          <p:cNvPr id="8" name="7 Título"/>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D084228-A43B-4525-89B2-1FB2CFE1E4D0}" type="datetimeFigureOut">
              <a:rPr lang="es-CO" smtClean="0"/>
              <a:t>29/08/2014</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0A48631A-C58A-47AE-9155-C70245B079B2}" type="slidenum">
              <a:rPr lang="es-CO" smtClean="0"/>
              <a:t>‹Nº›</a:t>
            </a:fld>
            <a:endParaRPr lang="es-CO"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2"/>
      </p:bgRef>
    </p:bg>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Conector recto"/>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13 Elipse"/>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6915912" y="3009901"/>
            <a:ext cx="457200" cy="441325"/>
          </a:xfrm>
        </p:spPr>
        <p:txBody>
          <a:bodyPr/>
          <a:lstStyle/>
          <a:p>
            <a:fld id="{0A48631A-C58A-47AE-9155-C70245B079B2}" type="slidenum">
              <a:rPr lang="es-CO" smtClean="0"/>
              <a:t>‹Nº›</a:t>
            </a:fld>
            <a:endParaRPr lang="es-CO" dirty="0"/>
          </a:p>
        </p:txBody>
      </p:sp>
      <p:sp>
        <p:nvSpPr>
          <p:cNvPr id="3" name="2 Marcador de texto vertical"/>
          <p:cNvSpPr>
            <a:spLocks noGrp="1"/>
          </p:cNvSpPr>
          <p:nvPr>
            <p:ph type="body" orient="vert" idx="1"/>
          </p:nvPr>
        </p:nvSpPr>
        <p:spPr>
          <a:xfrm>
            <a:off x="304800" y="304800"/>
            <a:ext cx="6553200" cy="5821366"/>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D084228-A43B-4525-89B2-1FB2CFE1E4D0}" type="datetimeFigureOut">
              <a:rPr lang="es-CO" smtClean="0"/>
              <a:t>29/08/2014</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2" name="1 Título vertical"/>
          <p:cNvSpPr>
            <a:spLocks noGrp="1"/>
          </p:cNvSpPr>
          <p:nvPr>
            <p:ph type="title" orient="vert"/>
          </p:nvPr>
        </p:nvSpPr>
        <p:spPr>
          <a:xfrm>
            <a:off x="7391400" y="304801"/>
            <a:ext cx="1447800" cy="5851525"/>
          </a:xfrm>
        </p:spPr>
        <p:txBody>
          <a:bodyPr vert="eaVert"/>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solidFill>
                  <a:schemeClr val="accent3">
                    <a:shade val="75000"/>
                  </a:schemeClr>
                </a:solidFill>
              </a:defRPr>
            </a:lvl1p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7D084228-A43B-4525-89B2-1FB2CFE1E4D0}" type="datetimeFigureOut">
              <a:rPr lang="es-CO" smtClean="0"/>
              <a:t>29/08/2014</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a:xfrm>
            <a:off x="4361688" y="1026372"/>
            <a:ext cx="457200" cy="441325"/>
          </a:xfrm>
        </p:spPr>
        <p:txBody>
          <a:bodyPr/>
          <a:lstStyle/>
          <a:p>
            <a:fld id="{0A48631A-C58A-47AE-9155-C70245B079B2}" type="slidenum">
              <a:rPr lang="es-CO" smtClean="0"/>
              <a:t>‹Nº›</a:t>
            </a:fld>
            <a:endParaRPr lang="es-CO" dirty="0"/>
          </a:p>
        </p:txBody>
      </p:sp>
      <p:sp>
        <p:nvSpPr>
          <p:cNvPr id="8" name="7 Marcador de contenido"/>
          <p:cNvSpPr>
            <a:spLocks noGrp="1"/>
          </p:cNvSpPr>
          <p:nvPr>
            <p:ph sz="quarter" idx="1"/>
          </p:nvPr>
        </p:nvSpPr>
        <p:spPr>
          <a:xfrm>
            <a:off x="301752" y="1527048"/>
            <a:ext cx="850392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13" name="12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4 Marcador de pie de página"/>
          <p:cNvSpPr>
            <a:spLocks noGrp="1"/>
          </p:cNvSpPr>
          <p:nvPr>
            <p:ph type="ftr" sz="quarter" idx="11"/>
          </p:nvPr>
        </p:nvSpPr>
        <p:spPr/>
        <p:txBody>
          <a:bodyPr/>
          <a:lstStyle/>
          <a:p>
            <a:endParaRPr lang="es-CO" dirty="0"/>
          </a:p>
        </p:txBody>
      </p:sp>
      <p:sp>
        <p:nvSpPr>
          <p:cNvPr id="4" name="3 Marcador de fecha"/>
          <p:cNvSpPr>
            <a:spLocks noGrp="1"/>
          </p:cNvSpPr>
          <p:nvPr>
            <p:ph type="dt" sz="half" idx="10"/>
          </p:nvPr>
        </p:nvSpPr>
        <p:spPr/>
        <p:txBody>
          <a:bodyPr/>
          <a:lstStyle/>
          <a:p>
            <a:fld id="{7D084228-A43B-4525-89B2-1FB2CFE1E4D0}" type="datetimeFigureOut">
              <a:rPr lang="es-CO" smtClean="0"/>
              <a:t>29/08/2014</a:t>
            </a:fld>
            <a:endParaRPr lang="es-CO" dirty="0"/>
          </a:p>
        </p:txBody>
      </p:sp>
      <p:sp>
        <p:nvSpPr>
          <p:cNvPr id="8" name="7 Conector recto"/>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A48631A-C58A-47AE-9155-C70245B079B2}" type="slidenum">
              <a:rPr lang="es-CO" smtClean="0"/>
              <a:t>‹Nº›</a:t>
            </a:fld>
            <a:endParaRPr lang="es-CO" dirty="0"/>
          </a:p>
        </p:txBody>
      </p:sp>
      <p:sp>
        <p:nvSpPr>
          <p:cNvPr id="2" name="1 Título"/>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758952"/>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a:xfrm>
            <a:off x="5791200" y="6409944"/>
            <a:ext cx="3044952" cy="365760"/>
          </a:xfrm>
        </p:spPr>
        <p:txBody>
          <a:bodyPr/>
          <a:lstStyle/>
          <a:p>
            <a:fld id="{7D084228-A43B-4525-89B2-1FB2CFE1E4D0}" type="datetimeFigureOut">
              <a:rPr lang="es-CO" smtClean="0"/>
              <a:t>29/08/2014</a:t>
            </a:fld>
            <a:endParaRPr lang="es-CO" dirty="0"/>
          </a:p>
        </p:txBody>
      </p:sp>
      <p:sp>
        <p:nvSpPr>
          <p:cNvPr id="6" name="5 Marcador de pie de página"/>
          <p:cNvSpPr>
            <a:spLocks noGrp="1"/>
          </p:cNvSpPr>
          <p:nvPr>
            <p:ph type="ftr" sz="quarter" idx="11"/>
          </p:nvPr>
        </p:nvSpPr>
        <p:spPr/>
        <p:txBody>
          <a:bodyPr/>
          <a:lstStyle/>
          <a:p>
            <a:endParaRPr lang="es-CO" dirty="0"/>
          </a:p>
        </p:txBody>
      </p:sp>
      <p:sp>
        <p:nvSpPr>
          <p:cNvPr id="7" name="6 Marcador de número de diapositiva"/>
          <p:cNvSpPr>
            <a:spLocks noGrp="1"/>
          </p:cNvSpPr>
          <p:nvPr>
            <p:ph type="sldNum" sz="quarter" idx="12"/>
          </p:nvPr>
        </p:nvSpPr>
        <p:spPr/>
        <p:txBody>
          <a:bodyPr/>
          <a:lstStyle/>
          <a:p>
            <a:fld id="{0A48631A-C58A-47AE-9155-C70245B079B2}" type="slidenum">
              <a:rPr lang="es-CO" smtClean="0"/>
              <a:t>‹Nº›</a:t>
            </a:fld>
            <a:endParaRPr lang="es-CO" dirty="0"/>
          </a:p>
        </p:txBody>
      </p:sp>
      <p:sp>
        <p:nvSpPr>
          <p:cNvPr id="8" name="7 Conector recto"/>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Marcador de contenido"/>
          <p:cNvSpPr>
            <a:spLocks noGrp="1"/>
          </p:cNvSpPr>
          <p:nvPr>
            <p:ph sz="half" idx="1"/>
          </p:nvPr>
        </p:nvSpPr>
        <p:spPr>
          <a:xfrm>
            <a:off x="301752"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contenido"/>
          <p:cNvSpPr>
            <a:spLocks noGrp="1"/>
          </p:cNvSpPr>
          <p:nvPr>
            <p:ph sz="half" idx="2"/>
          </p:nvPr>
        </p:nvSpPr>
        <p:spPr>
          <a:xfrm>
            <a:off x="4800600"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1">
        <a:schemeClr val="bg2"/>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Rectángulo"/>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20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21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7D084228-A43B-4525-89B2-1FB2CFE1E4D0}" type="datetimeFigureOut">
              <a:rPr lang="es-CO" smtClean="0"/>
              <a:t>29/08/2014</a:t>
            </a:fld>
            <a:endParaRPr lang="es-CO" dirty="0"/>
          </a:p>
        </p:txBody>
      </p:sp>
      <p:sp>
        <p:nvSpPr>
          <p:cNvPr id="8" name="7 Marcador de pie de página"/>
          <p:cNvSpPr>
            <a:spLocks noGrp="1"/>
          </p:cNvSpPr>
          <p:nvPr>
            <p:ph type="ftr" sz="quarter" idx="11"/>
          </p:nvPr>
        </p:nvSpPr>
        <p:spPr>
          <a:xfrm>
            <a:off x="304800" y="6409944"/>
            <a:ext cx="3581400" cy="365760"/>
          </a:xfrm>
        </p:spPr>
        <p:txBody>
          <a:bodyPr/>
          <a:lstStyle/>
          <a:p>
            <a:endParaRPr lang="es-CO" dirty="0"/>
          </a:p>
        </p:txBody>
      </p:sp>
      <p:sp>
        <p:nvSpPr>
          <p:cNvPr id="15" name="14 Conector recto"/>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23 Marcador de contenido"/>
          <p:cNvSpPr>
            <a:spLocks noGrp="1"/>
          </p:cNvSpPr>
          <p:nvPr>
            <p:ph sz="quarter" idx="2"/>
          </p:nvPr>
        </p:nvSpPr>
        <p:spPr>
          <a:xfrm>
            <a:off x="301752" y="2471383"/>
            <a:ext cx="4041648" cy="3818404"/>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contenido"/>
          <p:cNvSpPr>
            <a:spLocks noGrp="1"/>
          </p:cNvSpPr>
          <p:nvPr>
            <p:ph sz="quarter" idx="4"/>
          </p:nvPr>
        </p:nvSpPr>
        <p:spPr>
          <a:xfrm>
            <a:off x="4800600" y="2471383"/>
            <a:ext cx="4038600" cy="382219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Marcador de número de diapositiva"/>
          <p:cNvSpPr>
            <a:spLocks noGrp="1"/>
          </p:cNvSpPr>
          <p:nvPr>
            <p:ph type="sldNum" sz="quarter" idx="12"/>
          </p:nvPr>
        </p:nvSpPr>
        <p:spPr>
          <a:xfrm>
            <a:off x="4343400" y="1042416"/>
            <a:ext cx="457200" cy="441325"/>
          </a:xfrm>
        </p:spPr>
        <p:txBody>
          <a:bodyPr/>
          <a:lstStyle>
            <a:lvl1pPr algn="ctr">
              <a:defRPr/>
            </a:lvl1pPr>
          </a:lstStyle>
          <a:p>
            <a:fld id="{0A48631A-C58A-47AE-9155-C70245B079B2}" type="slidenum">
              <a:rPr lang="es-CO" smtClean="0"/>
              <a:t>‹Nº›</a:t>
            </a:fld>
            <a:endParaRPr lang="es-CO" dirty="0"/>
          </a:p>
        </p:txBody>
      </p:sp>
      <p:sp>
        <p:nvSpPr>
          <p:cNvPr id="23" name="22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7D084228-A43B-4525-89B2-1FB2CFE1E4D0}" type="datetimeFigureOut">
              <a:rPr lang="es-CO" smtClean="0"/>
              <a:t>29/08/2014</a:t>
            </a:fld>
            <a:endParaRPr lang="es-CO" dirty="0"/>
          </a:p>
        </p:txBody>
      </p:sp>
      <p:sp>
        <p:nvSpPr>
          <p:cNvPr id="4" name="3 Marcador de pie de página"/>
          <p:cNvSpPr>
            <a:spLocks noGrp="1"/>
          </p:cNvSpPr>
          <p:nvPr>
            <p:ph type="ftr" sz="quarter" idx="11"/>
          </p:nvPr>
        </p:nvSpPr>
        <p:spPr/>
        <p:txBody>
          <a:bodyPr/>
          <a:lstStyle/>
          <a:p>
            <a:endParaRPr lang="es-CO" dirty="0"/>
          </a:p>
        </p:txBody>
      </p:sp>
      <p:sp>
        <p:nvSpPr>
          <p:cNvPr id="5" name="4 Marcador de número de diapositiva"/>
          <p:cNvSpPr>
            <a:spLocks noGrp="1"/>
          </p:cNvSpPr>
          <p:nvPr>
            <p:ph type="sldNum" sz="quarter" idx="12"/>
          </p:nvPr>
        </p:nvSpPr>
        <p:spPr>
          <a:xfrm>
            <a:off x="4343400" y="1036020"/>
            <a:ext cx="457200" cy="441325"/>
          </a:xfrm>
        </p:spPr>
        <p:txBody>
          <a:bodyPr/>
          <a:lstStyle/>
          <a:p>
            <a:fld id="{0A48631A-C58A-47AE-9155-C70245B079B2}" type="slidenum">
              <a:rPr lang="es-CO" smtClean="0"/>
              <a:t>‹Nº›</a:t>
            </a:fld>
            <a:endParaRPr lang="es-CO"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5 Rectángulo"/>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1 Marcador de fecha"/>
          <p:cNvSpPr>
            <a:spLocks noGrp="1"/>
          </p:cNvSpPr>
          <p:nvPr>
            <p:ph type="dt" sz="half" idx="10"/>
          </p:nvPr>
        </p:nvSpPr>
        <p:spPr/>
        <p:txBody>
          <a:bodyPr/>
          <a:lstStyle/>
          <a:p>
            <a:fld id="{7D084228-A43B-4525-89B2-1FB2CFE1E4D0}" type="datetimeFigureOut">
              <a:rPr lang="es-CO" smtClean="0"/>
              <a:t>29/08/2014</a:t>
            </a:fld>
            <a:endParaRPr lang="es-CO" dirty="0"/>
          </a:p>
        </p:txBody>
      </p:sp>
      <p:sp>
        <p:nvSpPr>
          <p:cNvPr id="3" name="2 Marcador de pie de página"/>
          <p:cNvSpPr>
            <a:spLocks noGrp="1"/>
          </p:cNvSpPr>
          <p:nvPr>
            <p:ph type="ftr" sz="quarter" idx="11"/>
          </p:nvPr>
        </p:nvSpPr>
        <p:spPr/>
        <p:txBody>
          <a:bodyPr/>
          <a:lstStyle/>
          <a:p>
            <a:endParaRPr lang="es-CO" dirty="0"/>
          </a:p>
        </p:txBody>
      </p:sp>
      <p:sp>
        <p:nvSpPr>
          <p:cNvPr id="4" name="3 Marcador de número de diapositiva"/>
          <p:cNvSpPr>
            <a:spLocks noGrp="1"/>
          </p:cNvSpPr>
          <p:nvPr>
            <p:ph type="sldNum" sz="quarter" idx="12"/>
          </p:nvPr>
        </p:nvSpPr>
        <p:spPr>
          <a:xfrm>
            <a:off x="4267200" y="6324600"/>
            <a:ext cx="609600" cy="441324"/>
          </a:xfrm>
        </p:spPr>
        <p:txBody>
          <a:bodyPr/>
          <a:lstStyle>
            <a:lvl1pPr>
              <a:defRPr>
                <a:solidFill>
                  <a:srgbClr val="FFFFFF"/>
                </a:solidFill>
              </a:defRPr>
            </a:lvl1pPr>
          </a:lstStyle>
          <a:p>
            <a:fld id="{0A48631A-C58A-47AE-9155-C70245B079B2}" type="slidenum">
              <a:rPr lang="es-CO" smtClean="0"/>
              <a:t>‹Nº›</a:t>
            </a:fld>
            <a:endParaRPr lang="es-CO"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9" name="18 Rectángulo"/>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12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8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Marcador de contenido"/>
          <p:cNvSpPr>
            <a:spLocks noGrp="1"/>
          </p:cNvSpPr>
          <p:nvPr>
            <p:ph sz="quarter" idx="1"/>
          </p:nvPr>
        </p:nvSpPr>
        <p:spPr>
          <a:xfrm>
            <a:off x="3124200" y="685800"/>
            <a:ext cx="5638800" cy="5410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A48631A-C58A-47AE-9155-C70245B079B2}" type="slidenum">
              <a:rPr lang="es-CO" smtClean="0"/>
              <a:t>‹Nº›</a:t>
            </a:fld>
            <a:endParaRPr lang="es-CO" dirty="0"/>
          </a:p>
        </p:txBody>
      </p:sp>
      <p:sp>
        <p:nvSpPr>
          <p:cNvPr id="21" name="20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p:txBody>
          <a:bodyPr/>
          <a:lstStyle/>
          <a:p>
            <a:fld id="{7D084228-A43B-4525-89B2-1FB2CFE1E4D0}" type="datetimeFigureOut">
              <a:rPr lang="es-CO" smtClean="0"/>
              <a:t>29/08/2014</a:t>
            </a:fld>
            <a:endParaRPr lang="es-CO" dirty="0"/>
          </a:p>
        </p:txBody>
      </p:sp>
      <p:sp>
        <p:nvSpPr>
          <p:cNvPr id="6" name="5 Marcador de pie de página"/>
          <p:cNvSpPr>
            <a:spLocks noGrp="1"/>
          </p:cNvSpPr>
          <p:nvPr>
            <p:ph type="ftr" sz="quarter" idx="11"/>
          </p:nvPr>
        </p:nvSpPr>
        <p:spPr>
          <a:xfrm>
            <a:off x="301752" y="6410848"/>
            <a:ext cx="3383280" cy="365760"/>
          </a:xfrm>
        </p:spPr>
        <p:txBody>
          <a:bodyPr/>
          <a:lstStyle/>
          <a:p>
            <a:endParaRPr lang="es-CO"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1" name="20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19 Rectángulo"/>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11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p>
            <a:fld id="{0A48631A-C58A-47AE-9155-C70245B079B2}" type="slidenum">
              <a:rPr lang="es-CO" smtClean="0"/>
              <a:t>‹Nº›</a:t>
            </a:fld>
            <a:endParaRPr lang="es-CO" dirty="0"/>
          </a:p>
        </p:txBody>
      </p:sp>
      <p:sp>
        <p:nvSpPr>
          <p:cNvPr id="2" name="1 Título"/>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3000375" y="609600"/>
            <a:ext cx="5867400" cy="4267200"/>
          </a:xfrm>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22" name="21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a:xfrm>
            <a:off x="5788152" y="6404984"/>
            <a:ext cx="3044952" cy="365760"/>
          </a:xfrm>
        </p:spPr>
        <p:txBody>
          <a:bodyPr/>
          <a:lstStyle/>
          <a:p>
            <a:fld id="{7D084228-A43B-4525-89B2-1FB2CFE1E4D0}" type="datetimeFigureOut">
              <a:rPr lang="es-CO" smtClean="0"/>
              <a:t>29/08/2014</a:t>
            </a:fld>
            <a:endParaRPr lang="es-CO" dirty="0"/>
          </a:p>
        </p:txBody>
      </p:sp>
      <p:sp>
        <p:nvSpPr>
          <p:cNvPr id="6" name="5 Marcador de pie de página"/>
          <p:cNvSpPr>
            <a:spLocks noGrp="1"/>
          </p:cNvSpPr>
          <p:nvPr>
            <p:ph type="ftr" sz="quarter" idx="11"/>
          </p:nvPr>
        </p:nvSpPr>
        <p:spPr>
          <a:xfrm>
            <a:off x="301752" y="6410848"/>
            <a:ext cx="3584448" cy="365760"/>
          </a:xfrm>
        </p:spPr>
        <p:txBody>
          <a:bodyPr/>
          <a:lstStyle/>
          <a:p>
            <a:endParaRPr lang="es-CO"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Marcador de fecha"/>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D084228-A43B-4525-89B2-1FB2CFE1E4D0}" type="datetimeFigureOut">
              <a:rPr lang="es-CO" smtClean="0"/>
              <a:t>29/08/2014</a:t>
            </a:fld>
            <a:endParaRPr lang="es-CO" dirty="0"/>
          </a:p>
        </p:txBody>
      </p:sp>
      <p:sp>
        <p:nvSpPr>
          <p:cNvPr id="3" name="2 Marcador de pie de página"/>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s-CO" dirty="0"/>
          </a:p>
        </p:txBody>
      </p:sp>
      <p:sp>
        <p:nvSpPr>
          <p:cNvPr id="8" name="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9 Conector recto"/>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11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Marcador de número de diapositiva"/>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A48631A-C58A-47AE-9155-C70245B079B2}" type="slidenum">
              <a:rPr lang="es-CO" smtClean="0"/>
              <a:t>‹Nº›</a:t>
            </a:fld>
            <a:endParaRPr lang="es-CO" dirty="0"/>
          </a:p>
        </p:txBody>
      </p:sp>
      <p:sp>
        <p:nvSpPr>
          <p:cNvPr id="22" name="21 Marcador de título"/>
          <p:cNvSpPr>
            <a:spLocks noGrp="1"/>
          </p:cNvSpPr>
          <p:nvPr>
            <p:ph type="title"/>
          </p:nvPr>
        </p:nvSpPr>
        <p:spPr>
          <a:xfrm>
            <a:off x="301752" y="228600"/>
            <a:ext cx="8534400" cy="758952"/>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2304256" y="5589240"/>
            <a:ext cx="4572000" cy="830997"/>
          </a:xfrm>
          <a:prstGeom prst="rect">
            <a:avLst/>
          </a:prstGeom>
        </p:spPr>
        <p:txBody>
          <a:bodyPr>
            <a:spAutoFit/>
          </a:bodyPr>
          <a:lstStyle/>
          <a:p>
            <a:pPr algn="ctr"/>
            <a:r>
              <a:rPr lang="es-CO" sz="2400" b="1" i="1" dirty="0" smtClean="0">
                <a:solidFill>
                  <a:srgbClr val="A40000"/>
                </a:solidFill>
                <a:latin typeface="Cambria" pitchFamily="18" charset="0"/>
                <a:cs typeface="Arabic Typesetting" pitchFamily="66" charset="-78"/>
              </a:rPr>
              <a:t>Tutora:</a:t>
            </a:r>
          </a:p>
          <a:p>
            <a:pPr algn="ctr"/>
            <a:r>
              <a:rPr lang="es-CO" sz="2400" b="1" i="1" dirty="0" smtClean="0">
                <a:latin typeface="Cambria" pitchFamily="18" charset="0"/>
                <a:cs typeface="Arabic Typesetting" pitchFamily="66" charset="-78"/>
              </a:rPr>
              <a:t>Gloria Lucia Guzmán</a:t>
            </a:r>
            <a:endParaRPr lang="es-CO" sz="2400" b="1" i="1" dirty="0">
              <a:latin typeface="Cambria" pitchFamily="18" charset="0"/>
              <a:cs typeface="Arabic Typesetting" pitchFamily="66" charset="-78"/>
            </a:endParaRPr>
          </a:p>
        </p:txBody>
      </p:sp>
      <p:sp>
        <p:nvSpPr>
          <p:cNvPr id="9" name="8 Rectángulo"/>
          <p:cNvSpPr/>
          <p:nvPr/>
        </p:nvSpPr>
        <p:spPr>
          <a:xfrm>
            <a:off x="1349388" y="983630"/>
            <a:ext cx="6552728" cy="1200329"/>
          </a:xfrm>
          <a:prstGeom prst="rect">
            <a:avLst/>
          </a:prstGeom>
        </p:spPr>
        <p:txBody>
          <a:bodyPr wrap="square">
            <a:spAutoFit/>
          </a:bodyPr>
          <a:lstStyle/>
          <a:p>
            <a:pPr algn="ctr"/>
            <a:r>
              <a:rPr lang="es-CO" sz="3600" b="1" i="1" dirty="0" smtClean="0">
                <a:latin typeface="Cambria" pitchFamily="18" charset="0"/>
                <a:cs typeface="Arabic Typesetting" pitchFamily="66" charset="-78"/>
              </a:rPr>
              <a:t>La Historia De La Teoría De La Probabilidad</a:t>
            </a:r>
            <a:endParaRPr lang="es-CO" sz="3600" b="1" i="1" dirty="0">
              <a:latin typeface="Cambria" pitchFamily="18" charset="0"/>
              <a:cs typeface="Arabic Typesetting" pitchFamily="66" charset="-78"/>
            </a:endParaRPr>
          </a:p>
        </p:txBody>
      </p:sp>
      <p:sp>
        <p:nvSpPr>
          <p:cNvPr id="10" name="9 Rectángulo"/>
          <p:cNvSpPr/>
          <p:nvPr/>
        </p:nvSpPr>
        <p:spPr>
          <a:xfrm>
            <a:off x="1835696" y="3068960"/>
            <a:ext cx="5832648" cy="584775"/>
          </a:xfrm>
          <a:prstGeom prst="rect">
            <a:avLst/>
          </a:prstGeom>
        </p:spPr>
        <p:txBody>
          <a:bodyPr wrap="square">
            <a:spAutoFit/>
          </a:bodyPr>
          <a:lstStyle/>
          <a:p>
            <a:pPr algn="ctr"/>
            <a:r>
              <a:rPr lang="es-CO" sz="3200" b="1" i="1" dirty="0" smtClean="0">
                <a:solidFill>
                  <a:srgbClr val="A40000"/>
                </a:solidFill>
                <a:latin typeface="Cambria" pitchFamily="18" charset="0"/>
                <a:cs typeface="Arabic Typesetting" pitchFamily="66" charset="-78"/>
              </a:rPr>
              <a:t>Presentado Por:</a:t>
            </a:r>
            <a:endParaRPr lang="es-CO" sz="3200" b="1" i="1" dirty="0">
              <a:solidFill>
                <a:srgbClr val="A40000"/>
              </a:solidFill>
              <a:latin typeface="Cambria" pitchFamily="18" charset="0"/>
              <a:cs typeface="Arabic Typesetting" pitchFamily="66" charset="-78"/>
            </a:endParaRPr>
          </a:p>
        </p:txBody>
      </p:sp>
      <p:sp>
        <p:nvSpPr>
          <p:cNvPr id="11" name="10 Rectángulo"/>
          <p:cNvSpPr/>
          <p:nvPr/>
        </p:nvSpPr>
        <p:spPr>
          <a:xfrm>
            <a:off x="1727176" y="3701350"/>
            <a:ext cx="5832648" cy="1815882"/>
          </a:xfrm>
          <a:prstGeom prst="rect">
            <a:avLst/>
          </a:prstGeom>
        </p:spPr>
        <p:txBody>
          <a:bodyPr wrap="square">
            <a:spAutoFit/>
          </a:bodyPr>
          <a:lstStyle/>
          <a:p>
            <a:pPr algn="ctr"/>
            <a:r>
              <a:rPr lang="es-CO" sz="2800" b="1" i="1" dirty="0" smtClean="0">
                <a:latin typeface="Cambria" pitchFamily="18" charset="0"/>
                <a:cs typeface="Arabic Typesetting" pitchFamily="66" charset="-78"/>
              </a:rPr>
              <a:t>Juan Miguel Herrera</a:t>
            </a:r>
          </a:p>
          <a:p>
            <a:pPr algn="ctr"/>
            <a:r>
              <a:rPr lang="es-CO" sz="2800" b="1" i="1" dirty="0" smtClean="0">
                <a:latin typeface="Cambria" pitchFamily="18" charset="0"/>
                <a:cs typeface="Arabic Typesetting" pitchFamily="66" charset="-78"/>
              </a:rPr>
              <a:t>Geider Enrique Barrios</a:t>
            </a:r>
          </a:p>
          <a:p>
            <a:pPr algn="ctr"/>
            <a:r>
              <a:rPr lang="es-CO" sz="2800" b="1" i="1" dirty="0" smtClean="0">
                <a:latin typeface="Cambria" pitchFamily="18" charset="0"/>
                <a:cs typeface="Arabic Typesetting" pitchFamily="66" charset="-78"/>
              </a:rPr>
              <a:t>Belkis Jhoanna Herrera</a:t>
            </a:r>
          </a:p>
          <a:p>
            <a:pPr algn="ctr"/>
            <a:r>
              <a:rPr lang="es-CO" sz="2800" b="1" i="1" dirty="0" smtClean="0">
                <a:latin typeface="Cambria" pitchFamily="18" charset="0"/>
                <a:cs typeface="Arabic Typesetting" pitchFamily="66" charset="-78"/>
              </a:rPr>
              <a:t>Elkin Rodríguez</a:t>
            </a:r>
          </a:p>
        </p:txBody>
      </p:sp>
      <p:sp>
        <p:nvSpPr>
          <p:cNvPr id="12" name="11 Rectángulo"/>
          <p:cNvSpPr/>
          <p:nvPr/>
        </p:nvSpPr>
        <p:spPr>
          <a:xfrm>
            <a:off x="1115617" y="6309320"/>
            <a:ext cx="6984775" cy="400110"/>
          </a:xfrm>
          <a:prstGeom prst="rect">
            <a:avLst/>
          </a:prstGeom>
        </p:spPr>
        <p:txBody>
          <a:bodyPr wrap="square">
            <a:spAutoFit/>
          </a:bodyPr>
          <a:lstStyle/>
          <a:p>
            <a:pPr algn="ctr"/>
            <a:r>
              <a:rPr lang="es-CO" sz="2000" b="1" i="1" smtClean="0">
                <a:latin typeface="Cambria" pitchFamily="18" charset="0"/>
                <a:cs typeface="Arabic Typesetting" pitchFamily="66" charset="-78"/>
              </a:rPr>
              <a:t>27 Agosto </a:t>
            </a:r>
            <a:r>
              <a:rPr lang="es-CO" sz="2000" b="1" i="1" dirty="0" smtClean="0">
                <a:latin typeface="Cambria" pitchFamily="18" charset="0"/>
                <a:cs typeface="Arabic Typesetting" pitchFamily="66" charset="-78"/>
              </a:rPr>
              <a:t>2014</a:t>
            </a:r>
            <a:endParaRPr lang="es-CO" sz="2000" b="1" i="1" dirty="0">
              <a:latin typeface="Cambria" pitchFamily="18" charset="0"/>
              <a:cs typeface="Arabic Typesetting" pitchFamily="66" charset="-78"/>
            </a:endParaRPr>
          </a:p>
        </p:txBody>
      </p:sp>
      <p:sp>
        <p:nvSpPr>
          <p:cNvPr id="14" name="13 Rectángulo"/>
          <p:cNvSpPr/>
          <p:nvPr/>
        </p:nvSpPr>
        <p:spPr>
          <a:xfrm>
            <a:off x="3211092" y="107921"/>
            <a:ext cx="2604367" cy="584775"/>
          </a:xfrm>
          <a:prstGeom prst="rect">
            <a:avLst/>
          </a:prstGeom>
        </p:spPr>
        <p:txBody>
          <a:bodyPr wrap="none">
            <a:spAutoFit/>
          </a:bodyPr>
          <a:lstStyle/>
          <a:p>
            <a:pPr algn="ctr"/>
            <a:r>
              <a:rPr lang="es-CO" sz="3200" b="1" i="1" dirty="0" smtClean="0">
                <a:latin typeface="Cambria" pitchFamily="18" charset="0"/>
                <a:cs typeface="Arabic Typesetting" pitchFamily="66" charset="-78"/>
              </a:rPr>
              <a:t>Probabilidad</a:t>
            </a:r>
            <a:endParaRPr lang="es-CO" sz="3200" b="1" i="1" dirty="0">
              <a:latin typeface="Cambria" pitchFamily="18" charset="0"/>
              <a:cs typeface="Arabic Typesetting" pitchFamily="66" charset="-78"/>
            </a:endParaRPr>
          </a:p>
        </p:txBody>
      </p:sp>
      <p:sp>
        <p:nvSpPr>
          <p:cNvPr id="15" name="14 Rectángulo"/>
          <p:cNvSpPr/>
          <p:nvPr/>
        </p:nvSpPr>
        <p:spPr>
          <a:xfrm>
            <a:off x="2304256" y="2617748"/>
            <a:ext cx="4572000" cy="523220"/>
          </a:xfrm>
          <a:prstGeom prst="rect">
            <a:avLst/>
          </a:prstGeom>
        </p:spPr>
        <p:txBody>
          <a:bodyPr>
            <a:spAutoFit/>
          </a:bodyPr>
          <a:lstStyle/>
          <a:p>
            <a:pPr algn="ctr"/>
            <a:r>
              <a:rPr lang="es-CO" sz="2800" b="1" i="1" dirty="0" smtClean="0">
                <a:latin typeface="Cambria" pitchFamily="18" charset="0"/>
                <a:cs typeface="Arabic Typesetting" pitchFamily="66" charset="-78"/>
              </a:rPr>
              <a:t>Grupo: 100402_97</a:t>
            </a:r>
          </a:p>
        </p:txBody>
      </p:sp>
    </p:spTree>
    <p:extLst>
      <p:ext uri="{BB962C8B-B14F-4D97-AF65-F5344CB8AC3E}">
        <p14:creationId xmlns:p14="http://schemas.microsoft.com/office/powerpoint/2010/main" val="172238916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467544" y="908720"/>
            <a:ext cx="7992888" cy="4462760"/>
          </a:xfrm>
          <a:prstGeom prst="rect">
            <a:avLst/>
          </a:prstGeom>
        </p:spPr>
        <p:txBody>
          <a:bodyPr wrap="square">
            <a:spAutoFit/>
          </a:bodyPr>
          <a:lstStyle/>
          <a:p>
            <a:pPr marL="365760" lvl="0" indent="-256032" algn="just">
              <a:spcBef>
                <a:spcPts val="400"/>
              </a:spcBef>
              <a:buClr>
                <a:srgbClr val="D00000"/>
              </a:buClr>
              <a:buSzPct val="95000"/>
              <a:buFont typeface="Wingdings" pitchFamily="2" charset="2"/>
              <a:buChar char="ü"/>
            </a:pPr>
            <a:r>
              <a:rPr lang="es-CO" sz="2400" i="1" dirty="0">
                <a:solidFill>
                  <a:prstClr val="black"/>
                </a:solidFill>
                <a:latin typeface="Cambria" pitchFamily="18" charset="0"/>
                <a:cs typeface="Courier New" pitchFamily="49" charset="0"/>
              </a:rPr>
              <a:t>En una empresa de manufactura se puede utilizar para calcular la serie de tiempo de la demanda de un producto.</a:t>
            </a:r>
          </a:p>
          <a:p>
            <a:pPr marL="365760" lvl="0" indent="-256032" algn="just">
              <a:spcBef>
                <a:spcPts val="400"/>
              </a:spcBef>
              <a:buClr>
                <a:srgbClr val="D00000"/>
              </a:buClr>
              <a:buSzPct val="95000"/>
              <a:buFont typeface="Wingdings" pitchFamily="2" charset="2"/>
              <a:buChar char="ü"/>
            </a:pPr>
            <a:endParaRPr lang="es-CO" sz="2400" i="1" dirty="0" smtClean="0">
              <a:solidFill>
                <a:prstClr val="black"/>
              </a:solidFill>
              <a:latin typeface="Cambria" pitchFamily="18" charset="0"/>
              <a:cs typeface="Courier New" pitchFamily="49" charset="0"/>
            </a:endParaRPr>
          </a:p>
          <a:p>
            <a:pPr marL="365760" lvl="0" indent="-256032" algn="just">
              <a:spcBef>
                <a:spcPts val="400"/>
              </a:spcBef>
              <a:buClr>
                <a:srgbClr val="D00000"/>
              </a:buClr>
              <a:buSzPct val="95000"/>
              <a:buFont typeface="Wingdings" pitchFamily="2" charset="2"/>
              <a:buChar char="ü"/>
            </a:pPr>
            <a:endParaRPr lang="es-CO" sz="2400" i="1" dirty="0">
              <a:solidFill>
                <a:prstClr val="black"/>
              </a:solidFill>
              <a:latin typeface="Cambria" pitchFamily="18" charset="0"/>
              <a:cs typeface="Courier New" pitchFamily="49" charset="0"/>
            </a:endParaRPr>
          </a:p>
          <a:p>
            <a:pPr marL="365760" lvl="0" indent="-256032" algn="just">
              <a:spcBef>
                <a:spcPts val="400"/>
              </a:spcBef>
              <a:buClr>
                <a:srgbClr val="D00000"/>
              </a:buClr>
              <a:buSzPct val="95000"/>
              <a:buFont typeface="Wingdings" pitchFamily="2" charset="2"/>
              <a:buChar char="ü"/>
            </a:pPr>
            <a:r>
              <a:rPr lang="es-CO" sz="2400" i="1" dirty="0">
                <a:solidFill>
                  <a:prstClr val="black"/>
                </a:solidFill>
                <a:latin typeface="Cambria" pitchFamily="18" charset="0"/>
                <a:cs typeface="Courier New" pitchFamily="49" charset="0"/>
              </a:rPr>
              <a:t>En una empresa de manufactura se puede utilizar para calcular la serie de tiempo de producción de una </a:t>
            </a:r>
            <a:r>
              <a:rPr lang="es-CO" sz="2400" i="1" dirty="0" smtClean="0">
                <a:solidFill>
                  <a:prstClr val="black"/>
                </a:solidFill>
                <a:latin typeface="Cambria" pitchFamily="18" charset="0"/>
                <a:cs typeface="Courier New" pitchFamily="49" charset="0"/>
              </a:rPr>
              <a:t>maquinaria.</a:t>
            </a:r>
            <a:endParaRPr lang="es-CO" sz="2400" i="1" dirty="0">
              <a:solidFill>
                <a:prstClr val="black"/>
              </a:solidFill>
              <a:latin typeface="Cambria" pitchFamily="18" charset="0"/>
              <a:cs typeface="Courier New" pitchFamily="49" charset="0"/>
            </a:endParaRPr>
          </a:p>
          <a:p>
            <a:pPr marL="365760" lvl="0" indent="-256032" algn="just">
              <a:spcBef>
                <a:spcPts val="400"/>
              </a:spcBef>
              <a:buClr>
                <a:srgbClr val="D00000"/>
              </a:buClr>
              <a:buSzPct val="95000"/>
              <a:buFont typeface="Wingdings" pitchFamily="2" charset="2"/>
              <a:buChar char="ü"/>
            </a:pPr>
            <a:endParaRPr lang="es-CO" sz="2400" i="1" dirty="0" smtClean="0">
              <a:solidFill>
                <a:prstClr val="black"/>
              </a:solidFill>
              <a:latin typeface="Cambria" pitchFamily="18" charset="0"/>
              <a:cs typeface="Courier New" pitchFamily="49" charset="0"/>
            </a:endParaRPr>
          </a:p>
          <a:p>
            <a:pPr marL="365760" lvl="0" indent="-256032" algn="just">
              <a:spcBef>
                <a:spcPts val="400"/>
              </a:spcBef>
              <a:buClr>
                <a:srgbClr val="D00000"/>
              </a:buClr>
              <a:buSzPct val="95000"/>
              <a:buFont typeface="Wingdings" pitchFamily="2" charset="2"/>
              <a:buChar char="ü"/>
            </a:pPr>
            <a:endParaRPr lang="es-CO" sz="2400" i="1" dirty="0">
              <a:solidFill>
                <a:prstClr val="black"/>
              </a:solidFill>
              <a:latin typeface="Cambria" pitchFamily="18" charset="0"/>
              <a:cs typeface="Courier New" pitchFamily="49" charset="0"/>
            </a:endParaRPr>
          </a:p>
          <a:p>
            <a:pPr marL="365760" lvl="0" indent="-256032" algn="just">
              <a:spcBef>
                <a:spcPts val="400"/>
              </a:spcBef>
              <a:buClr>
                <a:srgbClr val="D00000"/>
              </a:buClr>
              <a:buSzPct val="95000"/>
              <a:buFont typeface="Wingdings" pitchFamily="2" charset="2"/>
              <a:buChar char="ü"/>
            </a:pPr>
            <a:r>
              <a:rPr lang="es-CO" sz="2400" i="1" dirty="0">
                <a:solidFill>
                  <a:prstClr val="black"/>
                </a:solidFill>
                <a:latin typeface="Cambria" pitchFamily="18" charset="0"/>
                <a:cs typeface="Courier New" pitchFamily="49" charset="0"/>
              </a:rPr>
              <a:t>En una empresa de servicio se puede utilizar para calcular el grado de satisfacción de los clientes.</a:t>
            </a:r>
          </a:p>
        </p:txBody>
      </p:sp>
    </p:spTree>
    <p:extLst>
      <p:ext uri="{BB962C8B-B14F-4D97-AF65-F5344CB8AC3E}">
        <p14:creationId xmlns:p14="http://schemas.microsoft.com/office/powerpoint/2010/main" val="352263482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4294967295"/>
          </p:nvPr>
        </p:nvSpPr>
        <p:spPr>
          <a:xfrm>
            <a:off x="395536" y="1556792"/>
            <a:ext cx="8424863" cy="4608512"/>
          </a:xfrm>
        </p:spPr>
        <p:txBody>
          <a:bodyPr>
            <a:normAutofit fontScale="92500"/>
          </a:bodyPr>
          <a:lstStyle/>
          <a:p>
            <a:pPr algn="just">
              <a:buClr>
                <a:srgbClr val="D00000"/>
              </a:buClr>
              <a:buSzPct val="103000"/>
              <a:buFont typeface="Wingdings" pitchFamily="2" charset="2"/>
              <a:buChar char="ü"/>
            </a:pPr>
            <a:r>
              <a:rPr lang="es-CO" sz="2400" b="1" i="1" dirty="0" smtClean="0">
                <a:latin typeface="Cambria" pitchFamily="18" charset="0"/>
              </a:rPr>
              <a:t>Población:</a:t>
            </a:r>
            <a:r>
              <a:rPr lang="es-CO" sz="2400" i="1" dirty="0" smtClean="0">
                <a:latin typeface="Cambria" pitchFamily="18" charset="0"/>
              </a:rPr>
              <a:t> es </a:t>
            </a:r>
            <a:r>
              <a:rPr lang="es-CO" sz="2400" i="1" dirty="0">
                <a:latin typeface="Cambria" pitchFamily="18" charset="0"/>
              </a:rPr>
              <a:t>el </a:t>
            </a:r>
            <a:r>
              <a:rPr lang="es-CO" sz="2400" i="1" dirty="0" smtClean="0">
                <a:latin typeface="Cambria" pitchFamily="18" charset="0"/>
              </a:rPr>
              <a:t>conjunto finito </a:t>
            </a:r>
            <a:r>
              <a:rPr lang="es-CO" sz="2400" i="1" dirty="0">
                <a:latin typeface="Cambria" pitchFamily="18" charset="0"/>
              </a:rPr>
              <a:t>o infinito de personas u objetos </a:t>
            </a:r>
            <a:r>
              <a:rPr lang="es-CO" sz="2400" i="1" dirty="0" smtClean="0">
                <a:latin typeface="Cambria" pitchFamily="18" charset="0"/>
              </a:rPr>
              <a:t>sobre </a:t>
            </a:r>
            <a:r>
              <a:rPr lang="es-CO" sz="2400" i="1" dirty="0">
                <a:latin typeface="Cambria" pitchFamily="18" charset="0"/>
              </a:rPr>
              <a:t>el que estamos interesados </a:t>
            </a:r>
            <a:r>
              <a:rPr lang="es-CO" sz="2400" i="1" dirty="0" smtClean="0">
                <a:latin typeface="Cambria" pitchFamily="18" charset="0"/>
              </a:rPr>
              <a:t>y estudiamos, </a:t>
            </a:r>
            <a:r>
              <a:rPr lang="es-CO" sz="2400" i="1" dirty="0">
                <a:latin typeface="Cambria" pitchFamily="18" charset="0"/>
              </a:rPr>
              <a:t>acerca de los cuales intentamos sacar </a:t>
            </a:r>
            <a:r>
              <a:rPr lang="es-CO" sz="2400" i="1" dirty="0" smtClean="0">
                <a:latin typeface="Cambria" pitchFamily="18" charset="0"/>
              </a:rPr>
              <a:t>conclusiones.</a:t>
            </a:r>
          </a:p>
          <a:p>
            <a:pPr algn="just">
              <a:buClr>
                <a:srgbClr val="D00000"/>
              </a:buClr>
              <a:buSzPct val="103000"/>
              <a:buFont typeface="Wingdings" pitchFamily="2" charset="2"/>
              <a:buChar char="ü"/>
            </a:pPr>
            <a:endParaRPr lang="es-CO" sz="2400" i="1" dirty="0" smtClean="0">
              <a:latin typeface="Cambria" pitchFamily="18" charset="0"/>
            </a:endParaRPr>
          </a:p>
          <a:p>
            <a:pPr algn="just">
              <a:buClr>
                <a:srgbClr val="D00000"/>
              </a:buClr>
              <a:buSzPct val="103000"/>
              <a:buFont typeface="Wingdings" pitchFamily="2" charset="2"/>
              <a:buChar char="ü"/>
            </a:pPr>
            <a:r>
              <a:rPr lang="es-CO" sz="2400" i="1" dirty="0" smtClean="0">
                <a:latin typeface="Cambria" pitchFamily="18" charset="0"/>
              </a:rPr>
              <a:t>La </a:t>
            </a:r>
            <a:r>
              <a:rPr lang="es-CO" sz="2400" b="1" i="1" dirty="0" smtClean="0">
                <a:latin typeface="Cambria" pitchFamily="18" charset="0"/>
              </a:rPr>
              <a:t>Unidad Estadística </a:t>
            </a:r>
            <a:r>
              <a:rPr lang="es-CO" sz="2400" i="1" dirty="0" smtClean="0">
                <a:latin typeface="Cambria" pitchFamily="18" charset="0"/>
              </a:rPr>
              <a:t>es </a:t>
            </a:r>
            <a:r>
              <a:rPr lang="es-CO" sz="2400" i="1" dirty="0">
                <a:latin typeface="Cambria" pitchFamily="18" charset="0"/>
              </a:rPr>
              <a:t>el elemento de la población que reporta la información y sobre el cuál se realiza un determinado análisis</a:t>
            </a:r>
            <a:r>
              <a:rPr lang="es-CO" sz="2400" i="1" dirty="0" smtClean="0">
                <a:latin typeface="Cambria" pitchFamily="18" charset="0"/>
              </a:rPr>
              <a:t>.</a:t>
            </a:r>
          </a:p>
          <a:p>
            <a:pPr algn="just">
              <a:buClr>
                <a:srgbClr val="D00000"/>
              </a:buClr>
              <a:buSzPct val="103000"/>
              <a:buFont typeface="Wingdings" pitchFamily="2" charset="2"/>
              <a:buChar char="ü"/>
            </a:pPr>
            <a:endParaRPr lang="es-CO" sz="2400" i="1" dirty="0">
              <a:latin typeface="Cambria" pitchFamily="18" charset="0"/>
            </a:endParaRPr>
          </a:p>
          <a:p>
            <a:pPr lvl="0" algn="just">
              <a:buClr>
                <a:srgbClr val="D00000"/>
              </a:buClr>
              <a:buSzPct val="103000"/>
              <a:buFont typeface="Wingdings" pitchFamily="2" charset="2"/>
              <a:buChar char="ü"/>
            </a:pPr>
            <a:r>
              <a:rPr lang="es-CO" sz="2400" b="1" i="1" dirty="0">
                <a:solidFill>
                  <a:prstClr val="black"/>
                </a:solidFill>
                <a:latin typeface="Cambria" pitchFamily="18" charset="0"/>
              </a:rPr>
              <a:t>Los datos </a:t>
            </a:r>
            <a:r>
              <a:rPr lang="es-CO" sz="2400" i="1" dirty="0">
                <a:solidFill>
                  <a:prstClr val="black"/>
                </a:solidFill>
                <a:latin typeface="Cambria" pitchFamily="18" charset="0"/>
              </a:rPr>
              <a:t>son todas aquellas características o valores susceptibles de ser observados, clasificados y contados. </a:t>
            </a:r>
          </a:p>
          <a:p>
            <a:pPr lvl="0" algn="just">
              <a:buClr>
                <a:srgbClr val="D00000"/>
              </a:buClr>
              <a:buSzPct val="103000"/>
              <a:buFont typeface="Wingdings" pitchFamily="2" charset="2"/>
              <a:buChar char="ü"/>
            </a:pPr>
            <a:endParaRPr lang="es-CO" sz="2400" i="1" dirty="0">
              <a:solidFill>
                <a:prstClr val="black"/>
              </a:solidFill>
              <a:latin typeface="Cambria" pitchFamily="18" charset="0"/>
            </a:endParaRPr>
          </a:p>
          <a:p>
            <a:pPr lvl="0" algn="just">
              <a:buClr>
                <a:srgbClr val="D00000"/>
              </a:buClr>
              <a:buSzPct val="103000"/>
              <a:buFont typeface="Wingdings" pitchFamily="2" charset="2"/>
              <a:buChar char="ü"/>
            </a:pPr>
            <a:r>
              <a:rPr lang="es-CO" sz="2400" b="1" i="1" dirty="0">
                <a:solidFill>
                  <a:prstClr val="black"/>
                </a:solidFill>
                <a:latin typeface="Cambria" pitchFamily="18" charset="0"/>
              </a:rPr>
              <a:t>Variable</a:t>
            </a:r>
            <a:r>
              <a:rPr lang="es-CO" sz="2400" i="1" dirty="0">
                <a:solidFill>
                  <a:prstClr val="black"/>
                </a:solidFill>
                <a:latin typeface="Cambria" pitchFamily="18" charset="0"/>
              </a:rPr>
              <a:t> es una característica susceptible de tener distintos valores en los elementos de un grupo o conjunto. </a:t>
            </a:r>
          </a:p>
          <a:p>
            <a:pPr algn="just">
              <a:buClr>
                <a:srgbClr val="D00000"/>
              </a:buClr>
              <a:buSzPct val="103000"/>
              <a:buFont typeface="Wingdings" pitchFamily="2" charset="2"/>
              <a:buChar char="ü"/>
            </a:pPr>
            <a:endParaRPr lang="es-CO" sz="2400" i="1" dirty="0" smtClean="0">
              <a:latin typeface="Cambria" pitchFamily="18" charset="0"/>
            </a:endParaRPr>
          </a:p>
          <a:p>
            <a:pPr algn="just">
              <a:buClr>
                <a:srgbClr val="D00000"/>
              </a:buClr>
              <a:buSzPct val="103000"/>
              <a:buFont typeface="Wingdings" pitchFamily="2" charset="2"/>
              <a:buChar char="ü"/>
            </a:pPr>
            <a:endParaRPr lang="es-CO" sz="2400" i="1" dirty="0" smtClean="0">
              <a:latin typeface="Cambria" pitchFamily="18" charset="0"/>
            </a:endParaRPr>
          </a:p>
          <a:p>
            <a:pPr algn="just">
              <a:buClr>
                <a:srgbClr val="D00000"/>
              </a:buClr>
              <a:buSzPct val="103000"/>
              <a:buFont typeface="Wingdings" pitchFamily="2" charset="2"/>
              <a:buChar char="ü"/>
            </a:pPr>
            <a:endParaRPr lang="es-CO" sz="2400" i="1" dirty="0">
              <a:latin typeface="Cambria" pitchFamily="18" charset="0"/>
            </a:endParaRPr>
          </a:p>
        </p:txBody>
      </p:sp>
      <p:sp>
        <p:nvSpPr>
          <p:cNvPr id="5" name="4 Rectángulo"/>
          <p:cNvSpPr/>
          <p:nvPr/>
        </p:nvSpPr>
        <p:spPr>
          <a:xfrm>
            <a:off x="2658879" y="334397"/>
            <a:ext cx="3929345" cy="646331"/>
          </a:xfrm>
          <a:prstGeom prst="rect">
            <a:avLst/>
          </a:prstGeom>
        </p:spPr>
        <p:txBody>
          <a:bodyPr wrap="none">
            <a:spAutoFit/>
          </a:bodyPr>
          <a:lstStyle/>
          <a:p>
            <a:pPr algn="ctr"/>
            <a:r>
              <a:rPr lang="es-CO" sz="3600" b="1" i="1" u="sng" dirty="0">
                <a:solidFill>
                  <a:srgbClr val="A40000"/>
                </a:solidFill>
                <a:latin typeface="Cambria" pitchFamily="18" charset="0"/>
                <a:cs typeface="Courier New" pitchFamily="49" charset="0"/>
              </a:rPr>
              <a:t>Conceptos Básicos</a:t>
            </a:r>
          </a:p>
        </p:txBody>
      </p:sp>
    </p:spTree>
    <p:extLst>
      <p:ext uri="{BB962C8B-B14F-4D97-AF65-F5344CB8AC3E}">
        <p14:creationId xmlns:p14="http://schemas.microsoft.com/office/powerpoint/2010/main" val="58660948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4294967295"/>
          </p:nvPr>
        </p:nvSpPr>
        <p:spPr>
          <a:xfrm>
            <a:off x="323031" y="981075"/>
            <a:ext cx="8353425" cy="4319588"/>
          </a:xfrm>
        </p:spPr>
        <p:txBody>
          <a:bodyPr>
            <a:noAutofit/>
          </a:bodyPr>
          <a:lstStyle/>
          <a:p>
            <a:pPr algn="just">
              <a:buClr>
                <a:srgbClr val="D00000"/>
              </a:buClr>
              <a:buSzPct val="96000"/>
              <a:buFont typeface="Wingdings" pitchFamily="2" charset="2"/>
              <a:buChar char="ü"/>
            </a:pPr>
            <a:r>
              <a:rPr lang="es-CO" sz="2400" b="1" i="1" dirty="0" smtClean="0">
                <a:latin typeface="Cambria" pitchFamily="18" charset="0"/>
              </a:rPr>
              <a:t>Una</a:t>
            </a:r>
            <a:r>
              <a:rPr lang="es-CO" sz="2400" b="1" i="1" dirty="0">
                <a:latin typeface="Cambria" pitchFamily="18" charset="0"/>
              </a:rPr>
              <a:t> variable estadística </a:t>
            </a:r>
            <a:r>
              <a:rPr lang="es-CO" sz="2400" i="1" dirty="0">
                <a:latin typeface="Cambria" pitchFamily="18" charset="0"/>
              </a:rPr>
              <a:t>es cada una de las características o cualidades que poseen los individuos de una población.</a:t>
            </a:r>
          </a:p>
          <a:p>
            <a:pPr algn="just">
              <a:buClr>
                <a:srgbClr val="D00000"/>
              </a:buClr>
              <a:buSzPct val="96000"/>
              <a:buFont typeface="Wingdings" pitchFamily="2" charset="2"/>
              <a:buChar char="ü"/>
            </a:pPr>
            <a:endParaRPr lang="es-CO" sz="2400" b="1" i="1" dirty="0" smtClean="0">
              <a:latin typeface="Cambria" pitchFamily="18" charset="0"/>
            </a:endParaRPr>
          </a:p>
          <a:p>
            <a:pPr algn="just">
              <a:buClr>
                <a:srgbClr val="D00000"/>
              </a:buClr>
              <a:buSzPct val="96000"/>
              <a:buFont typeface="Wingdings" pitchFamily="2" charset="2"/>
              <a:buChar char="ü"/>
            </a:pPr>
            <a:r>
              <a:rPr lang="es-CO" sz="2400" b="1" i="1" dirty="0" smtClean="0">
                <a:latin typeface="Cambria" pitchFamily="18" charset="0"/>
              </a:rPr>
              <a:t>Variable </a:t>
            </a:r>
            <a:r>
              <a:rPr lang="es-CO" sz="2400" b="1" i="1" dirty="0">
                <a:latin typeface="Cambria" pitchFamily="18" charset="0"/>
              </a:rPr>
              <a:t>cualitativa: </a:t>
            </a:r>
            <a:r>
              <a:rPr lang="es-CO" sz="2400" i="1" dirty="0">
                <a:latin typeface="Cambria" pitchFamily="18" charset="0"/>
              </a:rPr>
              <a:t>se refieren a características o cualidades que no pueden ser medidas con números</a:t>
            </a:r>
            <a:r>
              <a:rPr lang="es-CO" sz="2400" i="1" dirty="0" smtClean="0">
                <a:latin typeface="Cambria" pitchFamily="18" charset="0"/>
              </a:rPr>
              <a:t>.</a:t>
            </a:r>
          </a:p>
          <a:p>
            <a:pPr algn="just">
              <a:buClr>
                <a:srgbClr val="D00000"/>
              </a:buClr>
              <a:buSzPct val="96000"/>
              <a:buFont typeface="Wingdings" pitchFamily="2" charset="2"/>
              <a:buChar char="ü"/>
            </a:pPr>
            <a:endParaRPr lang="es-CO" sz="2400" i="1" dirty="0" smtClean="0">
              <a:latin typeface="Cambria" pitchFamily="18" charset="0"/>
            </a:endParaRPr>
          </a:p>
          <a:p>
            <a:pPr algn="just">
              <a:buClr>
                <a:srgbClr val="D00000"/>
              </a:buClr>
              <a:buSzPct val="96000"/>
              <a:buFont typeface="Wingdings" pitchFamily="2" charset="2"/>
              <a:buChar char="ü"/>
            </a:pPr>
            <a:endParaRPr lang="es-CO" sz="2400" i="1" dirty="0">
              <a:latin typeface="Cambria" pitchFamily="18" charset="0"/>
            </a:endParaRPr>
          </a:p>
          <a:p>
            <a:pPr lvl="0" algn="just">
              <a:buClr>
                <a:srgbClr val="D00000"/>
              </a:buClr>
              <a:buSzPct val="96000"/>
              <a:buFont typeface="Wingdings" pitchFamily="2" charset="2"/>
              <a:buChar char="ü"/>
            </a:pPr>
            <a:r>
              <a:rPr lang="es-CO" sz="2400" b="1" i="1" dirty="0">
                <a:solidFill>
                  <a:prstClr val="black"/>
                </a:solidFill>
                <a:latin typeface="Cambria" pitchFamily="18" charset="0"/>
              </a:rPr>
              <a:t>Variable cuantitativa: </a:t>
            </a:r>
            <a:r>
              <a:rPr lang="es-CO" sz="2400" i="1" dirty="0">
                <a:solidFill>
                  <a:prstClr val="black"/>
                </a:solidFill>
                <a:latin typeface="Cambria" pitchFamily="18" charset="0"/>
              </a:rPr>
              <a:t>Una variable cuantitativa es la que se expresa mediante un número, por tanto se pueden realizar operaciones aritméticas con ella. </a:t>
            </a:r>
          </a:p>
        </p:txBody>
      </p:sp>
    </p:spTree>
    <p:extLst>
      <p:ext uri="{BB962C8B-B14F-4D97-AF65-F5344CB8AC3E}">
        <p14:creationId xmlns:p14="http://schemas.microsoft.com/office/powerpoint/2010/main" val="22180636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94387" y="531832"/>
            <a:ext cx="8496944" cy="5201424"/>
          </a:xfrm>
          <a:prstGeom prst="rect">
            <a:avLst/>
          </a:prstGeom>
        </p:spPr>
        <p:txBody>
          <a:bodyPr wrap="square">
            <a:spAutoFit/>
          </a:bodyPr>
          <a:lstStyle/>
          <a:p>
            <a:pPr marL="365760" lvl="0" indent="-256032" algn="just">
              <a:spcBef>
                <a:spcPts val="400"/>
              </a:spcBef>
              <a:buClr>
                <a:srgbClr val="D00000"/>
              </a:buClr>
              <a:buSzPct val="102000"/>
              <a:buFont typeface="Wingdings" pitchFamily="2" charset="2"/>
              <a:buChar char="ü"/>
            </a:pPr>
            <a:r>
              <a:rPr lang="es-CO" sz="2400" b="1" i="1" dirty="0" smtClean="0">
                <a:solidFill>
                  <a:prstClr val="black"/>
                </a:solidFill>
                <a:latin typeface="Cambria" pitchFamily="18" charset="0"/>
              </a:rPr>
              <a:t>Variable </a:t>
            </a:r>
            <a:r>
              <a:rPr lang="es-CO" sz="2400" b="1" i="1" dirty="0">
                <a:solidFill>
                  <a:prstClr val="black"/>
                </a:solidFill>
                <a:latin typeface="Cambria" pitchFamily="18" charset="0"/>
              </a:rPr>
              <a:t>discreta: </a:t>
            </a:r>
            <a:r>
              <a:rPr lang="es-CO" sz="2400" i="1" dirty="0">
                <a:solidFill>
                  <a:prstClr val="black"/>
                </a:solidFill>
                <a:latin typeface="Cambria" pitchFamily="18" charset="0"/>
              </a:rPr>
              <a:t>Una variable discreta es aquella que toma valores aislados, es decir no admite valores intermedios entre dos valores específicos.</a:t>
            </a:r>
          </a:p>
          <a:p>
            <a:pPr marL="365760" lvl="0" indent="-256032" algn="just">
              <a:spcBef>
                <a:spcPts val="400"/>
              </a:spcBef>
              <a:buClr>
                <a:srgbClr val="D00000"/>
              </a:buClr>
              <a:buSzPct val="102000"/>
              <a:buFont typeface="Wingdings" pitchFamily="2" charset="2"/>
              <a:buChar char="ü"/>
            </a:pPr>
            <a:endParaRPr lang="es-CO" sz="2400" b="1" i="1" dirty="0" smtClean="0">
              <a:solidFill>
                <a:prstClr val="black"/>
              </a:solidFill>
              <a:latin typeface="Cambria" pitchFamily="18" charset="0"/>
            </a:endParaRPr>
          </a:p>
          <a:p>
            <a:pPr marL="365760" lvl="0" indent="-256032" algn="just">
              <a:spcBef>
                <a:spcPts val="400"/>
              </a:spcBef>
              <a:buClr>
                <a:srgbClr val="D00000"/>
              </a:buClr>
              <a:buSzPct val="102000"/>
              <a:buFont typeface="Wingdings" pitchFamily="2" charset="2"/>
              <a:buChar char="ü"/>
            </a:pPr>
            <a:endParaRPr lang="es-CO" sz="2400" b="1" i="1" dirty="0" smtClean="0">
              <a:solidFill>
                <a:prstClr val="black"/>
              </a:solidFill>
              <a:latin typeface="Cambria" pitchFamily="18" charset="0"/>
            </a:endParaRPr>
          </a:p>
          <a:p>
            <a:pPr marL="365760" lvl="0" indent="-256032" algn="just">
              <a:spcBef>
                <a:spcPts val="400"/>
              </a:spcBef>
              <a:buClr>
                <a:srgbClr val="D00000"/>
              </a:buClr>
              <a:buSzPct val="102000"/>
              <a:buFont typeface="Wingdings" pitchFamily="2" charset="2"/>
              <a:buChar char="ü"/>
            </a:pPr>
            <a:r>
              <a:rPr lang="es-CO" sz="2400" b="1" i="1" dirty="0" smtClean="0">
                <a:solidFill>
                  <a:prstClr val="black"/>
                </a:solidFill>
                <a:latin typeface="Cambria" pitchFamily="18" charset="0"/>
              </a:rPr>
              <a:t>Parámetro:</a:t>
            </a:r>
            <a:r>
              <a:rPr lang="es-CO" sz="2400" i="1" dirty="0" smtClean="0">
                <a:solidFill>
                  <a:prstClr val="black"/>
                </a:solidFill>
                <a:latin typeface="Cambria" pitchFamily="18" charset="0"/>
              </a:rPr>
              <a:t> </a:t>
            </a:r>
            <a:r>
              <a:rPr lang="es-CO" sz="2400" i="1" dirty="0">
                <a:solidFill>
                  <a:prstClr val="black"/>
                </a:solidFill>
                <a:latin typeface="Cambria" pitchFamily="18" charset="0"/>
              </a:rPr>
              <a:t>son aquellos valores que caracterizan numéricamente a la población como tal. </a:t>
            </a:r>
            <a:endParaRPr lang="es-CO" sz="2400" i="1" dirty="0" smtClean="0">
              <a:solidFill>
                <a:prstClr val="black"/>
              </a:solidFill>
              <a:latin typeface="Cambria" pitchFamily="18" charset="0"/>
            </a:endParaRPr>
          </a:p>
          <a:p>
            <a:pPr marL="365760" lvl="0" indent="-256032" algn="just">
              <a:spcBef>
                <a:spcPts val="400"/>
              </a:spcBef>
              <a:buClr>
                <a:srgbClr val="D00000"/>
              </a:buClr>
              <a:buSzPct val="102000"/>
              <a:buFont typeface="Wingdings" pitchFamily="2" charset="2"/>
              <a:buChar char="ü"/>
            </a:pPr>
            <a:endParaRPr lang="es-CO" sz="2400" i="1" dirty="0" smtClean="0">
              <a:solidFill>
                <a:prstClr val="black"/>
              </a:solidFill>
              <a:latin typeface="Cambria" pitchFamily="18" charset="0"/>
            </a:endParaRPr>
          </a:p>
          <a:p>
            <a:pPr marL="365760" lvl="0" indent="-256032" algn="just">
              <a:spcBef>
                <a:spcPts val="400"/>
              </a:spcBef>
              <a:buClr>
                <a:srgbClr val="D00000"/>
              </a:buClr>
              <a:buSzPct val="102000"/>
              <a:buFont typeface="Wingdings" pitchFamily="2" charset="2"/>
              <a:buChar char="ü"/>
            </a:pPr>
            <a:endParaRPr lang="es-CO" sz="2400" i="1" dirty="0">
              <a:solidFill>
                <a:prstClr val="black"/>
              </a:solidFill>
              <a:latin typeface="Cambria" pitchFamily="18" charset="0"/>
            </a:endParaRPr>
          </a:p>
          <a:p>
            <a:pPr marL="365760" lvl="0" indent="-256032" algn="just">
              <a:spcBef>
                <a:spcPts val="400"/>
              </a:spcBef>
              <a:buClr>
                <a:srgbClr val="D00000"/>
              </a:buClr>
              <a:buSzPct val="102000"/>
              <a:buFont typeface="Wingdings" pitchFamily="2" charset="2"/>
              <a:buChar char="ü"/>
            </a:pPr>
            <a:r>
              <a:rPr lang="es-CO" sz="2400" b="1" i="1" dirty="0">
                <a:solidFill>
                  <a:prstClr val="black"/>
                </a:solidFill>
                <a:latin typeface="Cambria" pitchFamily="18" charset="0"/>
              </a:rPr>
              <a:t>Muestra: </a:t>
            </a:r>
            <a:r>
              <a:rPr lang="es-CO" sz="2400" i="1" dirty="0">
                <a:solidFill>
                  <a:prstClr val="black"/>
                </a:solidFill>
                <a:latin typeface="Cambria" pitchFamily="18" charset="0"/>
              </a:rPr>
              <a:t>es un subconjunto de casos o individuos de una población estadística. Las muestras se obtienen con la intención de inferir propiedades de la totalidad de la población, para lo cual deben ser representativas de la misma</a:t>
            </a:r>
            <a:r>
              <a:rPr lang="es-CO" sz="2400" i="1" dirty="0" smtClean="0">
                <a:solidFill>
                  <a:prstClr val="black"/>
                </a:solidFill>
                <a:latin typeface="Cambria" pitchFamily="18" charset="0"/>
              </a:rPr>
              <a:t>.</a:t>
            </a:r>
          </a:p>
        </p:txBody>
      </p:sp>
    </p:spTree>
    <p:extLst>
      <p:ext uri="{BB962C8B-B14F-4D97-AF65-F5344CB8AC3E}">
        <p14:creationId xmlns:p14="http://schemas.microsoft.com/office/powerpoint/2010/main" val="5292740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51520" y="675848"/>
            <a:ext cx="8424936" cy="5201424"/>
          </a:xfrm>
          <a:prstGeom prst="rect">
            <a:avLst/>
          </a:prstGeom>
        </p:spPr>
        <p:txBody>
          <a:bodyPr wrap="square">
            <a:spAutoFit/>
          </a:bodyPr>
          <a:lstStyle/>
          <a:p>
            <a:pPr marL="365760" lvl="0" indent="-256032" algn="just">
              <a:spcBef>
                <a:spcPts val="400"/>
              </a:spcBef>
              <a:buClr>
                <a:srgbClr val="D00000"/>
              </a:buClr>
              <a:buSzPct val="102000"/>
              <a:buFont typeface="Wingdings" pitchFamily="2" charset="2"/>
              <a:buChar char="ü"/>
            </a:pPr>
            <a:r>
              <a:rPr lang="es-CO" sz="2400" b="1" i="1" dirty="0">
                <a:solidFill>
                  <a:prstClr val="black"/>
                </a:solidFill>
                <a:latin typeface="Cambria" pitchFamily="18" charset="0"/>
              </a:rPr>
              <a:t>Muestra aleatoria simple: </a:t>
            </a:r>
            <a:r>
              <a:rPr lang="es-CO" sz="2400" i="1" dirty="0">
                <a:solidFill>
                  <a:prstClr val="black"/>
                </a:solidFill>
                <a:latin typeface="Cambria" pitchFamily="18" charset="0"/>
              </a:rPr>
              <a:t>es cuando cada posible muestra de la población, del mismo tamaño, tiene igual probabilidad de ser seleccionada.</a:t>
            </a:r>
          </a:p>
          <a:p>
            <a:pPr marL="365760" lvl="0" indent="-256032" algn="just">
              <a:spcBef>
                <a:spcPts val="400"/>
              </a:spcBef>
              <a:buClr>
                <a:srgbClr val="D00000"/>
              </a:buClr>
              <a:buSzPct val="102000"/>
              <a:buFont typeface="Wingdings" pitchFamily="2" charset="2"/>
              <a:buChar char="ü"/>
            </a:pPr>
            <a:endParaRPr lang="es-CO" sz="2400" i="1" dirty="0">
              <a:solidFill>
                <a:prstClr val="black"/>
              </a:solidFill>
              <a:latin typeface="Cambria" pitchFamily="18" charset="0"/>
            </a:endParaRPr>
          </a:p>
          <a:p>
            <a:pPr marL="365760" indent="-256032" algn="just">
              <a:spcBef>
                <a:spcPts val="400"/>
              </a:spcBef>
              <a:buClr>
                <a:srgbClr val="D00000"/>
              </a:buClr>
              <a:buSzPct val="102000"/>
              <a:buFont typeface="Wingdings" pitchFamily="2" charset="2"/>
              <a:buChar char="ü"/>
            </a:pPr>
            <a:r>
              <a:rPr lang="es-CO" sz="2400" b="1" i="1" dirty="0">
                <a:solidFill>
                  <a:prstClr val="black"/>
                </a:solidFill>
                <a:latin typeface="Cambria" pitchFamily="18" charset="0"/>
              </a:rPr>
              <a:t>Muestra Aleatoria sistemática: </a:t>
            </a:r>
            <a:r>
              <a:rPr lang="es-CO" sz="2400" i="1" dirty="0">
                <a:solidFill>
                  <a:prstClr val="black"/>
                </a:solidFill>
                <a:latin typeface="Cambria" pitchFamily="18" charset="0"/>
              </a:rPr>
              <a:t>es cuando los elementos son seleccionados de una manera ordenada. </a:t>
            </a:r>
          </a:p>
          <a:p>
            <a:pPr marL="365760" lvl="0" indent="-256032" algn="just">
              <a:spcBef>
                <a:spcPts val="400"/>
              </a:spcBef>
              <a:buClr>
                <a:srgbClr val="D00000"/>
              </a:buClr>
              <a:buSzPct val="102000"/>
              <a:buFont typeface="Wingdings" pitchFamily="2" charset="2"/>
              <a:buChar char="ü"/>
            </a:pPr>
            <a:endParaRPr lang="es-CO" sz="2400" b="1" i="1" dirty="0">
              <a:solidFill>
                <a:prstClr val="black"/>
              </a:solidFill>
              <a:latin typeface="Cambria" pitchFamily="18" charset="0"/>
            </a:endParaRPr>
          </a:p>
          <a:p>
            <a:pPr marL="365760" lvl="0" indent="-256032" algn="just">
              <a:spcBef>
                <a:spcPts val="400"/>
              </a:spcBef>
              <a:buClr>
                <a:srgbClr val="D00000"/>
              </a:buClr>
              <a:buSzPct val="102000"/>
              <a:buFont typeface="Wingdings" pitchFamily="2" charset="2"/>
              <a:buChar char="ü"/>
            </a:pPr>
            <a:r>
              <a:rPr lang="es-CO" sz="2400" b="1" i="1" dirty="0" smtClean="0">
                <a:solidFill>
                  <a:prstClr val="black"/>
                </a:solidFill>
                <a:latin typeface="Cambria" pitchFamily="18" charset="0"/>
              </a:rPr>
              <a:t>Muestra </a:t>
            </a:r>
            <a:r>
              <a:rPr lang="es-CO" sz="2400" b="1" i="1" dirty="0">
                <a:solidFill>
                  <a:prstClr val="black"/>
                </a:solidFill>
                <a:latin typeface="Cambria" pitchFamily="18" charset="0"/>
              </a:rPr>
              <a:t>Aleatoria </a:t>
            </a:r>
            <a:r>
              <a:rPr lang="es-CO" sz="2400" b="1" i="1" dirty="0" smtClean="0">
                <a:solidFill>
                  <a:prstClr val="black"/>
                </a:solidFill>
                <a:latin typeface="Cambria" pitchFamily="18" charset="0"/>
              </a:rPr>
              <a:t>Estratificada: </a:t>
            </a:r>
            <a:r>
              <a:rPr lang="es-CO" sz="2400" i="1" dirty="0" smtClean="0">
                <a:solidFill>
                  <a:prstClr val="black"/>
                </a:solidFill>
                <a:latin typeface="Cambria" pitchFamily="18" charset="0"/>
              </a:rPr>
              <a:t>es cuando </a:t>
            </a:r>
            <a:r>
              <a:rPr lang="es-CO" sz="2400" i="1" dirty="0">
                <a:solidFill>
                  <a:prstClr val="black"/>
                </a:solidFill>
                <a:latin typeface="Cambria" pitchFamily="18" charset="0"/>
              </a:rPr>
              <a:t>la selección tiene en cuenta los diferentes grupos o estratos que conforman la </a:t>
            </a:r>
            <a:r>
              <a:rPr lang="es-CO" sz="2400" i="1" dirty="0" smtClean="0">
                <a:solidFill>
                  <a:prstClr val="black"/>
                </a:solidFill>
                <a:latin typeface="Cambria" pitchFamily="18" charset="0"/>
              </a:rPr>
              <a:t>población.</a:t>
            </a:r>
          </a:p>
          <a:p>
            <a:pPr marL="365760" lvl="0" indent="-256032" algn="just">
              <a:spcBef>
                <a:spcPts val="400"/>
              </a:spcBef>
              <a:buClr>
                <a:srgbClr val="D00000"/>
              </a:buClr>
              <a:buSzPct val="102000"/>
              <a:buFont typeface="Wingdings" pitchFamily="2" charset="2"/>
              <a:buChar char="ü"/>
            </a:pPr>
            <a:endParaRPr lang="es-CO" sz="2400" b="1" i="1" dirty="0">
              <a:solidFill>
                <a:prstClr val="black"/>
              </a:solidFill>
              <a:latin typeface="Cambria" pitchFamily="18" charset="0"/>
            </a:endParaRPr>
          </a:p>
          <a:p>
            <a:pPr marL="365760" lvl="0" indent="-256032" algn="just">
              <a:spcBef>
                <a:spcPts val="400"/>
              </a:spcBef>
              <a:buClr>
                <a:srgbClr val="D00000"/>
              </a:buClr>
              <a:buSzPct val="102000"/>
              <a:buFont typeface="Wingdings" pitchFamily="2" charset="2"/>
              <a:buChar char="ü"/>
            </a:pPr>
            <a:r>
              <a:rPr lang="es-CO" sz="2400" b="1" i="1" dirty="0" smtClean="0">
                <a:latin typeface="Cambria" pitchFamily="18" charset="0"/>
              </a:rPr>
              <a:t>La</a:t>
            </a:r>
            <a:r>
              <a:rPr lang="es-CO" sz="2400" b="1" i="1" dirty="0">
                <a:latin typeface="Cambria" pitchFamily="18" charset="0"/>
              </a:rPr>
              <a:t> media aritmética:</a:t>
            </a:r>
            <a:r>
              <a:rPr lang="es-CO" sz="2400" i="1" dirty="0">
                <a:latin typeface="Cambria" pitchFamily="18" charset="0"/>
              </a:rPr>
              <a:t> es el valor obtenido por la suma de todos sus valores dividida entre el número de </a:t>
            </a:r>
            <a:r>
              <a:rPr lang="es-CO" sz="2400" i="1" dirty="0" smtClean="0">
                <a:latin typeface="Cambria" pitchFamily="18" charset="0"/>
              </a:rPr>
              <a:t>sumadores.</a:t>
            </a:r>
          </a:p>
        </p:txBody>
      </p:sp>
    </p:spTree>
    <p:extLst>
      <p:ext uri="{BB962C8B-B14F-4D97-AF65-F5344CB8AC3E}">
        <p14:creationId xmlns:p14="http://schemas.microsoft.com/office/powerpoint/2010/main" val="38948522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4294967295"/>
          </p:nvPr>
        </p:nvSpPr>
        <p:spPr>
          <a:xfrm>
            <a:off x="395536" y="476672"/>
            <a:ext cx="8280400" cy="5400675"/>
          </a:xfrm>
        </p:spPr>
        <p:txBody>
          <a:bodyPr>
            <a:normAutofit lnSpcReduction="10000"/>
          </a:bodyPr>
          <a:lstStyle/>
          <a:p>
            <a:pPr lvl="0" algn="just">
              <a:buClr>
                <a:srgbClr val="D00000"/>
              </a:buClr>
              <a:buSzPct val="102000"/>
              <a:buFont typeface="Wingdings" pitchFamily="2" charset="2"/>
              <a:buChar char="ü"/>
            </a:pPr>
            <a:endParaRPr lang="es-CO" sz="2400" b="1" i="1" dirty="0">
              <a:solidFill>
                <a:prstClr val="black"/>
              </a:solidFill>
              <a:latin typeface="Cambria" pitchFamily="18" charset="0"/>
            </a:endParaRPr>
          </a:p>
          <a:p>
            <a:pPr lvl="0" algn="just">
              <a:buClr>
                <a:srgbClr val="D00000"/>
              </a:buClr>
              <a:buSzPct val="102000"/>
              <a:buFont typeface="Wingdings" pitchFamily="2" charset="2"/>
              <a:buChar char="ü"/>
            </a:pPr>
            <a:r>
              <a:rPr lang="es-CO" sz="2400" b="1" i="1" dirty="0">
                <a:solidFill>
                  <a:prstClr val="black"/>
                </a:solidFill>
                <a:latin typeface="Cambria" pitchFamily="18" charset="0"/>
              </a:rPr>
              <a:t>La mediana: </a:t>
            </a:r>
            <a:r>
              <a:rPr lang="es-CO" sz="2400" i="1" dirty="0">
                <a:solidFill>
                  <a:prstClr val="black"/>
                </a:solidFill>
                <a:latin typeface="Cambria" pitchFamily="18" charset="0"/>
              </a:rPr>
              <a:t>es un valor de la variable que deja por debajo de sí a la mitad de los datos, una vez que éstos están ordenados de menor a mayor.</a:t>
            </a:r>
          </a:p>
          <a:p>
            <a:pPr lvl="0" algn="just">
              <a:buClr>
                <a:srgbClr val="D00000"/>
              </a:buClr>
              <a:buSzPct val="102000"/>
              <a:buFont typeface="Wingdings" pitchFamily="2" charset="2"/>
              <a:buChar char="ü"/>
            </a:pPr>
            <a:endParaRPr lang="es-CO" sz="2400" i="1" dirty="0" smtClean="0">
              <a:solidFill>
                <a:prstClr val="black"/>
              </a:solidFill>
              <a:latin typeface="Cambria" pitchFamily="18" charset="0"/>
            </a:endParaRPr>
          </a:p>
          <a:p>
            <a:pPr lvl="0" algn="just">
              <a:buClr>
                <a:srgbClr val="D00000"/>
              </a:buClr>
              <a:buSzPct val="102000"/>
              <a:buFont typeface="Wingdings" pitchFamily="2" charset="2"/>
              <a:buChar char="ü"/>
            </a:pPr>
            <a:endParaRPr lang="es-CO" sz="2400" i="1" dirty="0">
              <a:solidFill>
                <a:prstClr val="black"/>
              </a:solidFill>
              <a:latin typeface="Cambria" pitchFamily="18" charset="0"/>
            </a:endParaRPr>
          </a:p>
          <a:p>
            <a:pPr algn="just">
              <a:buClr>
                <a:srgbClr val="D00000"/>
              </a:buClr>
              <a:buSzPct val="102000"/>
              <a:buFont typeface="Wingdings" pitchFamily="2" charset="2"/>
              <a:buChar char="ü"/>
            </a:pPr>
            <a:r>
              <a:rPr lang="es-CO" sz="2400" b="1" i="1" dirty="0">
                <a:latin typeface="Cambria" pitchFamily="18" charset="0"/>
              </a:rPr>
              <a:t>La frecuencia:</a:t>
            </a:r>
            <a:r>
              <a:rPr lang="es-CO" sz="2400" i="1" dirty="0">
                <a:latin typeface="Cambria" pitchFamily="18" charset="0"/>
              </a:rPr>
              <a:t> es el número de veces que se repite un valor o dato de análisis en una tabla. Hay dos tipos de frecuencia: la absoluta y la relativa. </a:t>
            </a:r>
          </a:p>
          <a:p>
            <a:pPr algn="just">
              <a:buClr>
                <a:srgbClr val="D00000"/>
              </a:buClr>
              <a:buSzPct val="102000"/>
              <a:buFont typeface="Wingdings" pitchFamily="2" charset="2"/>
              <a:buChar char="ü"/>
            </a:pPr>
            <a:endParaRPr lang="es-CO" sz="2400" b="1" i="1" dirty="0" smtClean="0">
              <a:latin typeface="Cambria" pitchFamily="18" charset="0"/>
            </a:endParaRPr>
          </a:p>
          <a:p>
            <a:pPr algn="just">
              <a:buClr>
                <a:srgbClr val="D00000"/>
              </a:buClr>
              <a:buSzPct val="102000"/>
              <a:buFont typeface="Wingdings" pitchFamily="2" charset="2"/>
              <a:buChar char="ü"/>
            </a:pPr>
            <a:endParaRPr lang="es-CO" sz="2400" b="1" i="1" dirty="0">
              <a:latin typeface="Cambria" pitchFamily="18" charset="0"/>
            </a:endParaRPr>
          </a:p>
          <a:p>
            <a:pPr algn="just">
              <a:buClr>
                <a:srgbClr val="D00000"/>
              </a:buClr>
              <a:buSzPct val="102000"/>
              <a:buFont typeface="Wingdings" pitchFamily="2" charset="2"/>
              <a:buChar char="ü"/>
            </a:pPr>
            <a:r>
              <a:rPr lang="es-CO" sz="2400" b="1" i="1" dirty="0" smtClean="0">
                <a:latin typeface="Cambria" pitchFamily="18" charset="0"/>
              </a:rPr>
              <a:t>La </a:t>
            </a:r>
            <a:r>
              <a:rPr lang="es-CO" sz="2400" b="1" i="1" dirty="0">
                <a:latin typeface="Cambria" pitchFamily="18" charset="0"/>
              </a:rPr>
              <a:t>frecuencia </a:t>
            </a:r>
            <a:r>
              <a:rPr lang="es-CO" sz="2400" b="1" i="1" dirty="0" smtClean="0">
                <a:latin typeface="Cambria" pitchFamily="18" charset="0"/>
              </a:rPr>
              <a:t>absoluta: </a:t>
            </a:r>
            <a:r>
              <a:rPr lang="es-CO" sz="2400" i="1" dirty="0">
                <a:latin typeface="Cambria" pitchFamily="18" charset="0"/>
              </a:rPr>
              <a:t>es el número de veces que se repite cada dato y la frecuencia relativa se obtiene dividendo la frecuencia absoluta entre el total de registro</a:t>
            </a:r>
            <a:r>
              <a:rPr lang="es-CO" sz="2400" i="1" dirty="0" smtClean="0">
                <a:latin typeface="Cambria" pitchFamily="18" charset="0"/>
              </a:rPr>
              <a:t>.</a:t>
            </a:r>
          </a:p>
          <a:p>
            <a:pPr algn="just">
              <a:buClr>
                <a:srgbClr val="D00000"/>
              </a:buClr>
              <a:buSzPct val="102000"/>
              <a:buFont typeface="Wingdings" pitchFamily="2" charset="2"/>
              <a:buChar char="ü"/>
            </a:pPr>
            <a:endParaRPr lang="es-CO" sz="2400" i="1" dirty="0">
              <a:latin typeface="Cambria" pitchFamily="18" charset="0"/>
            </a:endParaRPr>
          </a:p>
          <a:p>
            <a:pPr lvl="0" algn="just">
              <a:buClr>
                <a:srgbClr val="D00000"/>
              </a:buClr>
              <a:buSzPct val="102000"/>
              <a:buFont typeface="Wingdings" pitchFamily="2" charset="2"/>
              <a:buChar char="ü"/>
            </a:pPr>
            <a:endParaRPr lang="es-CO" sz="2400" i="1" dirty="0">
              <a:solidFill>
                <a:prstClr val="black"/>
              </a:solidFill>
              <a:latin typeface="Cambria" pitchFamily="18" charset="0"/>
            </a:endParaRPr>
          </a:p>
          <a:p>
            <a:pPr algn="just">
              <a:buClr>
                <a:srgbClr val="D00000"/>
              </a:buClr>
              <a:buSzPct val="102000"/>
              <a:buFont typeface="Wingdings" pitchFamily="2" charset="2"/>
              <a:buChar char="ü"/>
            </a:pPr>
            <a:endParaRPr lang="es-CO" sz="2400" i="1" dirty="0" smtClean="0">
              <a:latin typeface="Cambria" pitchFamily="18" charset="0"/>
            </a:endParaRPr>
          </a:p>
          <a:p>
            <a:pPr algn="just">
              <a:buClr>
                <a:srgbClr val="D00000"/>
              </a:buClr>
              <a:buSzPct val="102000"/>
              <a:buFont typeface="Wingdings" pitchFamily="2" charset="2"/>
              <a:buChar char="ü"/>
            </a:pPr>
            <a:endParaRPr lang="es-CO" sz="2400" i="1" dirty="0">
              <a:latin typeface="Cambria" pitchFamily="18" charset="0"/>
            </a:endParaRPr>
          </a:p>
          <a:p>
            <a:pPr>
              <a:buClr>
                <a:srgbClr val="D00000"/>
              </a:buClr>
              <a:buSzPct val="102000"/>
              <a:buFont typeface="Wingdings" pitchFamily="2" charset="2"/>
              <a:buChar char="ü"/>
            </a:pPr>
            <a:endParaRPr lang="es-CO" dirty="0"/>
          </a:p>
        </p:txBody>
      </p:sp>
    </p:spTree>
    <p:extLst>
      <p:ext uri="{BB962C8B-B14F-4D97-AF65-F5344CB8AC3E}">
        <p14:creationId xmlns:p14="http://schemas.microsoft.com/office/powerpoint/2010/main" val="58083257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467544" y="836712"/>
            <a:ext cx="8064896" cy="4832092"/>
          </a:xfrm>
          <a:prstGeom prst="rect">
            <a:avLst/>
          </a:prstGeom>
        </p:spPr>
        <p:txBody>
          <a:bodyPr wrap="square">
            <a:spAutoFit/>
          </a:bodyPr>
          <a:lstStyle/>
          <a:p>
            <a:pPr marL="365760" lvl="0" indent="-256032" algn="just">
              <a:spcBef>
                <a:spcPts val="400"/>
              </a:spcBef>
              <a:buClr>
                <a:srgbClr val="D00000"/>
              </a:buClr>
              <a:buSzPct val="102000"/>
              <a:buFont typeface="Wingdings" pitchFamily="2" charset="2"/>
              <a:buChar char="ü"/>
            </a:pPr>
            <a:r>
              <a:rPr lang="es-CO" sz="2400" b="1" i="1" dirty="0">
                <a:solidFill>
                  <a:prstClr val="black"/>
                </a:solidFill>
                <a:latin typeface="Cambria" pitchFamily="18" charset="0"/>
              </a:rPr>
              <a:t>La frecuencia relativa: </a:t>
            </a:r>
            <a:r>
              <a:rPr lang="es-CO" sz="2400" i="1" dirty="0">
                <a:solidFill>
                  <a:prstClr val="black"/>
                </a:solidFill>
                <a:latin typeface="Cambria" pitchFamily="18" charset="0"/>
              </a:rPr>
              <a:t>es el cociente entre la frecuencia absoluta de un determinado valor y el número total de datos.</a:t>
            </a:r>
          </a:p>
          <a:p>
            <a:pPr marL="365760" lvl="0" indent="-256032" algn="just">
              <a:spcBef>
                <a:spcPts val="400"/>
              </a:spcBef>
              <a:buClr>
                <a:srgbClr val="D00000"/>
              </a:buClr>
              <a:buSzPct val="102000"/>
              <a:buFont typeface="Wingdings" pitchFamily="2" charset="2"/>
              <a:buChar char="ü"/>
            </a:pPr>
            <a:endParaRPr lang="es-CO" sz="2400" i="1" dirty="0" smtClean="0">
              <a:solidFill>
                <a:prstClr val="black"/>
              </a:solidFill>
              <a:latin typeface="Cambria" pitchFamily="18" charset="0"/>
            </a:endParaRPr>
          </a:p>
          <a:p>
            <a:pPr marL="365760" lvl="0" indent="-256032" algn="just">
              <a:spcBef>
                <a:spcPts val="400"/>
              </a:spcBef>
              <a:buClr>
                <a:srgbClr val="D00000"/>
              </a:buClr>
              <a:buSzPct val="102000"/>
              <a:buFont typeface="Wingdings" pitchFamily="2" charset="2"/>
              <a:buChar char="ü"/>
            </a:pPr>
            <a:endParaRPr lang="es-CO" sz="2400" i="1" dirty="0">
              <a:solidFill>
                <a:prstClr val="black"/>
              </a:solidFill>
              <a:latin typeface="Cambria" pitchFamily="18" charset="0"/>
            </a:endParaRPr>
          </a:p>
          <a:p>
            <a:pPr marL="365760" lvl="0" indent="-256032" algn="just">
              <a:spcBef>
                <a:spcPts val="400"/>
              </a:spcBef>
              <a:buClr>
                <a:srgbClr val="D00000"/>
              </a:buClr>
              <a:buSzPct val="102000"/>
              <a:buFont typeface="Wingdings" pitchFamily="2" charset="2"/>
              <a:buChar char="ü"/>
            </a:pPr>
            <a:r>
              <a:rPr lang="es-CO" sz="2400" b="1" i="1" dirty="0">
                <a:solidFill>
                  <a:prstClr val="black"/>
                </a:solidFill>
                <a:latin typeface="Cambria" pitchFamily="18" charset="0"/>
              </a:rPr>
              <a:t>La moda: </a:t>
            </a:r>
            <a:r>
              <a:rPr lang="es-CO" sz="2400" i="1" dirty="0">
                <a:solidFill>
                  <a:prstClr val="black"/>
                </a:solidFill>
                <a:latin typeface="Cambria" pitchFamily="18" charset="0"/>
              </a:rPr>
              <a:t>es el dato más repetido de la encuesta, el valor de la variable con mayor frecuencia absoluta.</a:t>
            </a:r>
          </a:p>
          <a:p>
            <a:pPr marL="365760" lvl="0" indent="-256032" algn="just">
              <a:spcBef>
                <a:spcPts val="400"/>
              </a:spcBef>
              <a:buClr>
                <a:srgbClr val="D00000"/>
              </a:buClr>
              <a:buSzPct val="102000"/>
              <a:buFont typeface="Wingdings" pitchFamily="2" charset="2"/>
              <a:buChar char="ü"/>
            </a:pPr>
            <a:endParaRPr lang="es-CO" sz="2400" i="1" dirty="0" smtClean="0">
              <a:solidFill>
                <a:prstClr val="black"/>
              </a:solidFill>
              <a:latin typeface="Cambria" pitchFamily="18" charset="0"/>
            </a:endParaRPr>
          </a:p>
          <a:p>
            <a:pPr marL="365760" lvl="0" indent="-256032" algn="just">
              <a:spcBef>
                <a:spcPts val="400"/>
              </a:spcBef>
              <a:buClr>
                <a:srgbClr val="D00000"/>
              </a:buClr>
              <a:buSzPct val="102000"/>
              <a:buFont typeface="Wingdings" pitchFamily="2" charset="2"/>
              <a:buChar char="ü"/>
            </a:pPr>
            <a:endParaRPr lang="es-CO" sz="2400" i="1" dirty="0">
              <a:solidFill>
                <a:prstClr val="black"/>
              </a:solidFill>
              <a:latin typeface="Cambria" pitchFamily="18" charset="0"/>
            </a:endParaRPr>
          </a:p>
          <a:p>
            <a:pPr marL="365760" lvl="0" indent="-256032" algn="just">
              <a:spcBef>
                <a:spcPts val="400"/>
              </a:spcBef>
              <a:buClr>
                <a:srgbClr val="D00000"/>
              </a:buClr>
              <a:buSzPct val="102000"/>
              <a:buFont typeface="Wingdings" pitchFamily="2" charset="2"/>
              <a:buChar char="ü"/>
            </a:pPr>
            <a:r>
              <a:rPr lang="es-CO" sz="2400" b="1" i="1" dirty="0">
                <a:solidFill>
                  <a:prstClr val="black"/>
                </a:solidFill>
                <a:latin typeface="Cambria" pitchFamily="18" charset="0"/>
              </a:rPr>
              <a:t>Tabla de frecuencias </a:t>
            </a:r>
            <a:r>
              <a:rPr lang="es-CO" sz="2400" i="1" dirty="0">
                <a:solidFill>
                  <a:prstClr val="black"/>
                </a:solidFill>
                <a:latin typeface="Cambria" pitchFamily="18" charset="0"/>
              </a:rPr>
              <a:t>es un arreglo tabular de las frecuencias con que ocurre cada característica en que se han dividido los datos.</a:t>
            </a:r>
          </a:p>
        </p:txBody>
      </p:sp>
    </p:spTree>
    <p:extLst>
      <p:ext uri="{BB962C8B-B14F-4D97-AF65-F5344CB8AC3E}">
        <p14:creationId xmlns:p14="http://schemas.microsoft.com/office/powerpoint/2010/main" val="13968761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620550" y="620688"/>
            <a:ext cx="3166060" cy="707886"/>
          </a:xfrm>
          <a:prstGeom prst="rect">
            <a:avLst/>
          </a:prstGeom>
        </p:spPr>
        <p:txBody>
          <a:bodyPr wrap="none">
            <a:spAutoFit/>
          </a:bodyPr>
          <a:lstStyle/>
          <a:p>
            <a:pPr lvl="0" algn="ctr"/>
            <a:r>
              <a:rPr lang="es-CO" sz="4000" b="1" i="1" u="sng" dirty="0" smtClean="0">
                <a:solidFill>
                  <a:srgbClr val="A40000"/>
                </a:solidFill>
                <a:latin typeface="Cambria" pitchFamily="18" charset="0"/>
              </a:rPr>
              <a:t>Conclusiones</a:t>
            </a:r>
            <a:endParaRPr lang="es-CO" sz="4000" b="1" i="1" u="sng" dirty="0">
              <a:solidFill>
                <a:srgbClr val="A40000"/>
              </a:solidFill>
              <a:latin typeface="Cambria" pitchFamily="18" charset="0"/>
            </a:endParaRPr>
          </a:p>
        </p:txBody>
      </p:sp>
      <p:sp>
        <p:nvSpPr>
          <p:cNvPr id="6" name="2 Marcador de contenido"/>
          <p:cNvSpPr txBox="1">
            <a:spLocks/>
          </p:cNvSpPr>
          <p:nvPr/>
        </p:nvSpPr>
        <p:spPr>
          <a:xfrm>
            <a:off x="323528" y="1844824"/>
            <a:ext cx="8243608" cy="4608512"/>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nSpc>
                <a:spcPct val="150000"/>
              </a:lnSpc>
              <a:buClr>
                <a:srgbClr val="D00000"/>
              </a:buClr>
              <a:buNone/>
            </a:pPr>
            <a:r>
              <a:rPr lang="es-CO" sz="2400" i="1" dirty="0" smtClean="0">
                <a:latin typeface="Cambria" pitchFamily="18" charset="0"/>
              </a:rPr>
              <a:t>Con la finalización del  presente trabajo se puede concluir que:</a:t>
            </a:r>
          </a:p>
          <a:p>
            <a:pPr>
              <a:lnSpc>
                <a:spcPct val="150000"/>
              </a:lnSpc>
              <a:buClr>
                <a:srgbClr val="D00000"/>
              </a:buClr>
              <a:buFont typeface="Wingdings" pitchFamily="2" charset="2"/>
              <a:buChar char="Ø"/>
            </a:pPr>
            <a:endParaRPr lang="es-CO" sz="2400" i="1" dirty="0" smtClean="0">
              <a:latin typeface="Cambria" pitchFamily="18" charset="0"/>
            </a:endParaRPr>
          </a:p>
          <a:p>
            <a:pPr algn="just">
              <a:buClr>
                <a:srgbClr val="D00000"/>
              </a:buClr>
              <a:buFont typeface="Wingdings" pitchFamily="2" charset="2"/>
              <a:buChar char="Ø"/>
            </a:pPr>
            <a:r>
              <a:rPr lang="es-CO" sz="2400" i="1" dirty="0" smtClean="0">
                <a:latin typeface="Cambria" pitchFamily="18" charset="0"/>
              </a:rPr>
              <a:t>Los  </a:t>
            </a:r>
            <a:r>
              <a:rPr lang="es-CO" sz="2400" i="1" dirty="0">
                <a:latin typeface="Cambria" pitchFamily="18" charset="0"/>
              </a:rPr>
              <a:t>juegos de azar fueron una motivación </a:t>
            </a:r>
            <a:r>
              <a:rPr lang="es-CO" sz="2400" i="1" dirty="0" smtClean="0">
                <a:latin typeface="Cambria" pitchFamily="18" charset="0"/>
              </a:rPr>
              <a:t>principal para la creación de la teoría de la probabilidad y que dicha teoría juega un papel muy importante en la vida cotidiana de las personas y es muy útil en todos los campos ya sean de estudios o laborales.</a:t>
            </a:r>
          </a:p>
          <a:p>
            <a:pPr algn="just">
              <a:buClr>
                <a:srgbClr val="D00000"/>
              </a:buClr>
              <a:buFont typeface="Wingdings" pitchFamily="2" charset="2"/>
              <a:buChar char="Ø"/>
            </a:pPr>
            <a:endParaRPr lang="es-CO" sz="2400" i="1" dirty="0">
              <a:latin typeface="Cambria" pitchFamily="18" charset="0"/>
            </a:endParaRPr>
          </a:p>
          <a:p>
            <a:pPr algn="just">
              <a:buClr>
                <a:srgbClr val="D00000"/>
              </a:buClr>
              <a:buFont typeface="Wingdings" pitchFamily="2" charset="2"/>
              <a:buChar char="Ø"/>
            </a:pPr>
            <a:endParaRPr lang="es-CO" sz="2400" i="1" dirty="0" smtClean="0">
              <a:latin typeface="Cambria" pitchFamily="18" charset="0"/>
            </a:endParaRPr>
          </a:p>
          <a:p>
            <a:pPr algn="just">
              <a:buClr>
                <a:srgbClr val="D00000"/>
              </a:buClr>
              <a:buFont typeface="Wingdings" pitchFamily="2" charset="2"/>
              <a:buChar char="Ø"/>
            </a:pPr>
            <a:endParaRPr lang="es-CO" sz="2400" i="1" dirty="0">
              <a:latin typeface="Cambria" pitchFamily="18" charset="0"/>
            </a:endParaRPr>
          </a:p>
          <a:p>
            <a:pPr algn="just">
              <a:buClr>
                <a:srgbClr val="D00000"/>
              </a:buClr>
              <a:buFont typeface="Wingdings" pitchFamily="2" charset="2"/>
              <a:buChar char="Ø"/>
            </a:pPr>
            <a:endParaRPr lang="es-CO" sz="2400" i="1" dirty="0" smtClean="0">
              <a:latin typeface="Cambria" pitchFamily="18" charset="0"/>
            </a:endParaRPr>
          </a:p>
          <a:p>
            <a:pPr algn="just">
              <a:buClr>
                <a:srgbClr val="D00000"/>
              </a:buClr>
              <a:buFont typeface="Wingdings" pitchFamily="2" charset="2"/>
              <a:buChar char="Ø"/>
            </a:pPr>
            <a:endParaRPr lang="es-CO" sz="2400" i="1" dirty="0">
              <a:latin typeface="Cambria" pitchFamily="18" charset="0"/>
            </a:endParaRPr>
          </a:p>
          <a:p>
            <a:pPr>
              <a:lnSpc>
                <a:spcPct val="150000"/>
              </a:lnSpc>
              <a:buClr>
                <a:srgbClr val="D00000"/>
              </a:buClr>
              <a:buFont typeface="Wingdings" pitchFamily="2" charset="2"/>
              <a:buChar char="Ø"/>
            </a:pPr>
            <a:endParaRPr lang="es-CO" sz="2000" i="1" dirty="0" smtClean="0">
              <a:latin typeface="Cambria" pitchFamily="18" charset="0"/>
            </a:endParaRPr>
          </a:p>
        </p:txBody>
      </p:sp>
    </p:spTree>
    <p:extLst>
      <p:ext uri="{BB962C8B-B14F-4D97-AF65-F5344CB8AC3E}">
        <p14:creationId xmlns:p14="http://schemas.microsoft.com/office/powerpoint/2010/main" val="28861080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683568" y="884619"/>
            <a:ext cx="7776864" cy="1938992"/>
          </a:xfrm>
          <a:prstGeom prst="rect">
            <a:avLst/>
          </a:prstGeom>
        </p:spPr>
        <p:txBody>
          <a:bodyPr wrap="square">
            <a:spAutoFit/>
          </a:bodyPr>
          <a:lstStyle/>
          <a:p>
            <a:pPr marL="342900" lvl="0" indent="-342900" algn="just">
              <a:buClr>
                <a:srgbClr val="D00000"/>
              </a:buClr>
              <a:buFont typeface="Wingdings" pitchFamily="2" charset="2"/>
              <a:buChar char="Ø"/>
            </a:pPr>
            <a:r>
              <a:rPr lang="es-CO" sz="2400" i="1" dirty="0" smtClean="0">
                <a:solidFill>
                  <a:prstClr val="black"/>
                </a:solidFill>
                <a:latin typeface="Cambria" pitchFamily="18" charset="0"/>
              </a:rPr>
              <a:t>La </a:t>
            </a:r>
            <a:r>
              <a:rPr lang="es-CO" sz="2400" i="1" dirty="0">
                <a:solidFill>
                  <a:prstClr val="black"/>
                </a:solidFill>
                <a:latin typeface="Cambria" pitchFamily="18" charset="0"/>
              </a:rPr>
              <a:t>importancia de la probabilidad se basa en que, por ser un recurso matemático, se pueden dar a conocer de manera exacta  lo impredecible de la vida o la ciencia</a:t>
            </a:r>
            <a:r>
              <a:rPr lang="es-CO" sz="2400" i="1" dirty="0" smtClean="0">
                <a:solidFill>
                  <a:prstClr val="black"/>
                </a:solidFill>
                <a:latin typeface="Cambria" pitchFamily="18" charset="0"/>
              </a:rPr>
              <a:t>.</a:t>
            </a:r>
          </a:p>
          <a:p>
            <a:pPr marL="342900" lvl="0" indent="-342900" algn="just">
              <a:buClr>
                <a:srgbClr val="D00000"/>
              </a:buClr>
              <a:buFont typeface="Wingdings" pitchFamily="2" charset="2"/>
              <a:buChar char="Ø"/>
            </a:pPr>
            <a:endParaRPr lang="es-CO" sz="2400" i="1" dirty="0">
              <a:solidFill>
                <a:prstClr val="black"/>
              </a:solidFill>
              <a:latin typeface="Cambria" pitchFamily="18" charset="0"/>
            </a:endParaRPr>
          </a:p>
          <a:p>
            <a:pPr marL="342900" lvl="0" indent="-342900" algn="just">
              <a:buClr>
                <a:srgbClr val="D00000"/>
              </a:buClr>
              <a:buFont typeface="Wingdings" pitchFamily="2" charset="2"/>
              <a:buChar char="Ø"/>
            </a:pPr>
            <a:endParaRPr lang="es-CO" sz="2400" i="1" dirty="0">
              <a:solidFill>
                <a:prstClr val="black"/>
              </a:solidFill>
              <a:latin typeface="Cambria" pitchFamily="18" charset="0"/>
            </a:endParaRPr>
          </a:p>
        </p:txBody>
      </p:sp>
    </p:spTree>
    <p:extLst>
      <p:ext uri="{BB962C8B-B14F-4D97-AF65-F5344CB8AC3E}">
        <p14:creationId xmlns:p14="http://schemas.microsoft.com/office/powerpoint/2010/main" val="7257327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4294967295"/>
          </p:nvPr>
        </p:nvSpPr>
        <p:spPr>
          <a:xfrm>
            <a:off x="863600" y="2133600"/>
            <a:ext cx="8280400" cy="3311525"/>
          </a:xfrm>
        </p:spPr>
        <p:txBody>
          <a:bodyPr>
            <a:normAutofit/>
          </a:bodyPr>
          <a:lstStyle/>
          <a:p>
            <a:pPr>
              <a:lnSpc>
                <a:spcPct val="150000"/>
              </a:lnSpc>
              <a:buFont typeface="Courier New" pitchFamily="49" charset="0"/>
              <a:buChar char="o"/>
            </a:pPr>
            <a:r>
              <a:rPr lang="es-CO" sz="2800" i="1" dirty="0" smtClean="0">
                <a:latin typeface="Cambria" pitchFamily="18" charset="0"/>
              </a:rPr>
              <a:t>es.scribd.com/</a:t>
            </a:r>
            <a:r>
              <a:rPr lang="es-CO" sz="2800" i="1" dirty="0" err="1" smtClean="0">
                <a:latin typeface="Cambria" pitchFamily="18" charset="0"/>
              </a:rPr>
              <a:t>doc</a:t>
            </a:r>
            <a:r>
              <a:rPr lang="es-CO" sz="2800" i="1" dirty="0" smtClean="0">
                <a:latin typeface="Cambria" pitchFamily="18" charset="0"/>
              </a:rPr>
              <a:t>/98830678/207102-MODULO-DISENO-INDUSTRIAL-Y-DE-SERVICIOS-VER-2010</a:t>
            </a:r>
          </a:p>
          <a:p>
            <a:pPr>
              <a:lnSpc>
                <a:spcPct val="150000"/>
              </a:lnSpc>
              <a:buFont typeface="Courier New" pitchFamily="49" charset="0"/>
              <a:buChar char="o"/>
            </a:pPr>
            <a:endParaRPr lang="es-CO" sz="2800" i="1" dirty="0" smtClean="0">
              <a:latin typeface="Cambria" pitchFamily="18" charset="0"/>
            </a:endParaRPr>
          </a:p>
          <a:p>
            <a:pPr>
              <a:lnSpc>
                <a:spcPct val="150000"/>
              </a:lnSpc>
              <a:buFont typeface="Courier New" pitchFamily="49" charset="0"/>
              <a:buChar char="o"/>
            </a:pPr>
            <a:r>
              <a:rPr lang="es-CO" sz="2800" i="1" dirty="0" smtClean="0">
                <a:latin typeface="Cambria" pitchFamily="18" charset="0"/>
              </a:rPr>
              <a:t>es.wikipedia.org/wiki/Distribución de frecuencias</a:t>
            </a:r>
          </a:p>
          <a:p>
            <a:pPr marL="109728" indent="0">
              <a:lnSpc>
                <a:spcPct val="150000"/>
              </a:lnSpc>
              <a:buNone/>
            </a:pPr>
            <a:endParaRPr lang="es-CO" sz="2400" i="1" dirty="0" smtClean="0">
              <a:latin typeface="Cambria" pitchFamily="18" charset="0"/>
            </a:endParaRPr>
          </a:p>
        </p:txBody>
      </p:sp>
      <p:sp>
        <p:nvSpPr>
          <p:cNvPr id="5" name="4 Rectángulo"/>
          <p:cNvSpPr/>
          <p:nvPr/>
        </p:nvSpPr>
        <p:spPr>
          <a:xfrm>
            <a:off x="2969663" y="260648"/>
            <a:ext cx="3258521" cy="769441"/>
          </a:xfrm>
          <a:prstGeom prst="rect">
            <a:avLst/>
          </a:prstGeom>
        </p:spPr>
        <p:txBody>
          <a:bodyPr wrap="none">
            <a:spAutoFit/>
          </a:bodyPr>
          <a:lstStyle/>
          <a:p>
            <a:pPr lvl="0" algn="ctr"/>
            <a:r>
              <a:rPr lang="es-CO" sz="4400" b="1" i="1" u="sng" dirty="0">
                <a:solidFill>
                  <a:srgbClr val="A40000"/>
                </a:solidFill>
                <a:latin typeface="Cambria" pitchFamily="18" charset="0"/>
              </a:rPr>
              <a:t>Referencias </a:t>
            </a:r>
          </a:p>
        </p:txBody>
      </p:sp>
    </p:spTree>
    <p:extLst>
      <p:ext uri="{BB962C8B-B14F-4D97-AF65-F5344CB8AC3E}">
        <p14:creationId xmlns:p14="http://schemas.microsoft.com/office/powerpoint/2010/main" val="29906548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71724" y="620688"/>
            <a:ext cx="7706533" cy="584775"/>
          </a:xfrm>
          <a:prstGeom prst="rect">
            <a:avLst/>
          </a:prstGeom>
        </p:spPr>
        <p:txBody>
          <a:bodyPr wrap="none">
            <a:spAutoFit/>
          </a:bodyPr>
          <a:lstStyle/>
          <a:p>
            <a:pPr algn="ctr"/>
            <a:r>
              <a:rPr lang="es-CO" sz="3200" b="1" i="1" u="sng" dirty="0" smtClean="0">
                <a:solidFill>
                  <a:srgbClr val="D00000"/>
                </a:solidFill>
                <a:latin typeface="Cambria" pitchFamily="18" charset="0"/>
                <a:cs typeface="Aparajita" pitchFamily="34" charset="0"/>
              </a:rPr>
              <a:t>Historia De La Teoría De La Probabilidad</a:t>
            </a:r>
            <a:endParaRPr lang="es-CO" sz="3200" i="1" u="sng" dirty="0">
              <a:solidFill>
                <a:srgbClr val="D00000"/>
              </a:solidFill>
              <a:latin typeface="Cambria" pitchFamily="18" charset="0"/>
              <a:cs typeface="Aparajita" pitchFamily="34" charset="0"/>
            </a:endParaRPr>
          </a:p>
        </p:txBody>
      </p:sp>
      <p:sp>
        <p:nvSpPr>
          <p:cNvPr id="4" name="3 Rectángulo"/>
          <p:cNvSpPr/>
          <p:nvPr/>
        </p:nvSpPr>
        <p:spPr>
          <a:xfrm>
            <a:off x="251520" y="1415673"/>
            <a:ext cx="8640960" cy="4524315"/>
          </a:xfrm>
          <a:prstGeom prst="rect">
            <a:avLst/>
          </a:prstGeom>
        </p:spPr>
        <p:txBody>
          <a:bodyPr wrap="square">
            <a:spAutoFit/>
          </a:bodyPr>
          <a:lstStyle/>
          <a:p>
            <a:pPr algn="just"/>
            <a:r>
              <a:rPr lang="es-ES" sz="2400" i="1" dirty="0" smtClean="0">
                <a:latin typeface="Cambria" pitchFamily="18" charset="0"/>
              </a:rPr>
              <a:t>La teoría de la probabilidad se inicio prácticamente con el análisis de los juegos de azar.  </a:t>
            </a:r>
          </a:p>
          <a:p>
            <a:pPr algn="just"/>
            <a:endParaRPr lang="es-ES" sz="2400" i="1" dirty="0">
              <a:latin typeface="Cambria" pitchFamily="18" charset="0"/>
            </a:endParaRPr>
          </a:p>
          <a:p>
            <a:pPr algn="just"/>
            <a:r>
              <a:rPr lang="es-CO" sz="2400" i="1" dirty="0" smtClean="0">
                <a:latin typeface="Cambria" pitchFamily="18" charset="0"/>
              </a:rPr>
              <a:t>Los  juegos de azar fueron una motivación principal para su desarrollo, y fue precisamente acerca de uno de ellos que Pascal y Fermat iniciaron en 1654 un estudio sistemático. Los juegos de azar son una de las actividades de recreación mas antiguas del hombre. </a:t>
            </a:r>
          </a:p>
          <a:p>
            <a:pPr algn="just"/>
            <a:endParaRPr lang="es-CO" sz="2400" i="1" dirty="0" smtClean="0">
              <a:latin typeface="Cambria" pitchFamily="18" charset="0"/>
            </a:endParaRPr>
          </a:p>
          <a:p>
            <a:pPr algn="just"/>
            <a:r>
              <a:rPr lang="es-CO" sz="2400" i="1" dirty="0" smtClean="0">
                <a:latin typeface="Cambria" pitchFamily="18" charset="0"/>
              </a:rPr>
              <a:t>Sin embargo, solo en 1812 Laplace definió con precisión lo que es la  probabilidad de un evento. En su Theorie analytique des probabilites definió la probabilidad de que un evento dado ocurra.</a:t>
            </a:r>
          </a:p>
        </p:txBody>
      </p:sp>
    </p:spTree>
    <p:extLst>
      <p:ext uri="{BB962C8B-B14F-4D97-AF65-F5344CB8AC3E}">
        <p14:creationId xmlns:p14="http://schemas.microsoft.com/office/powerpoint/2010/main" val="29043939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467544" y="1064250"/>
            <a:ext cx="8136904" cy="4175502"/>
          </a:xfrm>
          <a:prstGeom prst="rect">
            <a:avLst/>
          </a:prstGeom>
        </p:spPr>
        <p:txBody>
          <a:bodyPr wrap="square">
            <a:spAutoFit/>
          </a:bodyPr>
          <a:lstStyle/>
          <a:p>
            <a:pPr marL="365760" lvl="0" indent="-256032">
              <a:lnSpc>
                <a:spcPct val="150000"/>
              </a:lnSpc>
              <a:spcBef>
                <a:spcPts val="400"/>
              </a:spcBef>
              <a:buClr>
                <a:srgbClr val="D00000"/>
              </a:buClr>
              <a:buSzPct val="68000"/>
              <a:buFont typeface="Courier New" pitchFamily="49" charset="0"/>
              <a:buChar char="o"/>
            </a:pPr>
            <a:r>
              <a:rPr lang="es-CO" sz="2800" i="1" dirty="0">
                <a:solidFill>
                  <a:prstClr val="black"/>
                </a:solidFill>
                <a:latin typeface="Cambria" pitchFamily="18" charset="0"/>
              </a:rPr>
              <a:t>es.wikipedia.org/wiki/Medidas de tendencia central</a:t>
            </a:r>
          </a:p>
          <a:p>
            <a:pPr marL="365760" lvl="0" indent="-256032">
              <a:lnSpc>
                <a:spcPct val="150000"/>
              </a:lnSpc>
              <a:spcBef>
                <a:spcPts val="400"/>
              </a:spcBef>
              <a:buClr>
                <a:srgbClr val="D00000"/>
              </a:buClr>
              <a:buSzPct val="68000"/>
              <a:buFont typeface="Courier New" pitchFamily="49" charset="0"/>
              <a:buChar char="o"/>
            </a:pPr>
            <a:endParaRPr lang="es-CO" sz="2800" i="1" dirty="0">
              <a:solidFill>
                <a:prstClr val="black"/>
              </a:solidFill>
              <a:latin typeface="Cambria" pitchFamily="18" charset="0"/>
            </a:endParaRPr>
          </a:p>
          <a:p>
            <a:pPr marL="365760" lvl="0" indent="-256032">
              <a:lnSpc>
                <a:spcPct val="150000"/>
              </a:lnSpc>
              <a:spcBef>
                <a:spcPts val="400"/>
              </a:spcBef>
              <a:buClr>
                <a:srgbClr val="D00000"/>
              </a:buClr>
              <a:buSzPct val="68000"/>
              <a:buFont typeface="Courier New" pitchFamily="49" charset="0"/>
              <a:buChar char="o"/>
            </a:pPr>
            <a:r>
              <a:rPr lang="es-CO" sz="2800" i="1" dirty="0">
                <a:solidFill>
                  <a:prstClr val="black"/>
                </a:solidFill>
                <a:latin typeface="Cambria" pitchFamily="18" charset="0"/>
              </a:rPr>
              <a:t>www.vitutor.com/estadistica/descriptiva/a_2.html</a:t>
            </a:r>
          </a:p>
          <a:p>
            <a:pPr marL="365760" lvl="0" indent="-256032">
              <a:lnSpc>
                <a:spcPct val="150000"/>
              </a:lnSpc>
              <a:spcBef>
                <a:spcPts val="400"/>
              </a:spcBef>
              <a:buClr>
                <a:srgbClr val="D00000"/>
              </a:buClr>
              <a:buSzPct val="68000"/>
              <a:buFont typeface="Courier New" pitchFamily="49" charset="0"/>
              <a:buChar char="o"/>
            </a:pPr>
            <a:endParaRPr lang="es-CO" sz="2800" i="1" dirty="0">
              <a:solidFill>
                <a:prstClr val="black"/>
              </a:solidFill>
              <a:latin typeface="Cambria" pitchFamily="18" charset="0"/>
            </a:endParaRPr>
          </a:p>
          <a:p>
            <a:pPr marL="365760" lvl="0" indent="-256032">
              <a:lnSpc>
                <a:spcPct val="150000"/>
              </a:lnSpc>
              <a:spcBef>
                <a:spcPts val="400"/>
              </a:spcBef>
              <a:buClr>
                <a:srgbClr val="D00000"/>
              </a:buClr>
              <a:buSzPct val="68000"/>
              <a:buFont typeface="Courier New" pitchFamily="49" charset="0"/>
              <a:buChar char="o"/>
            </a:pPr>
            <a:r>
              <a:rPr lang="es-CO" sz="2800" i="1" dirty="0">
                <a:solidFill>
                  <a:prstClr val="black"/>
                </a:solidFill>
                <a:latin typeface="Cambria" pitchFamily="18" charset="0"/>
              </a:rPr>
              <a:t>es.wikipedia.org/wiki/Muestra_estad%C3%Adstica</a:t>
            </a:r>
          </a:p>
        </p:txBody>
      </p:sp>
    </p:spTree>
    <p:extLst>
      <p:ext uri="{BB962C8B-B14F-4D97-AF65-F5344CB8AC3E}">
        <p14:creationId xmlns:p14="http://schemas.microsoft.com/office/powerpoint/2010/main" val="4856216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179512" y="3938280"/>
            <a:ext cx="8424936" cy="1938992"/>
          </a:xfrm>
          <a:prstGeom prst="rect">
            <a:avLst/>
          </a:prstGeom>
        </p:spPr>
        <p:txBody>
          <a:bodyPr wrap="square">
            <a:spAutoFit/>
          </a:bodyPr>
          <a:lstStyle/>
          <a:p>
            <a:pPr algn="just"/>
            <a:r>
              <a:rPr lang="es-CO" sz="2400" i="1" dirty="0" smtClean="0">
                <a:latin typeface="Cambria" pitchFamily="18" charset="0"/>
              </a:rPr>
              <a:t>Contribuciones de personajes tales como:</a:t>
            </a:r>
          </a:p>
          <a:p>
            <a:pPr marL="342900" indent="-342900" algn="just">
              <a:buFont typeface="Courier New" pitchFamily="49" charset="0"/>
              <a:buChar char="o"/>
            </a:pPr>
            <a:endParaRPr lang="es-CO" sz="2400" i="1" dirty="0" smtClean="0">
              <a:latin typeface="Cambria" pitchFamily="18" charset="0"/>
            </a:endParaRPr>
          </a:p>
          <a:p>
            <a:pPr marL="696913" indent="-342900" algn="just">
              <a:buClr>
                <a:schemeClr val="bg2">
                  <a:lumMod val="50000"/>
                </a:schemeClr>
              </a:buClr>
              <a:buFont typeface="Courier New" pitchFamily="49" charset="0"/>
              <a:buChar char="o"/>
            </a:pPr>
            <a:r>
              <a:rPr lang="es-CO" sz="2400" b="1" i="1" dirty="0" smtClean="0">
                <a:latin typeface="Cambria" pitchFamily="18" charset="0"/>
              </a:rPr>
              <a:t>Chebyshev</a:t>
            </a:r>
          </a:p>
          <a:p>
            <a:pPr marL="696913" indent="-342900" algn="just">
              <a:buClr>
                <a:schemeClr val="bg2">
                  <a:lumMod val="50000"/>
                </a:schemeClr>
              </a:buClr>
              <a:buFont typeface="Courier New" pitchFamily="49" charset="0"/>
              <a:buChar char="o"/>
            </a:pPr>
            <a:r>
              <a:rPr lang="es-CO" sz="2400" b="1" i="1" dirty="0" smtClean="0">
                <a:latin typeface="Cambria" pitchFamily="18" charset="0"/>
              </a:rPr>
              <a:t>Markov </a:t>
            </a:r>
          </a:p>
          <a:p>
            <a:pPr marL="696913" indent="-342900" algn="just">
              <a:buClr>
                <a:schemeClr val="bg2">
                  <a:lumMod val="50000"/>
                </a:schemeClr>
              </a:buClr>
              <a:buFont typeface="Courier New" pitchFamily="49" charset="0"/>
              <a:buChar char="o"/>
            </a:pPr>
            <a:r>
              <a:rPr lang="es-CO" sz="2400" b="1" i="1" dirty="0" smtClean="0">
                <a:latin typeface="Cambria" pitchFamily="18" charset="0"/>
              </a:rPr>
              <a:t>tolgoroff</a:t>
            </a:r>
          </a:p>
        </p:txBody>
      </p:sp>
      <p:sp>
        <p:nvSpPr>
          <p:cNvPr id="4" name="3 Rectángulo"/>
          <p:cNvSpPr/>
          <p:nvPr/>
        </p:nvSpPr>
        <p:spPr>
          <a:xfrm>
            <a:off x="323528" y="1778040"/>
            <a:ext cx="8424936" cy="1938992"/>
          </a:xfrm>
          <a:prstGeom prst="rect">
            <a:avLst/>
          </a:prstGeom>
        </p:spPr>
        <p:txBody>
          <a:bodyPr wrap="square">
            <a:spAutoFit/>
          </a:bodyPr>
          <a:lstStyle/>
          <a:p>
            <a:r>
              <a:rPr lang="es-ES" sz="2400" i="1" dirty="0" smtClean="0">
                <a:latin typeface="Cambria" pitchFamily="18" charset="0"/>
              </a:rPr>
              <a:t>Sus tres pioneros fueron:</a:t>
            </a:r>
          </a:p>
          <a:p>
            <a:endParaRPr lang="es-ES" sz="2400" i="1" dirty="0" smtClean="0">
              <a:latin typeface="Cambria" pitchFamily="18" charset="0"/>
            </a:endParaRPr>
          </a:p>
          <a:p>
            <a:pPr marL="457200" indent="-457200">
              <a:buClr>
                <a:schemeClr val="bg2">
                  <a:lumMod val="50000"/>
                </a:schemeClr>
              </a:buClr>
              <a:buFont typeface="Courier New" pitchFamily="49" charset="0"/>
              <a:buChar char="o"/>
            </a:pPr>
            <a:r>
              <a:rPr lang="es-ES" sz="2400" b="1" i="1" dirty="0" smtClean="0">
                <a:latin typeface="Cambria" pitchFamily="18" charset="0"/>
              </a:rPr>
              <a:t>Blaise Pascal (1623-1662)</a:t>
            </a:r>
          </a:p>
          <a:p>
            <a:pPr marL="457200" indent="-457200">
              <a:buClr>
                <a:schemeClr val="bg2">
                  <a:lumMod val="50000"/>
                </a:schemeClr>
              </a:buClr>
              <a:buFont typeface="Courier New" pitchFamily="49" charset="0"/>
              <a:buChar char="o"/>
            </a:pPr>
            <a:r>
              <a:rPr lang="es-ES" sz="2400" b="1" i="1" dirty="0" smtClean="0">
                <a:latin typeface="Cambria" pitchFamily="18" charset="0"/>
              </a:rPr>
              <a:t>Pierre de Fermat (1601-1665)</a:t>
            </a:r>
          </a:p>
          <a:p>
            <a:pPr marL="457200" indent="-457200">
              <a:buClr>
                <a:schemeClr val="bg2">
                  <a:lumMod val="50000"/>
                </a:schemeClr>
              </a:buClr>
              <a:buFont typeface="Courier New" pitchFamily="49" charset="0"/>
              <a:buChar char="o"/>
            </a:pPr>
            <a:r>
              <a:rPr lang="es-ES" sz="2400" b="1" i="1" dirty="0" smtClean="0">
                <a:latin typeface="Cambria" pitchFamily="18" charset="0"/>
              </a:rPr>
              <a:t>Pierre Simón de Laplace (1749-1827)</a:t>
            </a:r>
            <a:endParaRPr lang="es-ES" sz="2400" b="1" i="1" dirty="0">
              <a:latin typeface="Cambria" pitchFamily="18" charset="0"/>
            </a:endParaRPr>
          </a:p>
        </p:txBody>
      </p:sp>
      <p:sp>
        <p:nvSpPr>
          <p:cNvPr id="5" name="4 Rectángulo"/>
          <p:cNvSpPr/>
          <p:nvPr/>
        </p:nvSpPr>
        <p:spPr>
          <a:xfrm>
            <a:off x="467544" y="314653"/>
            <a:ext cx="8136904" cy="954107"/>
          </a:xfrm>
          <a:prstGeom prst="rect">
            <a:avLst/>
          </a:prstGeom>
        </p:spPr>
        <p:txBody>
          <a:bodyPr wrap="square">
            <a:spAutoFit/>
          </a:bodyPr>
          <a:lstStyle/>
          <a:p>
            <a:pPr lvl="0" algn="ctr"/>
            <a:r>
              <a:rPr lang="es-CO" sz="2800" b="1" i="1" u="sng" dirty="0">
                <a:solidFill>
                  <a:srgbClr val="A40000"/>
                </a:solidFill>
                <a:latin typeface="Cambria" pitchFamily="18" charset="0"/>
              </a:rPr>
              <a:t> Los Principales Autores Que Han Aportado A Su Desarrollo</a:t>
            </a:r>
            <a:r>
              <a:rPr lang="es-CO" sz="2800" b="1" i="1" u="sng" dirty="0" smtClean="0">
                <a:solidFill>
                  <a:srgbClr val="A40000"/>
                </a:solidFill>
                <a:latin typeface="Cambria" pitchFamily="18" charset="0"/>
              </a:rPr>
              <a:t>.</a:t>
            </a:r>
          </a:p>
        </p:txBody>
      </p:sp>
    </p:spTree>
    <p:extLst>
      <p:ext uri="{BB962C8B-B14F-4D97-AF65-F5344CB8AC3E}">
        <p14:creationId xmlns:p14="http://schemas.microsoft.com/office/powerpoint/2010/main" val="34572852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467544" y="404664"/>
            <a:ext cx="7920880" cy="1200329"/>
          </a:xfrm>
          <a:prstGeom prst="rect">
            <a:avLst/>
          </a:prstGeom>
        </p:spPr>
        <p:txBody>
          <a:bodyPr wrap="square">
            <a:spAutoFit/>
          </a:bodyPr>
          <a:lstStyle/>
          <a:p>
            <a:pPr marL="342900" indent="-342900" algn="just">
              <a:buClr>
                <a:schemeClr val="bg2">
                  <a:lumMod val="50000"/>
                </a:schemeClr>
              </a:buClr>
              <a:buFont typeface="Courier New" pitchFamily="49" charset="0"/>
              <a:buChar char="o"/>
            </a:pPr>
            <a:r>
              <a:rPr lang="es-ES" sz="2400" b="1" i="1" dirty="0" smtClean="0">
                <a:latin typeface="Cambria" pitchFamily="18" charset="0"/>
              </a:rPr>
              <a:t>Richard Jeffrey, </a:t>
            </a:r>
            <a:r>
              <a:rPr lang="es-ES" sz="2400" i="1" dirty="0" smtClean="0">
                <a:latin typeface="Cambria" pitchFamily="18" charset="0"/>
              </a:rPr>
              <a:t>"Antes de la mitad del siglo XVII, el término “probable” significaba aprobable, y se aplicaba en ese sentido, unívocamente, a la opinión y a la acción. </a:t>
            </a:r>
            <a:endParaRPr lang="es-ES" sz="2400" i="1" dirty="0">
              <a:latin typeface="Cambria" pitchFamily="18" charset="0"/>
            </a:endParaRPr>
          </a:p>
        </p:txBody>
      </p:sp>
      <p:sp>
        <p:nvSpPr>
          <p:cNvPr id="5" name="4 Rectángulo"/>
          <p:cNvSpPr/>
          <p:nvPr/>
        </p:nvSpPr>
        <p:spPr>
          <a:xfrm>
            <a:off x="467544" y="1949931"/>
            <a:ext cx="8059782" cy="830997"/>
          </a:xfrm>
          <a:prstGeom prst="rect">
            <a:avLst/>
          </a:prstGeom>
        </p:spPr>
        <p:txBody>
          <a:bodyPr wrap="square">
            <a:spAutoFit/>
          </a:bodyPr>
          <a:lstStyle/>
          <a:p>
            <a:pPr marL="342900" indent="-342900" algn="just">
              <a:buClr>
                <a:schemeClr val="bg2">
                  <a:lumMod val="50000"/>
                </a:schemeClr>
              </a:buClr>
              <a:buFont typeface="Courier New" pitchFamily="49" charset="0"/>
              <a:buChar char="o"/>
            </a:pPr>
            <a:r>
              <a:rPr lang="es-CO" sz="2400" b="1" i="1" dirty="0" smtClean="0">
                <a:latin typeface="Cambria" pitchFamily="18" charset="0"/>
              </a:rPr>
              <a:t>Jakob Bernoulli </a:t>
            </a:r>
            <a:r>
              <a:rPr lang="es-CO" sz="2400" i="1" dirty="0" smtClean="0">
                <a:latin typeface="Cambria" pitchFamily="18" charset="0"/>
              </a:rPr>
              <a:t>y </a:t>
            </a:r>
            <a:r>
              <a:rPr lang="es-CO" sz="2400" b="1" i="1" dirty="0" smtClean="0">
                <a:latin typeface="Cambria" pitchFamily="18" charset="0"/>
              </a:rPr>
              <a:t>Abraham de </a:t>
            </a:r>
            <a:r>
              <a:rPr lang="es-CO" sz="2400" b="1" i="1" dirty="0" err="1" smtClean="0">
                <a:latin typeface="Cambria" pitchFamily="18" charset="0"/>
              </a:rPr>
              <a:t>Moivre</a:t>
            </a:r>
            <a:r>
              <a:rPr lang="es-CO" sz="2400" b="1" i="1" dirty="0" smtClean="0">
                <a:latin typeface="Cambria" pitchFamily="18" charset="0"/>
              </a:rPr>
              <a:t>; </a:t>
            </a:r>
            <a:r>
              <a:rPr lang="es-CO" sz="2400" i="1" dirty="0" smtClean="0">
                <a:latin typeface="Cambria" pitchFamily="18" charset="0"/>
              </a:rPr>
              <a:t>trataron el tema como una rama de las matemáticas. </a:t>
            </a:r>
            <a:endParaRPr lang="es-CO" sz="2400" i="1" dirty="0">
              <a:latin typeface="Cambria" pitchFamily="18" charset="0"/>
            </a:endParaRPr>
          </a:p>
        </p:txBody>
      </p:sp>
      <p:sp>
        <p:nvSpPr>
          <p:cNvPr id="6" name="5 Rectángulo"/>
          <p:cNvSpPr/>
          <p:nvPr/>
        </p:nvSpPr>
        <p:spPr>
          <a:xfrm>
            <a:off x="467544" y="3140968"/>
            <a:ext cx="8059782" cy="2677656"/>
          </a:xfrm>
          <a:prstGeom prst="rect">
            <a:avLst/>
          </a:prstGeom>
        </p:spPr>
        <p:txBody>
          <a:bodyPr wrap="square">
            <a:spAutoFit/>
          </a:bodyPr>
          <a:lstStyle/>
          <a:p>
            <a:pPr marL="342900" indent="-342900" algn="just">
              <a:buClr>
                <a:schemeClr val="bg2">
                  <a:lumMod val="50000"/>
                </a:schemeClr>
              </a:buClr>
              <a:buFont typeface="Courier New" pitchFamily="49" charset="0"/>
              <a:buChar char="o"/>
            </a:pPr>
            <a:r>
              <a:rPr lang="es-ES" sz="2400" b="1" i="1" dirty="0" smtClean="0">
                <a:latin typeface="Cambria" pitchFamily="18" charset="0"/>
              </a:rPr>
              <a:t>Pierre Simón Laplace; </a:t>
            </a:r>
            <a:r>
              <a:rPr lang="es-ES" sz="2400" i="1" dirty="0" smtClean="0">
                <a:latin typeface="Cambria" pitchFamily="18" charset="0"/>
              </a:rPr>
              <a:t>hizo el primer intento para deducir una regla para la combinación de observaciones a partir de los principios de la teoría de las probabilidades. </a:t>
            </a:r>
          </a:p>
          <a:p>
            <a:pPr marL="342900" indent="-342900" algn="just">
              <a:buClr>
                <a:schemeClr val="bg2">
                  <a:lumMod val="50000"/>
                </a:schemeClr>
              </a:buClr>
              <a:buFont typeface="Courier New" pitchFamily="49" charset="0"/>
              <a:buChar char="o"/>
            </a:pPr>
            <a:endParaRPr lang="es-ES" sz="2400" i="1" dirty="0">
              <a:latin typeface="Cambria" pitchFamily="18" charset="0"/>
            </a:endParaRPr>
          </a:p>
          <a:p>
            <a:pPr marL="342900" indent="-342900" algn="just">
              <a:buClr>
                <a:schemeClr val="bg2">
                  <a:lumMod val="50000"/>
                </a:schemeClr>
              </a:buClr>
              <a:buFont typeface="Courier New" pitchFamily="49" charset="0"/>
              <a:buChar char="o"/>
            </a:pPr>
            <a:r>
              <a:rPr lang="es-ES" sz="2400" i="1" dirty="0" smtClean="0">
                <a:latin typeface="Cambria" pitchFamily="18" charset="0"/>
              </a:rPr>
              <a:t> </a:t>
            </a:r>
            <a:r>
              <a:rPr lang="es-CO" sz="2400" i="1" dirty="0" smtClean="0">
                <a:latin typeface="Cambria" pitchFamily="18" charset="0"/>
              </a:rPr>
              <a:t>El primer estudioso que no se centro en juegos del azar fue el comerciante ingles  </a:t>
            </a:r>
            <a:r>
              <a:rPr lang="es-CO" sz="2400" b="1" i="1" dirty="0" smtClean="0">
                <a:latin typeface="Cambria" pitchFamily="18" charset="0"/>
              </a:rPr>
              <a:t>John  Graunt </a:t>
            </a:r>
            <a:r>
              <a:rPr lang="es-CO" sz="2400" i="1" dirty="0" smtClean="0">
                <a:latin typeface="Cambria" pitchFamily="18" charset="0"/>
              </a:rPr>
              <a:t>, quien en el 1662 abordo problemas sobre demografía (Política Aritmética).</a:t>
            </a:r>
            <a:endParaRPr lang="es-ES" sz="2400" i="1" dirty="0">
              <a:latin typeface="Cambria" pitchFamily="18" charset="0"/>
            </a:endParaRPr>
          </a:p>
        </p:txBody>
      </p:sp>
    </p:spTree>
    <p:extLst>
      <p:ext uri="{BB962C8B-B14F-4D97-AF65-F5344CB8AC3E}">
        <p14:creationId xmlns:p14="http://schemas.microsoft.com/office/powerpoint/2010/main" val="39416162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CO" sz="2400" i="1" dirty="0">
                <a:solidFill>
                  <a:schemeClr val="tx1"/>
                </a:solidFill>
                <a:latin typeface="Georgia" pitchFamily="18" charset="0"/>
                <a:cs typeface="Aparajita" pitchFamily="34" charset="0"/>
              </a:rPr>
              <a:t/>
            </a:r>
            <a:br>
              <a:rPr lang="es-CO" sz="2400" i="1" dirty="0">
                <a:solidFill>
                  <a:schemeClr val="tx1"/>
                </a:solidFill>
                <a:latin typeface="Georgia" pitchFamily="18" charset="0"/>
                <a:cs typeface="Aparajita" pitchFamily="34" charset="0"/>
              </a:rPr>
            </a:br>
            <a:endParaRPr lang="es-CO" sz="2400" dirty="0">
              <a:solidFill>
                <a:schemeClr val="tx1"/>
              </a:solidFill>
            </a:endParaRPr>
          </a:p>
        </p:txBody>
      </p:sp>
      <p:sp>
        <p:nvSpPr>
          <p:cNvPr id="3" name="2 Marcador de contenido"/>
          <p:cNvSpPr>
            <a:spLocks noGrp="1"/>
          </p:cNvSpPr>
          <p:nvPr>
            <p:ph sz="quarter" idx="4294967295"/>
          </p:nvPr>
        </p:nvSpPr>
        <p:spPr>
          <a:xfrm>
            <a:off x="323528" y="1628800"/>
            <a:ext cx="8426450" cy="4321175"/>
          </a:xfrm>
        </p:spPr>
        <p:txBody>
          <a:bodyPr>
            <a:normAutofit fontScale="92500" lnSpcReduction="10000"/>
          </a:bodyPr>
          <a:lstStyle/>
          <a:p>
            <a:pPr marL="0" indent="0" algn="just">
              <a:lnSpc>
                <a:spcPct val="150000"/>
              </a:lnSpc>
              <a:buNone/>
            </a:pPr>
            <a:r>
              <a:rPr lang="es-CO" sz="2400" i="1" dirty="0">
                <a:solidFill>
                  <a:schemeClr val="tx1"/>
                </a:solidFill>
                <a:latin typeface="Cambria" pitchFamily="18" charset="0"/>
              </a:rPr>
              <a:t>Algunas veces los efectos de la incertidumbre son tan pequeños que su influencia en la decisión tomada puede despreciarse y por tanto se trata de situación que se presenta como que no tiene incertidumbre y se toma la decisión de entera confianza. Pero en no pocas ocasiones se enfrentan situaciones donde la incertidumbre es importante y no puede ser ignorada y en esas situaciones, las probabilidades son herramientas eficaces para tomar dichas situaciones. Cuando se cambia de materia prima, maquinas, método productivo y similar se usa en test de hipótesis para ver si  hubo cambios </a:t>
            </a:r>
            <a:r>
              <a:rPr lang="es-CO" sz="2400" i="1" dirty="0" smtClean="0">
                <a:solidFill>
                  <a:schemeClr val="tx1"/>
                </a:solidFill>
                <a:latin typeface="Cambria" pitchFamily="18" charset="0"/>
              </a:rPr>
              <a:t>significativos.</a:t>
            </a:r>
            <a:endParaRPr lang="es-CO" sz="2400" i="1" dirty="0">
              <a:solidFill>
                <a:schemeClr val="tx1"/>
              </a:solidFill>
              <a:latin typeface="Cambria" pitchFamily="18" charset="0"/>
            </a:endParaRPr>
          </a:p>
        </p:txBody>
      </p:sp>
      <p:sp>
        <p:nvSpPr>
          <p:cNvPr id="4" name="3 Rectángulo"/>
          <p:cNvSpPr/>
          <p:nvPr/>
        </p:nvSpPr>
        <p:spPr>
          <a:xfrm>
            <a:off x="323528" y="119534"/>
            <a:ext cx="8640960" cy="1077218"/>
          </a:xfrm>
          <a:prstGeom prst="rect">
            <a:avLst/>
          </a:prstGeom>
        </p:spPr>
        <p:txBody>
          <a:bodyPr wrap="square">
            <a:spAutoFit/>
          </a:bodyPr>
          <a:lstStyle/>
          <a:p>
            <a:pPr lvl="0"/>
            <a:r>
              <a:rPr lang="es-CO" sz="3200" b="1" i="1" u="sng" dirty="0">
                <a:solidFill>
                  <a:srgbClr val="A40000"/>
                </a:solidFill>
                <a:latin typeface="Cambria" pitchFamily="18" charset="0"/>
              </a:rPr>
              <a:t>Importancia de la Teoría de la </a:t>
            </a:r>
            <a:r>
              <a:rPr lang="es-CO" sz="3200" b="1" i="1" u="sng" dirty="0" smtClean="0">
                <a:solidFill>
                  <a:srgbClr val="A40000"/>
                </a:solidFill>
                <a:latin typeface="Cambria" pitchFamily="18" charset="0"/>
              </a:rPr>
              <a:t>Probabilidad En </a:t>
            </a:r>
            <a:r>
              <a:rPr lang="es-CO" sz="3200" b="1" i="1" u="sng" dirty="0">
                <a:solidFill>
                  <a:srgbClr val="A40000"/>
                </a:solidFill>
                <a:latin typeface="Cambria" pitchFamily="18" charset="0"/>
              </a:rPr>
              <a:t>la Ingeniería</a:t>
            </a:r>
          </a:p>
        </p:txBody>
      </p:sp>
    </p:spTree>
    <p:extLst>
      <p:ext uri="{BB962C8B-B14F-4D97-AF65-F5344CB8AC3E}">
        <p14:creationId xmlns:p14="http://schemas.microsoft.com/office/powerpoint/2010/main" val="22899598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sz="quarter" idx="4294967295"/>
          </p:nvPr>
        </p:nvSpPr>
        <p:spPr>
          <a:xfrm>
            <a:off x="446856" y="908050"/>
            <a:ext cx="8229600" cy="5099050"/>
          </a:xfrm>
        </p:spPr>
        <p:txBody>
          <a:bodyPr>
            <a:noAutofit/>
          </a:bodyPr>
          <a:lstStyle/>
          <a:p>
            <a:pPr algn="just">
              <a:buFont typeface="Wingdings" pitchFamily="2" charset="2"/>
              <a:buChar char="Ø"/>
            </a:pPr>
            <a:r>
              <a:rPr lang="es-CO" sz="2400" i="1" dirty="0">
                <a:solidFill>
                  <a:schemeClr val="tx1"/>
                </a:solidFill>
                <a:latin typeface="Cambria" pitchFamily="18" charset="0"/>
              </a:rPr>
              <a:t>La importancia de la probabilidad radica en que, mediante este recurso matemático, es posible ajustar de la manera más exacta posible los imponderables debidos al azar en los más variados campos tanto de la ciencia como de la vida cotidiana</a:t>
            </a:r>
            <a:r>
              <a:rPr lang="es-CO" sz="2400" i="1" dirty="0" smtClean="0">
                <a:solidFill>
                  <a:schemeClr val="tx1"/>
                </a:solidFill>
                <a:latin typeface="Cambria" pitchFamily="18" charset="0"/>
              </a:rPr>
              <a:t>.</a:t>
            </a:r>
          </a:p>
          <a:p>
            <a:pPr algn="just">
              <a:buFont typeface="Wingdings" pitchFamily="2" charset="2"/>
              <a:buChar char="Ø"/>
            </a:pPr>
            <a:endParaRPr lang="es-CO" sz="2400" i="1" dirty="0" smtClean="0">
              <a:solidFill>
                <a:schemeClr val="tx1"/>
              </a:solidFill>
              <a:latin typeface="Cambria" pitchFamily="18" charset="0"/>
            </a:endParaRPr>
          </a:p>
          <a:p>
            <a:pPr algn="just">
              <a:buFont typeface="Wingdings" pitchFamily="2" charset="2"/>
              <a:buChar char="Ø"/>
            </a:pPr>
            <a:endParaRPr lang="es-CO" sz="2400" i="1" dirty="0" smtClean="0">
              <a:solidFill>
                <a:schemeClr val="tx1"/>
              </a:solidFill>
              <a:latin typeface="Cambria" pitchFamily="18" charset="0"/>
            </a:endParaRPr>
          </a:p>
          <a:p>
            <a:pPr algn="just">
              <a:buFont typeface="Wingdings" pitchFamily="2" charset="2"/>
              <a:buChar char="Ø"/>
            </a:pPr>
            <a:r>
              <a:rPr lang="es-CO" sz="2400" i="1" dirty="0" smtClean="0">
                <a:solidFill>
                  <a:schemeClr val="tx1"/>
                </a:solidFill>
                <a:latin typeface="Cambria" pitchFamily="18" charset="0"/>
              </a:rPr>
              <a:t>En el campo de la Ingeniería de sistemas, la teoría de las probidades ha estado presente desde tiempos atrás, dándole una mano y un respaldo para que la ingeniería pueda surgir desde el método de observación, de la experiencia y de los resultados posibles.</a:t>
            </a:r>
            <a:endParaRPr lang="es-CO" sz="2400" i="1" dirty="0">
              <a:solidFill>
                <a:schemeClr val="tx1"/>
              </a:solidFill>
              <a:latin typeface="Cambria" pitchFamily="18" charset="0"/>
            </a:endParaRPr>
          </a:p>
          <a:p>
            <a:pPr algn="just">
              <a:buFont typeface="Wingdings" pitchFamily="2" charset="2"/>
              <a:buChar char="Ø"/>
            </a:pPr>
            <a:endParaRPr lang="es-CO" dirty="0">
              <a:solidFill>
                <a:schemeClr val="tx1"/>
              </a:solidFill>
              <a:latin typeface="Georgia" pitchFamily="18" charset="0"/>
            </a:endParaRPr>
          </a:p>
        </p:txBody>
      </p:sp>
    </p:spTree>
    <p:extLst>
      <p:ext uri="{BB962C8B-B14F-4D97-AF65-F5344CB8AC3E}">
        <p14:creationId xmlns:p14="http://schemas.microsoft.com/office/powerpoint/2010/main" val="3042989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sz="quarter" idx="4294967295"/>
          </p:nvPr>
        </p:nvSpPr>
        <p:spPr>
          <a:xfrm>
            <a:off x="395536" y="764704"/>
            <a:ext cx="8218487" cy="5170487"/>
          </a:xfrm>
        </p:spPr>
        <p:txBody>
          <a:bodyPr>
            <a:normAutofit/>
          </a:bodyPr>
          <a:lstStyle/>
          <a:p>
            <a:pPr algn="just">
              <a:buFont typeface="Wingdings" pitchFamily="2" charset="2"/>
              <a:buChar char="Ø"/>
            </a:pPr>
            <a:r>
              <a:rPr lang="es-CO" sz="2400" i="1" dirty="0" smtClean="0">
                <a:solidFill>
                  <a:schemeClr val="tx1"/>
                </a:solidFill>
                <a:latin typeface="Cambria" pitchFamily="18" charset="0"/>
              </a:rPr>
              <a:t>La probabilidad la utilizan los ingenieros de sistemas cuando  estamos generado datos Pseudoaleatorios, el calculo de las probabilidades y las ciencias  de los computadores confluyen en diferentes campos de los que se benefician mutuamente, por ejemplo en muchas ocasiones, las razones para elegir un algoritmo a otro son esencialmente probabilístico.</a:t>
            </a:r>
          </a:p>
          <a:p>
            <a:pPr algn="just">
              <a:buFont typeface="Wingdings" pitchFamily="2" charset="2"/>
              <a:buChar char="Ø"/>
            </a:pPr>
            <a:endParaRPr lang="es-CO" sz="2400" i="1" dirty="0" smtClean="0">
              <a:solidFill>
                <a:schemeClr val="tx1"/>
              </a:solidFill>
              <a:latin typeface="Cambria" pitchFamily="18" charset="0"/>
            </a:endParaRPr>
          </a:p>
          <a:p>
            <a:pPr algn="just">
              <a:buFont typeface="Wingdings" pitchFamily="2" charset="2"/>
              <a:buChar char="Ø"/>
            </a:pPr>
            <a:endParaRPr lang="es-CO" sz="2400" i="1" dirty="0" smtClean="0">
              <a:solidFill>
                <a:schemeClr val="tx1"/>
              </a:solidFill>
              <a:latin typeface="Cambria" pitchFamily="18" charset="0"/>
            </a:endParaRPr>
          </a:p>
          <a:p>
            <a:pPr algn="just">
              <a:buFont typeface="Wingdings" pitchFamily="2" charset="2"/>
              <a:buChar char="Ø"/>
            </a:pPr>
            <a:r>
              <a:rPr lang="es-CO" sz="2400" i="1" dirty="0" smtClean="0">
                <a:solidFill>
                  <a:schemeClr val="tx1"/>
                </a:solidFill>
                <a:latin typeface="Cambria" pitchFamily="18" charset="0"/>
              </a:rPr>
              <a:t>Para contrastar la eficacia de un algoritmo es determinante conocer la rapidez, suponemos que los datos de entrada son aleatorios y medimos el tiempo que tarda en realizarla. Otra veces la intervención aleatoria es parte del mismo algoritmo.</a:t>
            </a:r>
            <a:endParaRPr lang="es-CO" sz="2400" i="1" dirty="0">
              <a:solidFill>
                <a:schemeClr val="tx1"/>
              </a:solidFill>
              <a:latin typeface="Cambria" pitchFamily="18" charset="0"/>
            </a:endParaRPr>
          </a:p>
        </p:txBody>
      </p:sp>
    </p:spTree>
    <p:extLst>
      <p:ext uri="{BB962C8B-B14F-4D97-AF65-F5344CB8AC3E}">
        <p14:creationId xmlns:p14="http://schemas.microsoft.com/office/powerpoint/2010/main" val="7355895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texto"/>
          <p:cNvSpPr>
            <a:spLocks noGrp="1"/>
          </p:cNvSpPr>
          <p:nvPr>
            <p:ph sz="quarter" idx="4294967295"/>
          </p:nvPr>
        </p:nvSpPr>
        <p:spPr>
          <a:xfrm>
            <a:off x="323528" y="332656"/>
            <a:ext cx="8229600" cy="4176464"/>
          </a:xfrm>
        </p:spPr>
        <p:txBody>
          <a:bodyPr>
            <a:normAutofit/>
          </a:bodyPr>
          <a:lstStyle/>
          <a:p>
            <a:pPr algn="just">
              <a:buFont typeface="Wingdings" pitchFamily="2" charset="2"/>
              <a:buChar char="Ø"/>
            </a:pPr>
            <a:r>
              <a:rPr lang="es-CO" sz="2400" i="1" dirty="0" smtClean="0">
                <a:solidFill>
                  <a:schemeClr val="tx1"/>
                </a:solidFill>
                <a:latin typeface="Cambria" pitchFamily="18" charset="0"/>
              </a:rPr>
              <a:t>La generación de los números aleatorios es la tarea mas importante que hace el computador, supone  que una imagen observada puede provenir de diferentes patrones, conforme a unas leyes aleatoria dadas. Los métodos de análisis  de imágenes son probabilístico.</a:t>
            </a:r>
          </a:p>
          <a:p>
            <a:pPr algn="just">
              <a:buFont typeface="Wingdings" pitchFamily="2" charset="2"/>
              <a:buChar char="Ø"/>
            </a:pPr>
            <a:endParaRPr lang="es-CO" sz="2400" i="1" dirty="0" smtClean="0">
              <a:solidFill>
                <a:schemeClr val="tx1"/>
              </a:solidFill>
              <a:latin typeface="Cambria" pitchFamily="18" charset="0"/>
            </a:endParaRPr>
          </a:p>
          <a:p>
            <a:pPr algn="just">
              <a:buFont typeface="Wingdings" pitchFamily="2" charset="2"/>
              <a:buChar char="Ø"/>
            </a:pPr>
            <a:r>
              <a:rPr lang="es-CO" sz="2400" i="1" dirty="0" smtClean="0">
                <a:solidFill>
                  <a:schemeClr val="tx1"/>
                </a:solidFill>
                <a:latin typeface="Cambria" pitchFamily="18" charset="0"/>
              </a:rPr>
              <a:t>Podemos decir que la teoría de las probabilidades en la carrera de Ingeniería de sistemas son necesarias, ya que en el transcurso de la programación se evidencia los eventos ocurrido durante el proceso de un software.</a:t>
            </a:r>
            <a:endParaRPr lang="es-CO" sz="2400" i="1" dirty="0">
              <a:solidFill>
                <a:schemeClr val="tx1"/>
              </a:solidFill>
              <a:latin typeface="Cambria"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4290927"/>
            <a:ext cx="2736304" cy="2052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8592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sz="quarter" idx="4294967295"/>
          </p:nvPr>
        </p:nvSpPr>
        <p:spPr>
          <a:xfrm>
            <a:off x="827584" y="2262356"/>
            <a:ext cx="7705725" cy="3455987"/>
          </a:xfrm>
        </p:spPr>
        <p:txBody>
          <a:bodyPr>
            <a:noAutofit/>
          </a:bodyPr>
          <a:lstStyle/>
          <a:p>
            <a:pPr algn="just">
              <a:buFont typeface="Wingdings" pitchFamily="2" charset="2"/>
              <a:buChar char="ü"/>
            </a:pPr>
            <a:r>
              <a:rPr lang="es-CO" sz="2400" i="1" dirty="0" smtClean="0">
                <a:latin typeface="Cambria" pitchFamily="18" charset="0"/>
                <a:cs typeface="Courier New" pitchFamily="49" charset="0"/>
              </a:rPr>
              <a:t>En una empresa de manufactura donde se realiza sillas plásticas para el hogar el departamento de control de calidad toma el muestreo de aceptación y grafico de control.</a:t>
            </a:r>
          </a:p>
          <a:p>
            <a:pPr marL="109728" indent="0" algn="just">
              <a:buNone/>
            </a:pPr>
            <a:endParaRPr lang="es-CO" sz="2400" i="1" dirty="0" smtClean="0">
              <a:latin typeface="Cambria" pitchFamily="18" charset="0"/>
              <a:cs typeface="Courier New" pitchFamily="49" charset="0"/>
            </a:endParaRPr>
          </a:p>
          <a:p>
            <a:pPr algn="just">
              <a:buFont typeface="Wingdings" pitchFamily="2" charset="2"/>
              <a:buChar char="ü"/>
            </a:pPr>
            <a:r>
              <a:rPr lang="es-CO" sz="2400" i="1" dirty="0" smtClean="0">
                <a:latin typeface="Cambria" pitchFamily="18" charset="0"/>
                <a:cs typeface="Courier New" pitchFamily="49" charset="0"/>
              </a:rPr>
              <a:t>En una industria farmacéutica se usa para calcular si hubo cambios significativos sobre la materia. </a:t>
            </a:r>
          </a:p>
          <a:p>
            <a:pPr algn="just">
              <a:buFont typeface="Wingdings" pitchFamily="2" charset="2"/>
              <a:buChar char="ü"/>
            </a:pPr>
            <a:endParaRPr lang="es-CO" sz="2400" i="1" dirty="0" smtClean="0">
              <a:latin typeface="Cambria" pitchFamily="18" charset="0"/>
              <a:cs typeface="Courier New" pitchFamily="49" charset="0"/>
            </a:endParaRPr>
          </a:p>
        </p:txBody>
      </p:sp>
      <p:sp>
        <p:nvSpPr>
          <p:cNvPr id="4" name="3 Rectángulo"/>
          <p:cNvSpPr/>
          <p:nvPr/>
        </p:nvSpPr>
        <p:spPr>
          <a:xfrm>
            <a:off x="755576" y="548680"/>
            <a:ext cx="7848872" cy="1754326"/>
          </a:xfrm>
          <a:prstGeom prst="rect">
            <a:avLst/>
          </a:prstGeom>
        </p:spPr>
        <p:txBody>
          <a:bodyPr wrap="square">
            <a:spAutoFit/>
          </a:bodyPr>
          <a:lstStyle/>
          <a:p>
            <a:pPr algn="ctr"/>
            <a:r>
              <a:rPr lang="es-CO" sz="3600" b="1" i="1" u="sng" dirty="0">
                <a:solidFill>
                  <a:srgbClr val="A40000"/>
                </a:solidFill>
                <a:latin typeface="Cambria" pitchFamily="18" charset="0"/>
                <a:cs typeface="Courier New" pitchFamily="49" charset="0"/>
              </a:rPr>
              <a:t>Ejemplos de la aplicación de la Probabilidad en </a:t>
            </a:r>
            <a:r>
              <a:rPr lang="es-CO" sz="3600" b="1" i="1" u="sng" dirty="0" smtClean="0">
                <a:solidFill>
                  <a:srgbClr val="A40000"/>
                </a:solidFill>
                <a:latin typeface="Cambria" pitchFamily="18" charset="0"/>
                <a:cs typeface="Courier New" pitchFamily="49" charset="0"/>
              </a:rPr>
              <a:t>Ingeniería</a:t>
            </a:r>
            <a:endParaRPr lang="es-CO" sz="3600" b="1" i="1" u="sng" dirty="0">
              <a:solidFill>
                <a:srgbClr val="A40000"/>
              </a:solidFill>
              <a:latin typeface="Cambria" pitchFamily="18" charset="0"/>
              <a:cs typeface="Courier New" pitchFamily="49" charset="0"/>
            </a:endParaRPr>
          </a:p>
          <a:p>
            <a:pPr algn="ctr"/>
            <a:endParaRPr lang="es-CO" sz="3600" u="sng" dirty="0">
              <a:solidFill>
                <a:srgbClr val="A40000"/>
              </a:solidFill>
            </a:endParaRPr>
          </a:p>
        </p:txBody>
      </p:sp>
    </p:spTree>
    <p:extLst>
      <p:ext uri="{BB962C8B-B14F-4D97-AF65-F5344CB8AC3E}">
        <p14:creationId xmlns:p14="http://schemas.microsoft.com/office/powerpoint/2010/main" val="33615028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361</TotalTime>
  <Words>1151</Words>
  <Application>Microsoft Office PowerPoint</Application>
  <PresentationFormat>Presentación en pantalla (4:3)</PresentationFormat>
  <Paragraphs>125</Paragraphs>
  <Slides>20</Slides>
  <Notes>2</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Civil</vt:lpstr>
      <vt:lpstr>Presentación de PowerPoint</vt:lpstr>
      <vt:lpstr>Presentación de PowerPoint</vt:lpstr>
      <vt:lpstr>Presentación de PowerPoint</vt:lpstr>
      <vt:lpstr>Presentación de PowerPoint</vt:lpstr>
      <vt:lpstr>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personal</cp:lastModifiedBy>
  <cp:revision>30</cp:revision>
  <dcterms:created xsi:type="dcterms:W3CDTF">2014-08-17T16:33:44Z</dcterms:created>
  <dcterms:modified xsi:type="dcterms:W3CDTF">2014-08-29T19:55:53Z</dcterms:modified>
</cp:coreProperties>
</file>