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T Sans Narrow" panose="020B0506020203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5e0f2e441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5e0f2e44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ended up rejecting both of my initial hypotheses, there was no statistically significant correlation between covid, crime and unemployment. I also found that stay at home order seemed to be a better predictor of high unemployment rate than infection rate itself. While my cross correlation yielded statistically meaningful correlations, it wasn’t meaningful in a qualitative sense.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e0f2e44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e0f2e44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biggest challenge for my analysis was the limited number of datapoints that I had. For instance, due to changes in reporting the lowest granularity I was able to obtain for crime data was monthly, and I couldn’t make comparisons between years. Similarly for unemployment, I was able to get weekly data but it was only for those who were insured.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5e0f2e441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5e0f2e44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expand my analysis, I would gather more data on government shutdowns to investigate this as a confounding factor for rise in unemployment rates. I would also see if hospitalization rates influence shut downs and unemployment more so than infection rate.Finally I would perform my analysis with crime reporting data in future years with the more accurate reporting methodology.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5e0f2e44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5e0f2e44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Georgia"/>
                <a:ea typeface="Georgia"/>
                <a:cs typeface="Georgia"/>
                <a:sym typeface="Georgia"/>
              </a:rPr>
              <a:t>My goal was to understand the relationship between covid infection rate, the labor industry and crime reportings. I was interested in unemployment rate and crime reports because I thought they might also have a relationship as there have been studies that have shown a positive effect of unemployment on property crime rates and I wondered if covid infection was correlated with these two factors.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e0f2e44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e0f2e44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two hypotheses were that infection rate is positively correlated with unemployment rate and with crime reports.</a:t>
            </a:r>
            <a:endParaRPr/>
          </a:p>
          <a:p>
            <a:pPr marL="0" lvl="0" indent="0" algn="l" rtl="0">
              <a:spcBef>
                <a:spcPts val="0"/>
              </a:spcBef>
              <a:spcAft>
                <a:spcPts val="0"/>
              </a:spcAft>
              <a:buNone/>
            </a:pPr>
            <a:r>
              <a:rPr lang="en"/>
              <a:t>My reasoning was that since rise in covid cases led to national shutdowns, it might have had an effect on employment and if there’s also a relationship between unemployment and crime, crime reports might also have gone up.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5e0f2e44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5e0f2e44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crime data was collected from the baltimore county police department and has monthly reported incidents. I had to split the data into two separate years because in 2020 only the most serious offense in an incident was reported, whereas starting in 2021 all offenses in an incident were reported and due to this the crime report count was much higher in 2021.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e0f2e441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e0f2e44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collected two datasets for unemployment. Baltimore county has monthly data on unemployment rate calculated by using a survey of a sample population. To strengthen my analysis, I also collected weekly insured unemployment rates from the state of maryland dept of labor, however this is limited as it doesn’t represent unemployed people who aren’t collecting unemployment benefits.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5e0f2e441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5e0f2e44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used a Pearson correlation to determine if there was any linear relationship between infection rate, crime reports and unemployment rate. After doing this I did multiple cross correlations, which measures the relationship with a displacement, to find an optimal time lag and see if there was a stronger relationship given this lag.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e0f2e441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e0f2e44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I looked at infection rate and crime reports in 2020 and 2021 and didn’t find anything statistically significant. The relationship between crime reports and unemployment rate also didn’t yield anything significant. Due to the lack of data points I couldn’t do a meaningful cross correlation and I believe more granular data would be needed to understand the relationship better.</a:t>
            </a:r>
            <a:endParaRPr sz="1800">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5e0f2e44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5e0f2e44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I looked at infection rate and unemployment rate in baltimore county. I again found nothing statistically significant,  but I noticed that the major jump in unemployment rate came in April, one month after the state’s stay at home order signifying that this could be a greater predictor of unemployment rate. This is further exemplified by the downward trend in unemployment rate after the initial order ended even with the variation in infection rate.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5e0f2e441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5e0f2e44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Due to this lack of correlation I looked at Maryland unemployment rates. Even at a weekly level l found no significant results and when I applied cross correlation unemployment rate correlated with infection rate </a:t>
            </a:r>
            <a:r>
              <a:rPr lang="en">
                <a:solidFill>
                  <a:schemeClr val="dk1"/>
                </a:solidFill>
              </a:rPr>
              <a:t>with an optimal lag time of ~7 months</a:t>
            </a:r>
            <a:r>
              <a:rPr lang="en"/>
              <a:t>. Even though this resulted in a significant and strong correlation, the qualitative interpretation of this isn’t meaningful and the rises in rates can be better explained through other variables.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Baltimore County: Covid, Crime and Unemployment </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Corina Geier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of Results</a:t>
            </a:r>
            <a:endParaRPr/>
          </a:p>
        </p:txBody>
      </p:sp>
      <p:sp>
        <p:nvSpPr>
          <p:cNvPr id="137" name="Google Shape;137;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Rejection of both hypotheses</a:t>
            </a:r>
            <a:endParaRPr/>
          </a:p>
          <a:p>
            <a:pPr marL="914400" lvl="1" indent="-317500" algn="l" rtl="0">
              <a:spcBef>
                <a:spcPts val="0"/>
              </a:spcBef>
              <a:spcAft>
                <a:spcPts val="0"/>
              </a:spcAft>
              <a:buSzPts val="1400"/>
              <a:buChar char="○"/>
            </a:pPr>
            <a:r>
              <a:rPr lang="en"/>
              <a:t>No statistically significant results for any of the three variables</a:t>
            </a:r>
            <a:endParaRPr/>
          </a:p>
          <a:p>
            <a:pPr marL="457200" lvl="0" indent="-342900" algn="l" rtl="0">
              <a:spcBef>
                <a:spcPts val="0"/>
              </a:spcBef>
              <a:spcAft>
                <a:spcPts val="0"/>
              </a:spcAft>
              <a:buSzPts val="1800"/>
              <a:buChar char="●"/>
            </a:pPr>
            <a:r>
              <a:rPr lang="en"/>
              <a:t>Shut down dates seem to be better predictors of unemployment rate than infection rate itself</a:t>
            </a:r>
            <a:endParaRPr/>
          </a:p>
          <a:p>
            <a:pPr marL="457200" lvl="0" indent="-342900" algn="l" rtl="0">
              <a:spcBef>
                <a:spcPts val="0"/>
              </a:spcBef>
              <a:spcAft>
                <a:spcPts val="0"/>
              </a:spcAft>
              <a:buSzPts val="1800"/>
              <a:buChar char="●"/>
            </a:pPr>
            <a:r>
              <a:rPr lang="en"/>
              <a:t>While cross correlation yielded statistically meaningful correlations, wasn’t meaningful in a qualitative sense</a:t>
            </a:r>
            <a:endParaRPr/>
          </a:p>
          <a:p>
            <a:pPr marL="457200" lvl="0" indent="-342900" algn="l" rtl="0">
              <a:spcBef>
                <a:spcPts val="0"/>
              </a:spcBef>
              <a:spcAft>
                <a:spcPts val="0"/>
              </a:spcAft>
              <a:buSzPts val="1800"/>
              <a:buChar char="●"/>
            </a:pPr>
            <a:r>
              <a:rPr lang="en"/>
              <a:t>Crime reports not granular enough for analysis</a:t>
            </a:r>
            <a:endParaRPr/>
          </a:p>
          <a:p>
            <a:pPr marL="914400" lvl="1" indent="-317500" algn="l" rtl="0">
              <a:spcBef>
                <a:spcPts val="0"/>
              </a:spcBef>
              <a:spcAft>
                <a:spcPts val="0"/>
              </a:spcAft>
              <a:buSzPts val="1400"/>
              <a:buChar char="○"/>
            </a:pPr>
            <a:r>
              <a:rPr lang="en"/>
              <a:t>Additionally, outside factors would need consideration (Protests, Stay at Home Order, Seasonality)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143" name="Google Shape;143;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Unemployment data collection</a:t>
            </a:r>
            <a:endParaRPr sz="2000"/>
          </a:p>
          <a:p>
            <a:pPr marL="914400" lvl="1" indent="-330200" algn="l" rtl="0">
              <a:spcBef>
                <a:spcPts val="0"/>
              </a:spcBef>
              <a:spcAft>
                <a:spcPts val="0"/>
              </a:spcAft>
              <a:buSzPts val="1600"/>
              <a:buChar char="○"/>
            </a:pPr>
            <a:r>
              <a:rPr lang="en" sz="1600"/>
              <a:t>Difficult to get publicly available granular data for unemployment</a:t>
            </a:r>
            <a:endParaRPr sz="1600"/>
          </a:p>
          <a:p>
            <a:pPr marL="914400" lvl="1" indent="-330200" algn="l" rtl="0">
              <a:spcBef>
                <a:spcPts val="0"/>
              </a:spcBef>
              <a:spcAft>
                <a:spcPts val="0"/>
              </a:spcAft>
              <a:buSzPts val="1600"/>
              <a:buChar char="○"/>
            </a:pPr>
            <a:r>
              <a:rPr lang="en" sz="1600"/>
              <a:t>Weekly data was not representative of all those that are unemployed </a:t>
            </a:r>
            <a:endParaRPr sz="1600"/>
          </a:p>
          <a:p>
            <a:pPr marL="457200" lvl="0" indent="-355600" algn="l" rtl="0">
              <a:spcBef>
                <a:spcPts val="0"/>
              </a:spcBef>
              <a:spcAft>
                <a:spcPts val="0"/>
              </a:spcAft>
              <a:buSzPts val="2000"/>
              <a:buChar char="●"/>
            </a:pPr>
            <a:r>
              <a:rPr lang="en" sz="2000"/>
              <a:t>Crime Reporting</a:t>
            </a:r>
            <a:endParaRPr sz="2000"/>
          </a:p>
          <a:p>
            <a:pPr marL="914400" lvl="1" indent="-330200" algn="l" rtl="0">
              <a:spcBef>
                <a:spcPts val="0"/>
              </a:spcBef>
              <a:spcAft>
                <a:spcPts val="0"/>
              </a:spcAft>
              <a:buSzPts val="1600"/>
              <a:buChar char="○"/>
            </a:pPr>
            <a:r>
              <a:rPr lang="en" sz="1600"/>
              <a:t>Only able to get monthly data for crime reports</a:t>
            </a:r>
            <a:endParaRPr sz="1600"/>
          </a:p>
          <a:p>
            <a:pPr marL="914400" lvl="1" indent="-330200" algn="l" rtl="0">
              <a:spcBef>
                <a:spcPts val="0"/>
              </a:spcBef>
              <a:spcAft>
                <a:spcPts val="0"/>
              </a:spcAft>
              <a:buSzPts val="1600"/>
              <a:buChar char="○"/>
            </a:pPr>
            <a:r>
              <a:rPr lang="en" sz="1600"/>
              <a:t>Unable to make comparisons across 2020 and 2021 due to reporting changes</a:t>
            </a:r>
            <a:endParaRPr sz="1600"/>
          </a:p>
          <a:p>
            <a:pPr marL="914400" lvl="1" indent="-330200" algn="l" rtl="0">
              <a:spcBef>
                <a:spcPts val="0"/>
              </a:spcBef>
              <a:spcAft>
                <a:spcPts val="0"/>
              </a:spcAft>
              <a:buSzPts val="1600"/>
              <a:buChar char="○"/>
            </a:pPr>
            <a:r>
              <a:rPr lang="en" sz="1600"/>
              <a:t>Unable to get a meaningful result from cross correlation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Gathering more data on government shutdowns</a:t>
            </a:r>
            <a:endParaRPr sz="2000"/>
          </a:p>
          <a:p>
            <a:pPr marL="914400" lvl="1" indent="-330200" algn="l" rtl="0">
              <a:spcBef>
                <a:spcPts val="0"/>
              </a:spcBef>
              <a:spcAft>
                <a:spcPts val="0"/>
              </a:spcAft>
              <a:buSzPts val="1600"/>
              <a:buChar char="○"/>
            </a:pPr>
            <a:r>
              <a:rPr lang="en" sz="1600"/>
              <a:t>Investigating this as a confounding factor for rises in unemployment rate</a:t>
            </a:r>
            <a:endParaRPr sz="1600"/>
          </a:p>
          <a:p>
            <a:pPr marL="457200" lvl="0" indent="-330200" algn="l" rtl="0">
              <a:spcBef>
                <a:spcPts val="0"/>
              </a:spcBef>
              <a:spcAft>
                <a:spcPts val="0"/>
              </a:spcAft>
              <a:buSzPts val="1600"/>
              <a:buChar char="●"/>
            </a:pPr>
            <a:r>
              <a:rPr lang="en" sz="2000"/>
              <a:t>Looking into hospitalization rates</a:t>
            </a:r>
            <a:endParaRPr sz="1600"/>
          </a:p>
          <a:p>
            <a:pPr marL="914400" lvl="1" indent="-330200" algn="l" rtl="0">
              <a:spcBef>
                <a:spcPts val="0"/>
              </a:spcBef>
              <a:spcAft>
                <a:spcPts val="0"/>
              </a:spcAft>
              <a:buSzPts val="1600"/>
              <a:buChar char="○"/>
            </a:pPr>
            <a:r>
              <a:rPr lang="en" sz="1600"/>
              <a:t>Hospitalization rates could potentially influence shutdowns more so than infection rate</a:t>
            </a:r>
            <a:endParaRPr sz="1600"/>
          </a:p>
          <a:p>
            <a:pPr marL="457200" lvl="0" indent="-330200" algn="l" rtl="0">
              <a:spcBef>
                <a:spcPts val="0"/>
              </a:spcBef>
              <a:spcAft>
                <a:spcPts val="0"/>
              </a:spcAft>
              <a:buSzPts val="1600"/>
              <a:buChar char="●"/>
            </a:pPr>
            <a:r>
              <a:rPr lang="en" sz="2000"/>
              <a:t>More granular crime data</a:t>
            </a:r>
            <a:endParaRPr sz="2000"/>
          </a:p>
          <a:p>
            <a:pPr marL="914400" lvl="1" indent="-330200" algn="l" rtl="0">
              <a:spcBef>
                <a:spcPts val="0"/>
              </a:spcBef>
              <a:spcAft>
                <a:spcPts val="0"/>
              </a:spcAft>
              <a:buSzPts val="1600"/>
              <a:buChar char="○"/>
            </a:pPr>
            <a:r>
              <a:rPr lang="en" sz="1600"/>
              <a:t>Looking into the relationship between infection rate, unemployment rate,  and crime data on a daily level</a:t>
            </a:r>
            <a:endParaRPr sz="1600"/>
          </a:p>
        </p:txBody>
      </p:sp>
      <p:sp>
        <p:nvSpPr>
          <p:cNvPr id="149" name="Google Shape;14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pic>
        <p:nvPicPr>
          <p:cNvPr id="73" name="Google Shape;73;p14"/>
          <p:cNvPicPr preferRelativeResize="0"/>
          <p:nvPr/>
        </p:nvPicPr>
        <p:blipFill>
          <a:blip r:embed="rId3">
            <a:alphaModFix/>
          </a:blip>
          <a:stretch>
            <a:fillRect/>
          </a:stretch>
        </p:blipFill>
        <p:spPr>
          <a:xfrm>
            <a:off x="3997325" y="567776"/>
            <a:ext cx="4834976" cy="4194075"/>
          </a:xfrm>
          <a:prstGeom prst="rect">
            <a:avLst/>
          </a:prstGeom>
          <a:noFill/>
          <a:ln>
            <a:noFill/>
          </a:ln>
        </p:spPr>
      </p:pic>
      <p:sp>
        <p:nvSpPr>
          <p:cNvPr id="74" name="Google Shape;74;p14"/>
          <p:cNvSpPr txBox="1">
            <a:spLocks noGrp="1"/>
          </p:cNvSpPr>
          <p:nvPr>
            <p:ph type="body" idx="1"/>
          </p:nvPr>
        </p:nvSpPr>
        <p:spPr>
          <a:xfrm>
            <a:off x="311700" y="1266325"/>
            <a:ext cx="3771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Goal</a:t>
            </a:r>
            <a:r>
              <a:rPr lang="en" sz="2000"/>
              <a:t>: Understand the relationship between:</a:t>
            </a:r>
            <a:endParaRPr sz="2000"/>
          </a:p>
          <a:p>
            <a:pPr marL="457200" lvl="0" indent="-317500" algn="l" rtl="0">
              <a:spcBef>
                <a:spcPts val="1200"/>
              </a:spcBef>
              <a:spcAft>
                <a:spcPts val="0"/>
              </a:spcAft>
              <a:buClr>
                <a:srgbClr val="000000"/>
              </a:buClr>
              <a:buSzPts val="1400"/>
              <a:buFont typeface="Times New Roman"/>
              <a:buChar char="●"/>
            </a:pPr>
            <a:r>
              <a:rPr lang="en" sz="2000"/>
              <a:t>Covid Infection Rate</a:t>
            </a:r>
            <a:endParaRPr sz="2000"/>
          </a:p>
          <a:p>
            <a:pPr marL="457200" lvl="0" indent="-317500" algn="l" rtl="0">
              <a:spcBef>
                <a:spcPts val="0"/>
              </a:spcBef>
              <a:spcAft>
                <a:spcPts val="0"/>
              </a:spcAft>
              <a:buClr>
                <a:srgbClr val="000000"/>
              </a:buClr>
              <a:buSzPts val="1400"/>
              <a:buFont typeface="Times New Roman"/>
              <a:buChar char="●"/>
            </a:pPr>
            <a:r>
              <a:rPr lang="en" sz="2000"/>
              <a:t>Unemployment Rate</a:t>
            </a:r>
            <a:endParaRPr sz="2000"/>
          </a:p>
          <a:p>
            <a:pPr marL="457200" lvl="0" indent="-317500" algn="l" rtl="0">
              <a:spcBef>
                <a:spcPts val="0"/>
              </a:spcBef>
              <a:spcAft>
                <a:spcPts val="0"/>
              </a:spcAft>
              <a:buClr>
                <a:srgbClr val="000000"/>
              </a:buClr>
              <a:buSzPts val="1400"/>
              <a:buFont typeface="Times New Roman"/>
              <a:buChar char="●"/>
            </a:pPr>
            <a:r>
              <a:rPr lang="en" sz="2000"/>
              <a:t>Crime Reports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Hypothesis</a:t>
            </a:r>
            <a:endParaRPr/>
          </a:p>
        </p:txBody>
      </p:sp>
      <p:pic>
        <p:nvPicPr>
          <p:cNvPr id="80" name="Google Shape;80;p15"/>
          <p:cNvPicPr preferRelativeResize="0"/>
          <p:nvPr/>
        </p:nvPicPr>
        <p:blipFill rotWithShape="1">
          <a:blip r:embed="rId3">
            <a:alphaModFix/>
          </a:blip>
          <a:srcRect l="1604" t="16220" r="65373" b="3199"/>
          <a:stretch/>
        </p:blipFill>
        <p:spPr>
          <a:xfrm>
            <a:off x="311700" y="1266325"/>
            <a:ext cx="3019549" cy="3113975"/>
          </a:xfrm>
          <a:prstGeom prst="rect">
            <a:avLst/>
          </a:prstGeom>
          <a:noFill/>
          <a:ln>
            <a:noFill/>
          </a:ln>
        </p:spPr>
      </p:pic>
      <p:sp>
        <p:nvSpPr>
          <p:cNvPr id="81" name="Google Shape;81;p15"/>
          <p:cNvSpPr txBox="1">
            <a:spLocks noGrp="1"/>
          </p:cNvSpPr>
          <p:nvPr>
            <p:ph type="body" idx="1"/>
          </p:nvPr>
        </p:nvSpPr>
        <p:spPr>
          <a:xfrm>
            <a:off x="3478025" y="1266325"/>
            <a:ext cx="53544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AutoNum type="arabicPeriod"/>
            </a:pPr>
            <a:r>
              <a:rPr lang="en" sz="2000"/>
              <a:t>Infection rate is positively correlated with unemployment rate.</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AutoNum type="arabicPeriod"/>
            </a:pPr>
            <a:r>
              <a:rPr lang="en" sz="2000"/>
              <a:t>Infection rate is positively correlated with crime reports.</a:t>
            </a:r>
            <a:endParaRPr sz="1100">
              <a:solidFill>
                <a:srgbClr val="222222"/>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1100">
              <a:solidFill>
                <a:srgbClr val="222222"/>
              </a:solidFill>
              <a:highlight>
                <a:srgbClr val="FFFFFF"/>
              </a:highlight>
              <a:latin typeface="Calibri"/>
              <a:ea typeface="Calibri"/>
              <a:cs typeface="Calibri"/>
              <a:sym typeface="Calibri"/>
            </a:endParaRPr>
          </a:p>
          <a:p>
            <a:pPr marL="0" lvl="0" indent="0" algn="l" rtl="0">
              <a:spcBef>
                <a:spcPts val="0"/>
              </a:spcBef>
              <a:spcAft>
                <a:spcPts val="0"/>
              </a:spcAft>
              <a:buNone/>
            </a:pPr>
            <a:endParaRPr sz="1100">
              <a:solidFill>
                <a:srgbClr val="222222"/>
              </a:solidFill>
              <a:highlight>
                <a:srgbClr val="FFFFFF"/>
              </a:highlight>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 Crime Rates</a:t>
            </a:r>
            <a:endParaRPr/>
          </a:p>
        </p:txBody>
      </p:sp>
      <p:sp>
        <p:nvSpPr>
          <p:cNvPr id="87" name="Google Shape;87;p16"/>
          <p:cNvSpPr txBox="1">
            <a:spLocks noGrp="1"/>
          </p:cNvSpPr>
          <p:nvPr>
            <p:ph type="body" idx="1"/>
          </p:nvPr>
        </p:nvSpPr>
        <p:spPr>
          <a:xfrm>
            <a:off x="311700" y="1266325"/>
            <a:ext cx="8370600" cy="33027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Source: Baltimore County Police Department</a:t>
            </a:r>
            <a:endParaRPr sz="1900"/>
          </a:p>
          <a:p>
            <a:pPr marL="457200" lvl="0" indent="-349250" algn="l" rtl="0">
              <a:spcBef>
                <a:spcPts val="0"/>
              </a:spcBef>
              <a:spcAft>
                <a:spcPts val="0"/>
              </a:spcAft>
              <a:buSzPts val="1900"/>
              <a:buChar char="●"/>
            </a:pPr>
            <a:r>
              <a:rPr lang="en" sz="1900"/>
              <a:t>Based on monthly reported incidents</a:t>
            </a:r>
            <a:endParaRPr sz="1900"/>
          </a:p>
          <a:p>
            <a:pPr marL="457200" lvl="0" indent="-349250" algn="l" rtl="0">
              <a:spcBef>
                <a:spcPts val="0"/>
              </a:spcBef>
              <a:spcAft>
                <a:spcPts val="0"/>
              </a:spcAft>
              <a:buSzPts val="1900"/>
              <a:buChar char="●"/>
            </a:pPr>
            <a:r>
              <a:rPr lang="en" sz="1900"/>
              <a:t>2020 data: Only reports the most serious offense committed</a:t>
            </a:r>
            <a:endParaRPr sz="1900"/>
          </a:p>
          <a:p>
            <a:pPr marL="457200" lvl="0" indent="-349250" algn="l" rtl="0">
              <a:spcBef>
                <a:spcPts val="0"/>
              </a:spcBef>
              <a:spcAft>
                <a:spcPts val="0"/>
              </a:spcAft>
              <a:buSzPts val="1900"/>
              <a:buChar char="●"/>
            </a:pPr>
            <a:r>
              <a:rPr lang="en" sz="1900"/>
              <a:t>2021 data: Reports all offenses that took place in an incident</a:t>
            </a:r>
            <a:endParaRPr sz="1900"/>
          </a:p>
          <a:p>
            <a:pPr marL="457200" lvl="0" indent="-349250" algn="l" rtl="0">
              <a:spcBef>
                <a:spcPts val="0"/>
              </a:spcBef>
              <a:spcAft>
                <a:spcPts val="0"/>
              </a:spcAft>
              <a:buSzPts val="1900"/>
              <a:buChar char="●"/>
            </a:pPr>
            <a:r>
              <a:rPr lang="en" sz="1900"/>
              <a:t>Due to these technical differences, no statistical comparisons can be made between the two years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Sources: Unemployment</a:t>
            </a:r>
            <a:endParaRPr/>
          </a:p>
        </p:txBody>
      </p:sp>
      <p:sp>
        <p:nvSpPr>
          <p:cNvPr id="93" name="Google Shape;93;p17"/>
          <p:cNvSpPr/>
          <p:nvPr/>
        </p:nvSpPr>
        <p:spPr>
          <a:xfrm>
            <a:off x="4657950" y="1232125"/>
            <a:ext cx="4428600" cy="3624900"/>
          </a:xfrm>
          <a:prstGeom prst="rect">
            <a:avLst/>
          </a:prstGeom>
          <a:solidFill>
            <a:srgbClr val="EFEFE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2"/>
                </a:solidFill>
                <a:latin typeface="Open Sans"/>
                <a:ea typeface="Open Sans"/>
                <a:cs typeface="Open Sans"/>
                <a:sym typeface="Open Sans"/>
              </a:rPr>
              <a:t>Maryland</a:t>
            </a:r>
            <a:endParaRPr sz="2000" b="1">
              <a:solidFill>
                <a:schemeClr val="dk2"/>
              </a:solidFill>
              <a:latin typeface="Open Sans"/>
              <a:ea typeface="Open Sans"/>
              <a:cs typeface="Open Sans"/>
              <a:sym typeface="Open Sans"/>
            </a:endParaRPr>
          </a:p>
          <a:p>
            <a:pPr marL="457200" lvl="0" indent="0" algn="l" rtl="0">
              <a:spcBef>
                <a:spcPts val="0"/>
              </a:spcBef>
              <a:spcAft>
                <a:spcPts val="0"/>
              </a:spcAft>
              <a:buNone/>
            </a:pPr>
            <a:endParaRPr sz="1600">
              <a:solidFill>
                <a:schemeClr val="dk2"/>
              </a:solidFill>
              <a:latin typeface="Open Sans"/>
              <a:ea typeface="Open Sans"/>
              <a:cs typeface="Open Sans"/>
              <a:sym typeface="Open Sans"/>
            </a:endParaRPr>
          </a:p>
          <a:p>
            <a:pPr marL="457200" lvl="0" indent="0" algn="l" rtl="0">
              <a:spcBef>
                <a:spcPts val="0"/>
              </a:spcBef>
              <a:spcAft>
                <a:spcPts val="0"/>
              </a:spcAft>
              <a:buNone/>
            </a:pPr>
            <a:endParaRPr sz="1600">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Source: United States Department of Labor</a:t>
            </a:r>
            <a:endParaRPr sz="1600">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Weekly insured unemployment rate</a:t>
            </a:r>
            <a:endParaRPr sz="1600">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Limitation: There are unemployed people without unemployment benefits</a:t>
            </a:r>
            <a:endParaRPr sz="1600">
              <a:solidFill>
                <a:schemeClr val="dk2"/>
              </a:solidFill>
              <a:latin typeface="Open Sans"/>
              <a:ea typeface="Open Sans"/>
              <a:cs typeface="Open Sans"/>
              <a:sym typeface="Open Sans"/>
            </a:endParaRPr>
          </a:p>
          <a:p>
            <a:pPr marL="0" lvl="0" indent="0" algn="ctr" rtl="0">
              <a:spcBef>
                <a:spcPts val="0"/>
              </a:spcBef>
              <a:spcAft>
                <a:spcPts val="0"/>
              </a:spcAft>
              <a:buNone/>
            </a:pPr>
            <a:endParaRPr sz="2000" b="1">
              <a:solidFill>
                <a:schemeClr val="dk2"/>
              </a:solidFill>
              <a:latin typeface="Open Sans"/>
              <a:ea typeface="Open Sans"/>
              <a:cs typeface="Open Sans"/>
              <a:sym typeface="Open Sans"/>
            </a:endParaRPr>
          </a:p>
        </p:txBody>
      </p:sp>
      <p:sp>
        <p:nvSpPr>
          <p:cNvPr id="94" name="Google Shape;94;p17"/>
          <p:cNvSpPr/>
          <p:nvPr/>
        </p:nvSpPr>
        <p:spPr>
          <a:xfrm>
            <a:off x="68125" y="1232125"/>
            <a:ext cx="4428600" cy="3624900"/>
          </a:xfrm>
          <a:prstGeom prst="rect">
            <a:avLst/>
          </a:prstGeom>
          <a:solidFill>
            <a:srgbClr val="EFEFE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2"/>
                </a:solidFill>
                <a:latin typeface="Open Sans"/>
                <a:ea typeface="Open Sans"/>
                <a:cs typeface="Open Sans"/>
                <a:sym typeface="Open Sans"/>
              </a:rPr>
              <a:t>Baltimore County</a:t>
            </a:r>
            <a:endParaRPr sz="2000" b="1">
              <a:solidFill>
                <a:schemeClr val="dk2"/>
              </a:solidFill>
              <a:latin typeface="Open Sans"/>
              <a:ea typeface="Open Sans"/>
              <a:cs typeface="Open Sans"/>
              <a:sym typeface="Open Sans"/>
            </a:endParaRPr>
          </a:p>
          <a:p>
            <a:pPr marL="0" lvl="0" indent="0" algn="l" rtl="0">
              <a:spcBef>
                <a:spcPts val="0"/>
              </a:spcBef>
              <a:spcAft>
                <a:spcPts val="0"/>
              </a:spcAft>
              <a:buNone/>
            </a:pPr>
            <a:endParaRPr sz="1600" b="1">
              <a:solidFill>
                <a:schemeClr val="dk2"/>
              </a:solidFill>
              <a:latin typeface="Open Sans"/>
              <a:ea typeface="Open Sans"/>
              <a:cs typeface="Open Sans"/>
              <a:sym typeface="Open Sans"/>
            </a:endParaRPr>
          </a:p>
          <a:p>
            <a:pPr marL="0" lvl="0" indent="0" algn="ctr" rtl="0">
              <a:spcBef>
                <a:spcPts val="0"/>
              </a:spcBef>
              <a:spcAft>
                <a:spcPts val="0"/>
              </a:spcAft>
              <a:buNone/>
            </a:pPr>
            <a:endParaRPr sz="1600" b="1">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Source: U.S Bureau of Labor Statistics</a:t>
            </a:r>
            <a:endParaRPr sz="1600">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Monthly unemployment rate</a:t>
            </a:r>
            <a:endParaRPr sz="1600">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Collected by survey of sample population</a:t>
            </a:r>
            <a:endParaRPr sz="1600">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Limitation: Data is not very granular</a:t>
            </a:r>
            <a:endParaRPr sz="160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88" dirty="0"/>
              <a:t>Pearson correlation</a:t>
            </a:r>
            <a:endParaRPr sz="1888" dirty="0"/>
          </a:p>
          <a:p>
            <a:pPr marL="451597">
              <a:spcBef>
                <a:spcPts val="1200"/>
              </a:spcBef>
              <a:buSzPts val="1888"/>
            </a:pPr>
            <a:r>
              <a:rPr lang="en" sz="1888" dirty="0"/>
              <a:t>Measures linear relationship between two variables between -1 and 1</a:t>
            </a:r>
            <a:endParaRPr sz="1888" dirty="0"/>
          </a:p>
          <a:p>
            <a:pPr marL="0" lvl="0" indent="0" algn="l" rtl="0">
              <a:spcBef>
                <a:spcPts val="1200"/>
              </a:spcBef>
              <a:spcAft>
                <a:spcPts val="0"/>
              </a:spcAft>
              <a:buNone/>
            </a:pPr>
            <a:r>
              <a:rPr lang="en" sz="1888" dirty="0"/>
              <a:t>Cross correlation</a:t>
            </a:r>
            <a:endParaRPr sz="1888" dirty="0"/>
          </a:p>
          <a:p>
            <a:pPr marL="451597">
              <a:spcBef>
                <a:spcPts val="1200"/>
              </a:spcBef>
              <a:buSzPts val="1888"/>
            </a:pPr>
            <a:r>
              <a:rPr lang="en" sz="1888" dirty="0"/>
              <a:t>Measures linear relationship with a displacement of one series relative to the other</a:t>
            </a:r>
            <a:endParaRPr sz="1888" dirty="0"/>
          </a:p>
        </p:txBody>
      </p:sp>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pic>
        <p:nvPicPr>
          <p:cNvPr id="101" name="Google Shape;101;p18"/>
          <p:cNvPicPr preferRelativeResize="0"/>
          <p:nvPr/>
        </p:nvPicPr>
        <p:blipFill>
          <a:blip r:embed="rId3">
            <a:alphaModFix/>
          </a:blip>
          <a:stretch>
            <a:fillRect/>
          </a:stretch>
        </p:blipFill>
        <p:spPr>
          <a:xfrm>
            <a:off x="311700" y="3120225"/>
            <a:ext cx="3975925" cy="1751050"/>
          </a:xfrm>
          <a:prstGeom prst="rect">
            <a:avLst/>
          </a:prstGeom>
          <a:noFill/>
          <a:ln>
            <a:noFill/>
          </a:ln>
        </p:spPr>
      </p:pic>
      <p:pic>
        <p:nvPicPr>
          <p:cNvPr id="102" name="Google Shape;102;p18"/>
          <p:cNvPicPr preferRelativeResize="0"/>
          <p:nvPr/>
        </p:nvPicPr>
        <p:blipFill>
          <a:blip r:embed="rId4">
            <a:alphaModFix/>
          </a:blip>
          <a:stretch>
            <a:fillRect/>
          </a:stretch>
        </p:blipFill>
        <p:spPr>
          <a:xfrm>
            <a:off x="5380613" y="3422468"/>
            <a:ext cx="3451686" cy="1448800"/>
          </a:xfrm>
          <a:prstGeom prst="rect">
            <a:avLst/>
          </a:prstGeom>
          <a:noFill/>
          <a:ln>
            <a:noFill/>
          </a:ln>
        </p:spPr>
      </p:pic>
      <p:cxnSp>
        <p:nvCxnSpPr>
          <p:cNvPr id="103" name="Google Shape;103;p18"/>
          <p:cNvCxnSpPr/>
          <p:nvPr/>
        </p:nvCxnSpPr>
        <p:spPr>
          <a:xfrm rot="10800000" flipH="1">
            <a:off x="4613400" y="4140300"/>
            <a:ext cx="530100" cy="300"/>
          </a:xfrm>
          <a:prstGeom prst="straightConnector1">
            <a:avLst/>
          </a:prstGeom>
          <a:noFill/>
          <a:ln w="19050" cap="flat" cmpd="sng">
            <a:solidFill>
              <a:srgbClr val="22222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Infection Rate &amp; Crime Reports</a:t>
            </a:r>
            <a:endParaRPr/>
          </a:p>
        </p:txBody>
      </p:sp>
      <p:pic>
        <p:nvPicPr>
          <p:cNvPr id="109" name="Google Shape;109;p19"/>
          <p:cNvPicPr preferRelativeResize="0"/>
          <p:nvPr/>
        </p:nvPicPr>
        <p:blipFill>
          <a:blip r:embed="rId3">
            <a:alphaModFix/>
          </a:blip>
          <a:stretch>
            <a:fillRect/>
          </a:stretch>
        </p:blipFill>
        <p:spPr>
          <a:xfrm>
            <a:off x="4571991" y="1397213"/>
            <a:ext cx="4545559" cy="2707700"/>
          </a:xfrm>
          <a:prstGeom prst="rect">
            <a:avLst/>
          </a:prstGeom>
          <a:noFill/>
          <a:ln>
            <a:noFill/>
          </a:ln>
        </p:spPr>
      </p:pic>
      <p:pic>
        <p:nvPicPr>
          <p:cNvPr id="110" name="Google Shape;110;p19"/>
          <p:cNvPicPr preferRelativeResize="0"/>
          <p:nvPr/>
        </p:nvPicPr>
        <p:blipFill>
          <a:blip r:embed="rId4">
            <a:alphaModFix/>
          </a:blip>
          <a:stretch>
            <a:fillRect/>
          </a:stretch>
        </p:blipFill>
        <p:spPr>
          <a:xfrm>
            <a:off x="0" y="1432725"/>
            <a:ext cx="4388126" cy="2636675"/>
          </a:xfrm>
          <a:prstGeom prst="rect">
            <a:avLst/>
          </a:prstGeom>
          <a:noFill/>
          <a:ln>
            <a:noFill/>
          </a:ln>
        </p:spPr>
      </p:pic>
      <p:cxnSp>
        <p:nvCxnSpPr>
          <p:cNvPr id="111" name="Google Shape;111;p19"/>
          <p:cNvCxnSpPr/>
          <p:nvPr/>
        </p:nvCxnSpPr>
        <p:spPr>
          <a:xfrm>
            <a:off x="4459363" y="1152425"/>
            <a:ext cx="10800" cy="3489600"/>
          </a:xfrm>
          <a:prstGeom prst="straightConnector1">
            <a:avLst/>
          </a:prstGeom>
          <a:noFill/>
          <a:ln w="9525" cap="flat" cmpd="sng">
            <a:solidFill>
              <a:srgbClr val="D9D9D9"/>
            </a:solidFill>
            <a:prstDash val="solid"/>
            <a:round/>
            <a:headEnd type="none" w="med" len="med"/>
            <a:tailEnd type="none" w="med" len="med"/>
          </a:ln>
        </p:spPr>
      </p:cxnSp>
      <p:sp>
        <p:nvSpPr>
          <p:cNvPr id="112" name="Google Shape;112;p19"/>
          <p:cNvSpPr txBox="1"/>
          <p:nvPr/>
        </p:nvSpPr>
        <p:spPr>
          <a:xfrm>
            <a:off x="4892825" y="4104900"/>
            <a:ext cx="3903900" cy="106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88">
                <a:solidFill>
                  <a:schemeClr val="dk2"/>
                </a:solidFill>
                <a:latin typeface="Open Sans"/>
                <a:ea typeface="Open Sans"/>
                <a:cs typeface="Open Sans"/>
                <a:sym typeface="Open Sans"/>
              </a:rPr>
              <a:t>Correlation coefficient = -0.57</a:t>
            </a:r>
            <a:endParaRPr sz="1888">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888">
                <a:solidFill>
                  <a:schemeClr val="dk2"/>
                </a:solidFill>
                <a:latin typeface="Open Sans"/>
                <a:ea typeface="Open Sans"/>
                <a:cs typeface="Open Sans"/>
                <a:sym typeface="Open Sans"/>
              </a:rPr>
              <a:t>P-value =  0.10</a:t>
            </a:r>
            <a:endParaRPr sz="550">
              <a:highlight>
                <a:srgbClr val="FFFFFF"/>
              </a:highlight>
            </a:endParaRPr>
          </a:p>
          <a:p>
            <a:pPr marL="0" lvl="0" indent="0" algn="l" rtl="0">
              <a:spcBef>
                <a:spcPts val="0"/>
              </a:spcBef>
              <a:spcAft>
                <a:spcPts val="0"/>
              </a:spcAft>
              <a:buNone/>
            </a:pPr>
            <a:endParaRPr>
              <a:latin typeface="Open Sans"/>
              <a:ea typeface="Open Sans"/>
              <a:cs typeface="Open Sans"/>
              <a:sym typeface="Open Sans"/>
            </a:endParaRPr>
          </a:p>
        </p:txBody>
      </p:sp>
      <p:sp>
        <p:nvSpPr>
          <p:cNvPr id="113" name="Google Shape;113;p19"/>
          <p:cNvSpPr txBox="1"/>
          <p:nvPr/>
        </p:nvSpPr>
        <p:spPr>
          <a:xfrm>
            <a:off x="311700" y="4104900"/>
            <a:ext cx="3903900" cy="106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88">
                <a:solidFill>
                  <a:schemeClr val="dk2"/>
                </a:solidFill>
                <a:latin typeface="Open Sans"/>
                <a:ea typeface="Open Sans"/>
                <a:cs typeface="Open Sans"/>
                <a:sym typeface="Open Sans"/>
              </a:rPr>
              <a:t>Correlation coefficient =0.21</a:t>
            </a:r>
            <a:endParaRPr sz="1888">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888">
                <a:solidFill>
                  <a:schemeClr val="dk2"/>
                </a:solidFill>
                <a:latin typeface="Open Sans"/>
                <a:ea typeface="Open Sans"/>
                <a:cs typeface="Open Sans"/>
                <a:sym typeface="Open Sans"/>
              </a:rPr>
              <a:t>P-value =  0.52</a:t>
            </a:r>
            <a:endParaRPr sz="550">
              <a:highlight>
                <a:srgbClr val="FFFFFF"/>
              </a:highlight>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311688" y="1095100"/>
            <a:ext cx="6236075" cy="3813500"/>
          </a:xfrm>
          <a:prstGeom prst="rect">
            <a:avLst/>
          </a:prstGeom>
          <a:noFill/>
          <a:ln>
            <a:noFill/>
          </a:ln>
        </p:spPr>
      </p:pic>
      <p:sp>
        <p:nvSpPr>
          <p:cNvPr id="119" name="Google Shape;119;p20"/>
          <p:cNvSpPr txBox="1"/>
          <p:nvPr/>
        </p:nvSpPr>
        <p:spPr>
          <a:xfrm>
            <a:off x="6732600" y="1553600"/>
            <a:ext cx="2411400" cy="1349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b="1">
                <a:solidFill>
                  <a:schemeClr val="dk2"/>
                </a:solidFill>
                <a:latin typeface="Open Sans"/>
                <a:ea typeface="Open Sans"/>
                <a:cs typeface="Open Sans"/>
                <a:sym typeface="Open Sans"/>
              </a:rPr>
              <a:t>Correlation Coefficient </a:t>
            </a:r>
            <a:r>
              <a:rPr lang="en" sz="1700">
                <a:solidFill>
                  <a:schemeClr val="dk2"/>
                </a:solidFill>
                <a:latin typeface="Open Sans"/>
                <a:ea typeface="Open Sans"/>
                <a:cs typeface="Open Sans"/>
                <a:sym typeface="Open Sans"/>
              </a:rPr>
              <a:t>= 0.12</a:t>
            </a:r>
            <a:endParaRPr sz="17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endParaRPr sz="170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2"/>
                </a:solidFill>
                <a:latin typeface="Open Sans"/>
                <a:ea typeface="Open Sans"/>
                <a:cs typeface="Open Sans"/>
                <a:sym typeface="Open Sans"/>
              </a:rPr>
              <a:t>P-Value</a:t>
            </a:r>
            <a:r>
              <a:rPr lang="en" sz="1700">
                <a:solidFill>
                  <a:schemeClr val="dk2"/>
                </a:solidFill>
                <a:latin typeface="Open Sans"/>
                <a:ea typeface="Open Sans"/>
                <a:cs typeface="Open Sans"/>
                <a:sym typeface="Open Sans"/>
              </a:rPr>
              <a:t> = 0.62</a:t>
            </a:r>
            <a:endParaRPr sz="1300">
              <a:latin typeface="Open Sans"/>
              <a:ea typeface="Open Sans"/>
              <a:cs typeface="Open Sans"/>
              <a:sym typeface="Open Sans"/>
            </a:endParaRPr>
          </a:p>
        </p:txBody>
      </p:sp>
      <p:sp>
        <p:nvSpPr>
          <p:cNvPr id="120" name="Google Shape;12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40"/>
              <a:t>Results: Infection &amp; Unemployment Rate in Baltimore County</a:t>
            </a:r>
            <a:endParaRPr sz="284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5295375" y="3858175"/>
            <a:ext cx="3772800" cy="921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50">
                <a:solidFill>
                  <a:schemeClr val="dk2"/>
                </a:solidFill>
                <a:latin typeface="Open Sans"/>
                <a:ea typeface="Open Sans"/>
                <a:cs typeface="Open Sans"/>
                <a:sym typeface="Open Sans"/>
              </a:rPr>
              <a:t>Correlation Coefficient after lag: 0.79</a:t>
            </a:r>
            <a:endParaRPr sz="1450">
              <a:solidFill>
                <a:schemeClr val="dk2"/>
              </a:solidFill>
              <a:latin typeface="Open Sans"/>
              <a:ea typeface="Open Sans"/>
              <a:cs typeface="Open Sans"/>
              <a:sym typeface="Open Sans"/>
            </a:endParaRPr>
          </a:p>
          <a:p>
            <a:pPr marL="0" lvl="0" indent="0" algn="l" rtl="0">
              <a:lnSpc>
                <a:spcPct val="115000"/>
              </a:lnSpc>
              <a:spcBef>
                <a:spcPts val="0"/>
              </a:spcBef>
              <a:spcAft>
                <a:spcPts val="0"/>
              </a:spcAft>
              <a:buNone/>
            </a:pPr>
            <a:r>
              <a:rPr lang="en" sz="1450">
                <a:solidFill>
                  <a:schemeClr val="dk2"/>
                </a:solidFill>
                <a:latin typeface="Open Sans"/>
                <a:ea typeface="Open Sans"/>
                <a:cs typeface="Open Sans"/>
                <a:sym typeface="Open Sans"/>
              </a:rPr>
              <a:t>P-Value after lag: &lt;.001</a:t>
            </a:r>
            <a:endParaRPr sz="1450">
              <a:highlight>
                <a:srgbClr val="FFFFFF"/>
              </a:highlight>
            </a:endParaRPr>
          </a:p>
          <a:p>
            <a:pPr marL="0" lvl="0" indent="0" algn="l" rtl="0">
              <a:spcBef>
                <a:spcPts val="0"/>
              </a:spcBef>
              <a:spcAft>
                <a:spcPts val="0"/>
              </a:spcAft>
              <a:buNone/>
            </a:pPr>
            <a:endParaRPr sz="1450">
              <a:latin typeface="Open Sans"/>
              <a:ea typeface="Open Sans"/>
              <a:cs typeface="Open Sans"/>
              <a:sym typeface="Open Sans"/>
            </a:endParaRPr>
          </a:p>
        </p:txBody>
      </p:sp>
      <p:sp>
        <p:nvSpPr>
          <p:cNvPr id="126" name="Google Shape;126;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40"/>
              <a:t>Results: Infection &amp; Unemployment Rate in Maryland</a:t>
            </a:r>
            <a:endParaRPr/>
          </a:p>
        </p:txBody>
      </p:sp>
      <p:cxnSp>
        <p:nvCxnSpPr>
          <p:cNvPr id="127" name="Google Shape;127;p21"/>
          <p:cNvCxnSpPr/>
          <p:nvPr/>
        </p:nvCxnSpPr>
        <p:spPr>
          <a:xfrm>
            <a:off x="4359163" y="2571750"/>
            <a:ext cx="725100" cy="0"/>
          </a:xfrm>
          <a:prstGeom prst="straightConnector1">
            <a:avLst/>
          </a:prstGeom>
          <a:noFill/>
          <a:ln w="9525" cap="flat" cmpd="sng">
            <a:solidFill>
              <a:srgbClr val="000000"/>
            </a:solidFill>
            <a:prstDash val="solid"/>
            <a:round/>
            <a:headEnd type="none" w="med" len="med"/>
            <a:tailEnd type="triangle" w="med" len="med"/>
          </a:ln>
        </p:spPr>
      </p:cxnSp>
      <p:sp>
        <p:nvSpPr>
          <p:cNvPr id="128" name="Google Shape;128;p21"/>
          <p:cNvSpPr txBox="1"/>
          <p:nvPr/>
        </p:nvSpPr>
        <p:spPr>
          <a:xfrm>
            <a:off x="4243700" y="2079150"/>
            <a:ext cx="93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Open Sans"/>
                <a:ea typeface="Open Sans"/>
                <a:cs typeface="Open Sans"/>
                <a:sym typeface="Open Sans"/>
              </a:rPr>
              <a:t>Applying lag of -30 weeks</a:t>
            </a:r>
            <a:endParaRPr sz="1000">
              <a:latin typeface="Open Sans"/>
              <a:ea typeface="Open Sans"/>
              <a:cs typeface="Open Sans"/>
              <a:sym typeface="Open Sans"/>
            </a:endParaRPr>
          </a:p>
        </p:txBody>
      </p:sp>
      <p:pic>
        <p:nvPicPr>
          <p:cNvPr id="129" name="Google Shape;129;p21"/>
          <p:cNvPicPr preferRelativeResize="0"/>
          <p:nvPr/>
        </p:nvPicPr>
        <p:blipFill>
          <a:blip r:embed="rId3">
            <a:alphaModFix/>
          </a:blip>
          <a:stretch>
            <a:fillRect/>
          </a:stretch>
        </p:blipFill>
        <p:spPr>
          <a:xfrm>
            <a:off x="350425" y="1553125"/>
            <a:ext cx="3772775" cy="2266950"/>
          </a:xfrm>
          <a:prstGeom prst="rect">
            <a:avLst/>
          </a:prstGeom>
          <a:noFill/>
          <a:ln>
            <a:noFill/>
          </a:ln>
        </p:spPr>
      </p:pic>
      <p:pic>
        <p:nvPicPr>
          <p:cNvPr id="130" name="Google Shape;130;p21"/>
          <p:cNvPicPr preferRelativeResize="0"/>
          <p:nvPr/>
        </p:nvPicPr>
        <p:blipFill>
          <a:blip r:embed="rId4">
            <a:alphaModFix/>
          </a:blip>
          <a:stretch>
            <a:fillRect/>
          </a:stretch>
        </p:blipFill>
        <p:spPr>
          <a:xfrm>
            <a:off x="5295400" y="1553125"/>
            <a:ext cx="3772775" cy="2266950"/>
          </a:xfrm>
          <a:prstGeom prst="rect">
            <a:avLst/>
          </a:prstGeom>
          <a:noFill/>
          <a:ln>
            <a:noFill/>
          </a:ln>
        </p:spPr>
      </p:pic>
      <p:sp>
        <p:nvSpPr>
          <p:cNvPr id="131" name="Google Shape;131;p21"/>
          <p:cNvSpPr txBox="1"/>
          <p:nvPr/>
        </p:nvSpPr>
        <p:spPr>
          <a:xfrm>
            <a:off x="350413" y="3924625"/>
            <a:ext cx="3772800" cy="788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1488">
                <a:solidFill>
                  <a:schemeClr val="dk2"/>
                </a:solidFill>
                <a:latin typeface="Open Sans"/>
                <a:ea typeface="Open Sans"/>
                <a:cs typeface="Open Sans"/>
                <a:sym typeface="Open Sans"/>
              </a:rPr>
              <a:t>Correlation Coefficient before lag: -0.14</a:t>
            </a:r>
            <a:endParaRPr sz="1488">
              <a:solidFill>
                <a:schemeClr val="dk2"/>
              </a:solidFill>
              <a:latin typeface="Open Sans"/>
              <a:ea typeface="Open Sans"/>
              <a:cs typeface="Open Sans"/>
              <a:sym typeface="Open Sans"/>
            </a:endParaRPr>
          </a:p>
          <a:p>
            <a:pPr marL="0" marR="0" lvl="0" indent="0" algn="l" rtl="0">
              <a:lnSpc>
                <a:spcPct val="115000"/>
              </a:lnSpc>
              <a:spcBef>
                <a:spcPts val="0"/>
              </a:spcBef>
              <a:spcAft>
                <a:spcPts val="0"/>
              </a:spcAft>
              <a:buNone/>
            </a:pPr>
            <a:r>
              <a:rPr lang="en" sz="1488">
                <a:solidFill>
                  <a:schemeClr val="dk2"/>
                </a:solidFill>
                <a:latin typeface="Open Sans"/>
                <a:ea typeface="Open Sans"/>
                <a:cs typeface="Open Sans"/>
                <a:sym typeface="Open Sans"/>
              </a:rPr>
              <a:t>P-Value before lag: 0.28</a:t>
            </a:r>
            <a:endParaRPr sz="150">
              <a:highlight>
                <a:srgbClr val="FFFFFF"/>
              </a:highlight>
            </a:endParaRPr>
          </a:p>
          <a:p>
            <a:pPr marL="0" lvl="0" indent="0" algn="l" rtl="0">
              <a:spcBef>
                <a:spcPts val="0"/>
              </a:spcBef>
              <a:spcAft>
                <a:spcPts val="0"/>
              </a:spcAft>
              <a:buNone/>
            </a:pPr>
            <a:endParaRPr sz="5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1161</Words>
  <Application>Microsoft Office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PT Sans Narrow</vt:lpstr>
      <vt:lpstr>Open Sans</vt:lpstr>
      <vt:lpstr>Georgia</vt:lpstr>
      <vt:lpstr>Calibri</vt:lpstr>
      <vt:lpstr>Times New Roman</vt:lpstr>
      <vt:lpstr>Arial</vt:lpstr>
      <vt:lpstr>Tropic</vt:lpstr>
      <vt:lpstr>Baltimore County: Covid, Crime and Unemployment </vt:lpstr>
      <vt:lpstr>Motivation</vt:lpstr>
      <vt:lpstr>Hypothesis</vt:lpstr>
      <vt:lpstr>Data Source: Crime Rates</vt:lpstr>
      <vt:lpstr>Data Sources: Unemployment</vt:lpstr>
      <vt:lpstr>Methodology</vt:lpstr>
      <vt:lpstr>Results: Infection Rate &amp; Crime Reports</vt:lpstr>
      <vt:lpstr>Results: Infection &amp; Unemployment Rate in Baltimore County</vt:lpstr>
      <vt:lpstr>Results: Infection &amp; Unemployment Rate in Maryland</vt:lpstr>
      <vt:lpstr>Discussion of Results</vt:lpstr>
      <vt:lpstr>Limitations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Baltimore County: Covid, Crime and Unemployment </dc:title>
  <cp:lastModifiedBy>Corina Geier</cp:lastModifiedBy>
  <cp:revision>1</cp:revision>
  <dcterms:modified xsi:type="dcterms:W3CDTF">2021-12-07T06:15:14Z</dcterms:modified>
</cp:coreProperties>
</file>