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B864-ACDA-40A4-AC0D-47BE11AA20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4AEC-74D7-41DC-A3D1-30B48893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80" y="3017520"/>
            <a:ext cx="7959756" cy="3593634"/>
          </a:xfrm>
          <a:prstGeom prst="rect">
            <a:avLst/>
          </a:prstGeom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245352" cy="421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983732"/>
            <a:ext cx="3265797" cy="34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</a:rPr>
              <a:t>Source: TAG </a:t>
            </a:r>
            <a:r>
              <a:rPr lang="en-US" sz="1600" dirty="0">
                <a:latin typeface="Arial"/>
              </a:rPr>
              <a:t>Consortium., 2010</a:t>
            </a:r>
            <a:endParaRPr lang="en-US" sz="1600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324" y="789874"/>
            <a:ext cx="29687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>
                <a:solidFill>
                  <a:srgbClr val="00B050"/>
                </a:solidFill>
                <a:latin typeface=""/>
              </a:rPr>
              <a:t>Nicotine</a:t>
            </a:r>
            <a:r>
              <a:rPr lang="de-CH" sz="2000" dirty="0" smtClean="0">
                <a:solidFill>
                  <a:srgbClr val="00B050"/>
                </a:solidFill>
                <a:latin typeface=""/>
              </a:rPr>
              <a:t> </a:t>
            </a:r>
            <a:r>
              <a:rPr lang="de-CH" sz="2000" dirty="0" err="1" smtClean="0">
                <a:solidFill>
                  <a:srgbClr val="00B050"/>
                </a:solidFill>
                <a:latin typeface=""/>
              </a:rPr>
              <a:t>Dependence</a:t>
            </a:r>
            <a:r>
              <a:rPr lang="de-CH" sz="2000" dirty="0" smtClean="0">
                <a:solidFill>
                  <a:srgbClr val="00B050"/>
                </a:solidFill>
                <a:latin typeface=""/>
              </a:rPr>
              <a:t>:</a:t>
            </a:r>
            <a:endParaRPr lang="en-US" sz="2000" dirty="0" smtClean="0">
              <a:solidFill>
                <a:srgbClr val="00B050"/>
              </a:solidFill>
              <a:latin typeface="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"/>
              </a:rPr>
              <a:t>Chromosome 15: </a:t>
            </a:r>
            <a:r>
              <a:rPr lang="en-US" sz="2000" dirty="0" err="1" smtClean="0">
                <a:solidFill>
                  <a:srgbClr val="0070C0"/>
                </a:solidFill>
                <a:latin typeface=""/>
              </a:rPr>
              <a:t>nAChR</a:t>
            </a:r>
            <a:r>
              <a:rPr lang="en-US" sz="2000" dirty="0" smtClean="0">
                <a:solidFill>
                  <a:srgbClr val="0070C0"/>
                </a:solidFill>
                <a:latin typeface=""/>
              </a:rPr>
              <a:t> Gene Cluster (Nicotinic Acetylcholine Receptor)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5935" y="3395543"/>
            <a:ext cx="296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>
                <a:solidFill>
                  <a:srgbClr val="00B050"/>
                </a:solidFill>
                <a:latin typeface=""/>
              </a:rPr>
              <a:t>BMI</a:t>
            </a:r>
            <a:r>
              <a:rPr lang="de-CH" sz="2000" dirty="0" smtClean="0">
                <a:solidFill>
                  <a:srgbClr val="00B050"/>
                </a:solidFill>
                <a:latin typeface=""/>
              </a:rPr>
              <a:t>:</a:t>
            </a:r>
            <a:endParaRPr lang="en-US" sz="2000" dirty="0" smtClean="0">
              <a:solidFill>
                <a:srgbClr val="00B050"/>
              </a:solidFill>
              <a:latin typeface=""/>
            </a:endParaRPr>
          </a:p>
          <a:p>
            <a:r>
              <a:rPr lang="de-CH" sz="2000" dirty="0" smtClean="0">
                <a:solidFill>
                  <a:srgbClr val="0070C0"/>
                </a:solidFill>
                <a:latin typeface=""/>
              </a:rPr>
              <a:t>More </a:t>
            </a:r>
            <a:r>
              <a:rPr lang="de-CH" sz="2000" dirty="0" err="1" smtClean="0">
                <a:solidFill>
                  <a:srgbClr val="0070C0"/>
                </a:solidFill>
                <a:latin typeface=""/>
              </a:rPr>
              <a:t>poligenic</a:t>
            </a:r>
            <a:endParaRPr lang="en-US" sz="2000" dirty="0" smtClean="0">
              <a:solidFill>
                <a:srgbClr val="0070C0"/>
              </a:solidFill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6380" y="6268776"/>
            <a:ext cx="3265797" cy="34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</a:rPr>
              <a:t>Source: </a:t>
            </a:r>
            <a:r>
              <a:rPr lang="en-US" sz="1600" dirty="0" err="1" smtClean="0">
                <a:latin typeface="Arial"/>
              </a:rPr>
              <a:t>Speliotes</a:t>
            </a:r>
            <a:r>
              <a:rPr lang="en-US" sz="1600" smtClean="0">
                <a:latin typeface="Arial"/>
              </a:rPr>
              <a:t> et al., </a:t>
            </a:r>
            <a:r>
              <a:rPr lang="en-US" sz="1600" dirty="0">
                <a:latin typeface="Arial"/>
              </a:rPr>
              <a:t>2010</a:t>
            </a:r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9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Economics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Biroli</dc:creator>
  <cp:lastModifiedBy>Pietro Biroli</cp:lastModifiedBy>
  <cp:revision>5</cp:revision>
  <dcterms:created xsi:type="dcterms:W3CDTF">2017-09-23T06:14:25Z</dcterms:created>
  <dcterms:modified xsi:type="dcterms:W3CDTF">2017-09-23T06:30:53Z</dcterms:modified>
</cp:coreProperties>
</file>