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ECF92D-989F-46E7-BC2A-AD5E97797A8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77373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90673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293672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57781C3-C833-4EF4-B2D9-C72886E2278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22648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74345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CF92D-989F-46E7-BC2A-AD5E97797A8A}" type="datetimeFigureOut">
              <a:rPr lang="en-IN" smtClean="0"/>
              <a:t>30-07-2023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40571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ECF92D-989F-46E7-BC2A-AD5E97797A8A}" type="datetimeFigureOut">
              <a:rPr lang="en-IN" smtClean="0"/>
              <a:t>30-07-2023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741454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CF92D-989F-46E7-BC2A-AD5E97797A8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376032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3ECF92D-989F-46E7-BC2A-AD5E97797A8A}" type="datetimeFigureOut">
              <a:rPr lang="en-IN" smtClean="0"/>
              <a:t>30-07-2023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57781C3-C833-4EF4-B2D9-C72886E22787}" type="slidenum">
              <a:rPr lang="en-IN" smtClean="0"/>
              <a:t>‹#›</a:t>
            </a:fld>
            <a:endParaRPr lang="en-IN"/>
          </a:p>
        </p:txBody>
      </p:sp>
    </p:spTree>
    <p:extLst>
      <p:ext uri="{BB962C8B-B14F-4D97-AF65-F5344CB8AC3E}">
        <p14:creationId xmlns:p14="http://schemas.microsoft.com/office/powerpoint/2010/main" val="339685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CF92D-989F-46E7-BC2A-AD5E97797A8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53513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ECF92D-989F-46E7-BC2A-AD5E97797A8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204912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285016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ECF92D-989F-46E7-BC2A-AD5E97797A8A}" type="datetimeFigureOut">
              <a:rPr lang="en-IN" smtClean="0"/>
              <a:t>30-07-2023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9580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ECF92D-989F-46E7-BC2A-AD5E97797A8A}" type="datetimeFigureOut">
              <a:rPr lang="en-IN" smtClean="0"/>
              <a:t>30-07-2023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82529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ECF92D-989F-46E7-BC2A-AD5E97797A8A}" type="datetimeFigureOut">
              <a:rPr lang="en-IN" smtClean="0"/>
              <a:t>30-07-2023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38145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62998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ECF92D-989F-46E7-BC2A-AD5E97797A8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781C3-C833-4EF4-B2D9-C72886E22787}" type="slidenum">
              <a:rPr lang="en-IN" smtClean="0"/>
              <a:t>‹#›</a:t>
            </a:fld>
            <a:endParaRPr lang="en-IN"/>
          </a:p>
        </p:txBody>
      </p:sp>
    </p:spTree>
    <p:extLst>
      <p:ext uri="{BB962C8B-B14F-4D97-AF65-F5344CB8AC3E}">
        <p14:creationId xmlns:p14="http://schemas.microsoft.com/office/powerpoint/2010/main" val="11879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ECF92D-989F-46E7-BC2A-AD5E97797A8A}" type="datetimeFigureOut">
              <a:rPr lang="en-IN" smtClean="0"/>
              <a:t>30-07-2023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57781C3-C833-4EF4-B2D9-C72886E22787}" type="slidenum">
              <a:rPr lang="en-IN" smtClean="0"/>
              <a:t>‹#›</a:t>
            </a:fld>
            <a:endParaRPr lang="en-IN"/>
          </a:p>
        </p:txBody>
      </p:sp>
    </p:spTree>
    <p:extLst>
      <p:ext uri="{BB962C8B-B14F-4D97-AF65-F5344CB8AC3E}">
        <p14:creationId xmlns:p14="http://schemas.microsoft.com/office/powerpoint/2010/main" val="2714738091"/>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F7E4-41DA-B0DB-5C0B-35DE66E6A077}"/>
              </a:ext>
            </a:extLst>
          </p:cNvPr>
          <p:cNvSpPr>
            <a:spLocks noGrp="1"/>
          </p:cNvSpPr>
          <p:nvPr>
            <p:ph type="ctrTitle"/>
          </p:nvPr>
        </p:nvSpPr>
        <p:spPr/>
        <p:txBody>
          <a:bodyPr/>
          <a:lstStyle/>
          <a:p>
            <a:r>
              <a:rPr lang="en-IN" dirty="0"/>
              <a:t>CREDIT CARD DEFAULTS PREDICTION</a:t>
            </a:r>
          </a:p>
        </p:txBody>
      </p:sp>
    </p:spTree>
    <p:extLst>
      <p:ext uri="{BB962C8B-B14F-4D97-AF65-F5344CB8AC3E}">
        <p14:creationId xmlns:p14="http://schemas.microsoft.com/office/powerpoint/2010/main" val="311284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4710-592F-B76F-0280-B501E2EE852F}"/>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27E0E0C8-9C16-E7FF-8F0E-A0BC466BC409}"/>
              </a:ext>
            </a:extLst>
          </p:cNvPr>
          <p:cNvSpPr>
            <a:spLocks noGrp="1"/>
          </p:cNvSpPr>
          <p:nvPr>
            <p:ph idx="1"/>
          </p:nvPr>
        </p:nvSpPr>
        <p:spPr/>
        <p:txBody>
          <a:bodyPr/>
          <a:lstStyle/>
          <a:p>
            <a:pPr marL="0" indent="0">
              <a:buNone/>
            </a:pPr>
            <a:r>
              <a:rPr lang="en-US" dirty="0"/>
              <a:t>We evaluate multiple models to determine the most suitable one for credit card default prediction based on their performance and efficiency.</a:t>
            </a:r>
            <a:endParaRPr lang="en-IN" dirty="0"/>
          </a:p>
        </p:txBody>
      </p:sp>
    </p:spTree>
    <p:extLst>
      <p:ext uri="{BB962C8B-B14F-4D97-AF65-F5344CB8AC3E}">
        <p14:creationId xmlns:p14="http://schemas.microsoft.com/office/powerpoint/2010/main" val="76183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D83D-BAE8-A14A-3695-F79E5932E84B}"/>
              </a:ext>
            </a:extLst>
          </p:cNvPr>
          <p:cNvSpPr>
            <a:spLocks noGrp="1"/>
          </p:cNvSpPr>
          <p:nvPr>
            <p:ph type="title"/>
          </p:nvPr>
        </p:nvSpPr>
        <p:spPr/>
        <p:txBody>
          <a:bodyPr/>
          <a:lstStyle/>
          <a:p>
            <a:r>
              <a:rPr lang="en-IN" dirty="0"/>
              <a:t>Prediction</a:t>
            </a:r>
          </a:p>
        </p:txBody>
      </p:sp>
      <p:sp>
        <p:nvSpPr>
          <p:cNvPr id="3" name="Content Placeholder 2">
            <a:extLst>
              <a:ext uri="{FF2B5EF4-FFF2-40B4-BE49-F238E27FC236}">
                <a16:creationId xmlns:a16="http://schemas.microsoft.com/office/drawing/2014/main" id="{26161567-9387-EB08-C26E-6A847DFD993E}"/>
              </a:ext>
            </a:extLst>
          </p:cNvPr>
          <p:cNvSpPr>
            <a:spLocks noGrp="1"/>
          </p:cNvSpPr>
          <p:nvPr>
            <p:ph idx="1"/>
          </p:nvPr>
        </p:nvSpPr>
        <p:spPr/>
        <p:txBody>
          <a:bodyPr/>
          <a:lstStyle/>
          <a:p>
            <a:pPr marL="0" indent="0">
              <a:buNone/>
            </a:pPr>
            <a:r>
              <a:rPr lang="en-US" dirty="0"/>
              <a:t>Using the selected model, we make predictions on new data to assess the likelihood of credit card defaults for individual customers. This enables us to take proactive measures to manage credit risk effectively.</a:t>
            </a:r>
            <a:endParaRPr lang="en-IN" dirty="0"/>
          </a:p>
        </p:txBody>
      </p:sp>
    </p:spTree>
    <p:extLst>
      <p:ext uri="{BB962C8B-B14F-4D97-AF65-F5344CB8AC3E}">
        <p14:creationId xmlns:p14="http://schemas.microsoft.com/office/powerpoint/2010/main" val="226348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7E77-5EF5-61DF-FD74-DE186F82B0E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ED08C24-22D7-CBA6-CCF5-D5AED600BA39}"/>
              </a:ext>
            </a:extLst>
          </p:cNvPr>
          <p:cNvSpPr>
            <a:spLocks noGrp="1"/>
          </p:cNvSpPr>
          <p:nvPr>
            <p:ph idx="1"/>
          </p:nvPr>
        </p:nvSpPr>
        <p:spPr/>
        <p:txBody>
          <a:bodyPr/>
          <a:lstStyle/>
          <a:p>
            <a:pPr marL="0" indent="0">
              <a:buNone/>
            </a:pPr>
            <a:r>
              <a:rPr lang="en-US" dirty="0"/>
              <a:t>In conclusion, our machine learning pipeline for credit card default prediction offers significant benefits in risk assessment, customer experience, and cost savings. By following strict data sharing agreements and employing robust data validation techniques, we ensure responsible and accurate predictions, aiding financial institutions in making informed decisions for sustainable growth and improved customer satisfaction.</a:t>
            </a:r>
            <a:endParaRPr lang="en-IN" dirty="0"/>
          </a:p>
        </p:txBody>
      </p:sp>
    </p:spTree>
    <p:extLst>
      <p:ext uri="{BB962C8B-B14F-4D97-AF65-F5344CB8AC3E}">
        <p14:creationId xmlns:p14="http://schemas.microsoft.com/office/powerpoint/2010/main" val="349127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938-518D-BF39-F569-4AD5E702410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511DE58-4222-B440-727F-F9F99EEEE58B}"/>
              </a:ext>
            </a:extLst>
          </p:cNvPr>
          <p:cNvSpPr>
            <a:spLocks noGrp="1"/>
          </p:cNvSpPr>
          <p:nvPr>
            <p:ph idx="1"/>
          </p:nvPr>
        </p:nvSpPr>
        <p:spPr/>
        <p:txBody>
          <a:bodyPr/>
          <a:lstStyle/>
          <a:p>
            <a:pPr marL="0" indent="0">
              <a:buNone/>
            </a:pPr>
            <a:r>
              <a:rPr lang="en-US" dirty="0"/>
              <a:t>The objective of this presentation is to showcase the end-to-end machine-learning pipeline for credit card default prediction. We will demonstrate the process from data collection and preprocessing to model training and prediction. By the end of this presentation, you will understand how the pipeline works and its potential benefits in predicting credit card defaults accurately.</a:t>
            </a:r>
            <a:endParaRPr lang="en-IN" dirty="0"/>
          </a:p>
        </p:txBody>
      </p:sp>
    </p:spTree>
    <p:extLst>
      <p:ext uri="{BB962C8B-B14F-4D97-AF65-F5344CB8AC3E}">
        <p14:creationId xmlns:p14="http://schemas.microsoft.com/office/powerpoint/2010/main" val="91352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3535-E710-3028-5184-AD69012E18D0}"/>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729DAB84-BB08-6930-592D-14A47862A459}"/>
              </a:ext>
            </a:extLst>
          </p:cNvPr>
          <p:cNvSpPr>
            <a:spLocks noGrp="1"/>
          </p:cNvSpPr>
          <p:nvPr>
            <p:ph idx="1"/>
          </p:nvPr>
        </p:nvSpPr>
        <p:spPr/>
        <p:txBody>
          <a:bodyPr/>
          <a:lstStyle/>
          <a:p>
            <a:r>
              <a:rPr lang="en-US" b="0" i="0" dirty="0">
                <a:solidFill>
                  <a:srgbClr val="D1D5DB"/>
                </a:solidFill>
                <a:effectLst/>
                <a:latin typeface="Söhne"/>
              </a:rPr>
              <a:t>Improved Risk Assessment: By utilizing machine learning algorithms, we can identify high-risk customers and make more informed decisions on credit approvals and limits, reducing the risk of defaults.</a:t>
            </a:r>
          </a:p>
          <a:p>
            <a:r>
              <a:rPr lang="en-US" b="0" i="0" dirty="0">
                <a:solidFill>
                  <a:srgbClr val="D1D5DB"/>
                </a:solidFill>
                <a:effectLst/>
                <a:latin typeface="Söhne"/>
              </a:rPr>
              <a:t>Enhanced Customer Experience: Accurate prediction of credit defaults enables proactive communication with customers to provide suitable financial solutions, leading to better customer satisfaction.</a:t>
            </a:r>
          </a:p>
          <a:p>
            <a:r>
              <a:rPr lang="en-US" b="0" i="0" dirty="0">
                <a:solidFill>
                  <a:srgbClr val="D1D5DB"/>
                </a:solidFill>
                <a:effectLst/>
                <a:latin typeface="Söhne"/>
              </a:rPr>
              <a:t>Cost Savings: Identifying potential defaulters early on allows for targeted collection efforts, minimizing losses and reducing operational costs.</a:t>
            </a:r>
          </a:p>
          <a:p>
            <a:pPr marL="0" indent="0">
              <a:buNone/>
            </a:pPr>
            <a:endParaRPr lang="en-IN" dirty="0"/>
          </a:p>
        </p:txBody>
      </p:sp>
    </p:spTree>
    <p:extLst>
      <p:ext uri="{BB962C8B-B14F-4D97-AF65-F5344CB8AC3E}">
        <p14:creationId xmlns:p14="http://schemas.microsoft.com/office/powerpoint/2010/main" val="408705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3DEC-669A-354F-23DD-B35DBE1E0C2F}"/>
              </a:ext>
            </a:extLst>
          </p:cNvPr>
          <p:cNvSpPr>
            <a:spLocks noGrp="1"/>
          </p:cNvSpPr>
          <p:nvPr>
            <p:ph type="title"/>
          </p:nvPr>
        </p:nvSpPr>
        <p:spPr/>
        <p:txBody>
          <a:bodyPr/>
          <a:lstStyle/>
          <a:p>
            <a:r>
              <a:rPr lang="en-IN" dirty="0"/>
              <a:t>Data Sharing Agreement</a:t>
            </a:r>
          </a:p>
        </p:txBody>
      </p:sp>
      <p:sp>
        <p:nvSpPr>
          <p:cNvPr id="3" name="Content Placeholder 2">
            <a:extLst>
              <a:ext uri="{FF2B5EF4-FFF2-40B4-BE49-F238E27FC236}">
                <a16:creationId xmlns:a16="http://schemas.microsoft.com/office/drawing/2014/main" id="{559DFC9F-B1FC-0F30-E803-9C97B5D39DCF}"/>
              </a:ext>
            </a:extLst>
          </p:cNvPr>
          <p:cNvSpPr>
            <a:spLocks noGrp="1"/>
          </p:cNvSpPr>
          <p:nvPr>
            <p:ph idx="1"/>
          </p:nvPr>
        </p:nvSpPr>
        <p:spPr/>
        <p:txBody>
          <a:bodyPr/>
          <a:lstStyle/>
          <a:p>
            <a:pPr marL="0" indent="0">
              <a:buNone/>
            </a:pPr>
            <a:r>
              <a:rPr lang="en-US" dirty="0"/>
              <a:t>To ensure compliance with data protection regulations and maintain data privacy, we adhere to a robust data sharing agreement. Our data sharing agreement specifies the terms and conditions under which data is shared with stakeholders, ensuring responsible data usage and confidentiality.</a:t>
            </a:r>
            <a:endParaRPr lang="en-IN" dirty="0"/>
          </a:p>
        </p:txBody>
      </p:sp>
    </p:spTree>
    <p:extLst>
      <p:ext uri="{BB962C8B-B14F-4D97-AF65-F5344CB8AC3E}">
        <p14:creationId xmlns:p14="http://schemas.microsoft.com/office/powerpoint/2010/main" val="307834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2F0-C1BB-5532-0213-C222CBBE9E8B}"/>
              </a:ext>
            </a:extLst>
          </p:cNvPr>
          <p:cNvSpPr>
            <a:spLocks noGrp="1"/>
          </p:cNvSpPr>
          <p:nvPr>
            <p:ph type="title"/>
          </p:nvPr>
        </p:nvSpPr>
        <p:spPr/>
        <p:txBody>
          <a:bodyPr/>
          <a:lstStyle/>
          <a:p>
            <a:r>
              <a:rPr lang="en-IN" dirty="0"/>
              <a:t>Architecture</a:t>
            </a:r>
          </a:p>
        </p:txBody>
      </p:sp>
      <p:pic>
        <p:nvPicPr>
          <p:cNvPr id="5" name="Picture 4">
            <a:extLst>
              <a:ext uri="{FF2B5EF4-FFF2-40B4-BE49-F238E27FC236}">
                <a16:creationId xmlns:a16="http://schemas.microsoft.com/office/drawing/2014/main" id="{84BA3CFC-DC90-8863-2130-BE81898989DC}"/>
              </a:ext>
            </a:extLst>
          </p:cNvPr>
          <p:cNvPicPr>
            <a:picLocks noChangeAspect="1"/>
          </p:cNvPicPr>
          <p:nvPr/>
        </p:nvPicPr>
        <p:blipFill>
          <a:blip r:embed="rId2"/>
          <a:stretch>
            <a:fillRect/>
          </a:stretch>
        </p:blipFill>
        <p:spPr>
          <a:xfrm>
            <a:off x="680321" y="2115938"/>
            <a:ext cx="9916909" cy="4448796"/>
          </a:xfrm>
          <a:prstGeom prst="rect">
            <a:avLst/>
          </a:prstGeom>
        </p:spPr>
      </p:pic>
    </p:spTree>
    <p:extLst>
      <p:ext uri="{BB962C8B-B14F-4D97-AF65-F5344CB8AC3E}">
        <p14:creationId xmlns:p14="http://schemas.microsoft.com/office/powerpoint/2010/main" val="56093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2F29-A12B-F807-FA28-1B2284062EEA}"/>
              </a:ext>
            </a:extLst>
          </p:cNvPr>
          <p:cNvSpPr>
            <a:spLocks noGrp="1"/>
          </p:cNvSpPr>
          <p:nvPr>
            <p:ph type="title"/>
          </p:nvPr>
        </p:nvSpPr>
        <p:spPr/>
        <p:txBody>
          <a:bodyPr/>
          <a:lstStyle/>
          <a:p>
            <a:r>
              <a:rPr lang="en-IN" dirty="0"/>
              <a:t>Data Validation and Data Transformation</a:t>
            </a:r>
          </a:p>
        </p:txBody>
      </p:sp>
      <p:sp>
        <p:nvSpPr>
          <p:cNvPr id="3" name="Content Placeholder 2">
            <a:extLst>
              <a:ext uri="{FF2B5EF4-FFF2-40B4-BE49-F238E27FC236}">
                <a16:creationId xmlns:a16="http://schemas.microsoft.com/office/drawing/2014/main" id="{260BC9C2-9BC9-8723-78FA-F9E656F96A47}"/>
              </a:ext>
            </a:extLst>
          </p:cNvPr>
          <p:cNvSpPr>
            <a:spLocks noGrp="1"/>
          </p:cNvSpPr>
          <p:nvPr>
            <p:ph idx="1"/>
          </p:nvPr>
        </p:nvSpPr>
        <p:spPr/>
        <p:txBody>
          <a:bodyPr>
            <a:normAutofit/>
          </a:bodyPr>
          <a:lstStyle/>
          <a:p>
            <a:r>
              <a:rPr lang="en-US" dirty="0"/>
              <a:t>Data Collection: We collect credit card transaction data from various sources, including transaction history, customer demographics, and payment details.</a:t>
            </a:r>
          </a:p>
          <a:p>
            <a:r>
              <a:rPr lang="en-US" dirty="0"/>
              <a:t>Data Validation: The collected data undergoes thorough validation to check for missing values, outliers, and inconsistencies. Any discrepancies are addressed to ensure data quality.</a:t>
            </a:r>
          </a:p>
          <a:p>
            <a:r>
              <a:rPr lang="en-US" dirty="0"/>
              <a:t>Data Transformation: We perform data transformation techniques such as one-hot encoding, scaling, and normalization to make the data suitable for model training.</a:t>
            </a:r>
            <a:endParaRPr lang="en-IN" dirty="0"/>
          </a:p>
        </p:txBody>
      </p:sp>
    </p:spTree>
    <p:extLst>
      <p:ext uri="{BB962C8B-B14F-4D97-AF65-F5344CB8AC3E}">
        <p14:creationId xmlns:p14="http://schemas.microsoft.com/office/powerpoint/2010/main" val="373322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5C87-6F63-A92D-FD25-ADEFB815FD50}"/>
              </a:ext>
            </a:extLst>
          </p:cNvPr>
          <p:cNvSpPr>
            <a:spLocks noGrp="1"/>
          </p:cNvSpPr>
          <p:nvPr>
            <p:ph type="title"/>
          </p:nvPr>
        </p:nvSpPr>
        <p:spPr/>
        <p:txBody>
          <a:bodyPr/>
          <a:lstStyle/>
          <a:p>
            <a:r>
              <a:rPr lang="en-IN" dirty="0"/>
              <a:t>Data Insertion in Database</a:t>
            </a:r>
          </a:p>
        </p:txBody>
      </p:sp>
      <p:sp>
        <p:nvSpPr>
          <p:cNvPr id="3" name="Content Placeholder 2">
            <a:extLst>
              <a:ext uri="{FF2B5EF4-FFF2-40B4-BE49-F238E27FC236}">
                <a16:creationId xmlns:a16="http://schemas.microsoft.com/office/drawing/2014/main" id="{74DBD322-A435-AD77-B6FC-B14639AC3162}"/>
              </a:ext>
            </a:extLst>
          </p:cNvPr>
          <p:cNvSpPr>
            <a:spLocks noGrp="1"/>
          </p:cNvSpPr>
          <p:nvPr>
            <p:ph idx="1"/>
          </p:nvPr>
        </p:nvSpPr>
        <p:spPr/>
        <p:txBody>
          <a:bodyPr/>
          <a:lstStyle/>
          <a:p>
            <a:pPr marL="0" indent="0">
              <a:buNone/>
            </a:pPr>
            <a:r>
              <a:rPr lang="en-US" dirty="0"/>
              <a:t>The preprocessed data is inserted into a database for easy access and retrieval during model training and prediction phases. A reliable database management system ensures efficient data storage and retrieval.</a:t>
            </a:r>
            <a:endParaRPr lang="en-IN" dirty="0"/>
          </a:p>
        </p:txBody>
      </p:sp>
    </p:spTree>
    <p:extLst>
      <p:ext uri="{BB962C8B-B14F-4D97-AF65-F5344CB8AC3E}">
        <p14:creationId xmlns:p14="http://schemas.microsoft.com/office/powerpoint/2010/main" val="192434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99D6-A3FA-1EEA-03DC-2F1540F54854}"/>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B0DE7342-CB96-B2F8-6F21-CF59C4F37B20}"/>
              </a:ext>
            </a:extLst>
          </p:cNvPr>
          <p:cNvSpPr>
            <a:spLocks noGrp="1"/>
          </p:cNvSpPr>
          <p:nvPr>
            <p:ph idx="1"/>
          </p:nvPr>
        </p:nvSpPr>
        <p:spPr/>
        <p:txBody>
          <a:bodyPr>
            <a:normAutofit/>
          </a:bodyPr>
          <a:lstStyle/>
          <a:p>
            <a:r>
              <a:rPr lang="en-US" dirty="0"/>
              <a:t>Feature Selection: We identify the most relevant features from the preprocessed data to create an effective model.</a:t>
            </a:r>
          </a:p>
          <a:p>
            <a:r>
              <a:rPr lang="en-US" dirty="0"/>
              <a:t>Model Building: Using machine learning algorithm such as SVM, we build a predictive model for credit card default.</a:t>
            </a:r>
          </a:p>
          <a:p>
            <a:r>
              <a:rPr lang="en-US" dirty="0"/>
              <a:t>Model Evaluation: If necessary, the trained model uses accuracy, precision, recall, and F1-score metrics to assess its performance and fine-tune hyperparameters.</a:t>
            </a:r>
            <a:endParaRPr lang="en-IN" dirty="0"/>
          </a:p>
        </p:txBody>
      </p:sp>
    </p:spTree>
    <p:extLst>
      <p:ext uri="{BB962C8B-B14F-4D97-AF65-F5344CB8AC3E}">
        <p14:creationId xmlns:p14="http://schemas.microsoft.com/office/powerpoint/2010/main" val="423397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DC32-DE6B-8838-619F-C815DB03C1B2}"/>
              </a:ext>
            </a:extLst>
          </p:cNvPr>
          <p:cNvSpPr>
            <a:spLocks noGrp="1"/>
          </p:cNvSpPr>
          <p:nvPr>
            <p:ph type="title"/>
          </p:nvPr>
        </p:nvSpPr>
        <p:spPr/>
        <p:txBody>
          <a:bodyPr/>
          <a:lstStyle/>
          <a:p>
            <a:r>
              <a:rPr lang="en-IN" dirty="0"/>
              <a:t>SVM</a:t>
            </a:r>
          </a:p>
        </p:txBody>
      </p:sp>
      <p:sp>
        <p:nvSpPr>
          <p:cNvPr id="3" name="Content Placeholder 2">
            <a:extLst>
              <a:ext uri="{FF2B5EF4-FFF2-40B4-BE49-F238E27FC236}">
                <a16:creationId xmlns:a16="http://schemas.microsoft.com/office/drawing/2014/main" id="{8B34B310-8376-337B-F6CC-BBAF4B69EDCD}"/>
              </a:ext>
            </a:extLst>
          </p:cNvPr>
          <p:cNvSpPr>
            <a:spLocks noGrp="1"/>
          </p:cNvSpPr>
          <p:nvPr>
            <p:ph idx="1"/>
          </p:nvPr>
        </p:nvSpPr>
        <p:spPr/>
        <p:txBody>
          <a:bodyPr/>
          <a:lstStyle/>
          <a:p>
            <a:r>
              <a:rPr lang="en-US" dirty="0"/>
              <a:t>Effective in High-Dimensional Spaces: SVM performs well even in cases where the number of features is greater than the number of samples, making it suitable for complex datasets.</a:t>
            </a:r>
          </a:p>
          <a:p>
            <a:r>
              <a:rPr lang="en-US" dirty="0"/>
              <a:t>Robust against Overfitting: SVM uses regularization parameters to control overfitting, resulting in more generalized models.</a:t>
            </a:r>
          </a:p>
          <a:p>
            <a:r>
              <a:rPr lang="en-US" dirty="0"/>
              <a:t>Versatility: SVM can handle both linear and non-linear classification tasks through the use of various kernel functions.</a:t>
            </a:r>
            <a:endParaRPr lang="en-IN" dirty="0"/>
          </a:p>
        </p:txBody>
      </p:sp>
    </p:spTree>
    <p:extLst>
      <p:ext uri="{BB962C8B-B14F-4D97-AF65-F5344CB8AC3E}">
        <p14:creationId xmlns:p14="http://schemas.microsoft.com/office/powerpoint/2010/main" val="24072875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16</TotalTime>
  <Words>574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Söhne</vt:lpstr>
      <vt:lpstr>Trebuchet MS</vt:lpstr>
      <vt:lpstr>Berlin</vt:lpstr>
      <vt:lpstr>CREDIT CARD DEFAULTS PREDICTION</vt:lpstr>
      <vt:lpstr>Objective</vt:lpstr>
      <vt:lpstr>Benefits</vt:lpstr>
      <vt:lpstr>Data Sharing Agreement</vt:lpstr>
      <vt:lpstr>Architecture</vt:lpstr>
      <vt:lpstr>Data Validation and Data Transformation</vt:lpstr>
      <vt:lpstr>Data Insertion in Database</vt:lpstr>
      <vt:lpstr>Model Training</vt:lpstr>
      <vt:lpstr>SVM</vt:lpstr>
      <vt:lpstr>Model Selection</vt:lpstr>
      <vt:lpstr>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DEFAULTS PREDICTION</dc:title>
  <dc:creator>Abhishek Kumar</dc:creator>
  <cp:lastModifiedBy>Abhishek Kumar</cp:lastModifiedBy>
  <cp:revision>1</cp:revision>
  <dcterms:created xsi:type="dcterms:W3CDTF">2023-07-30T03:35:50Z</dcterms:created>
  <dcterms:modified xsi:type="dcterms:W3CDTF">2023-07-30T03:52:44Z</dcterms:modified>
</cp:coreProperties>
</file>