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6" r:id="rId3"/>
    <p:sldId id="267" r:id="rId4"/>
    <p:sldId id="260" r:id="rId5"/>
    <p:sldId id="273" r:id="rId6"/>
    <p:sldId id="277" r:id="rId7"/>
    <p:sldId id="268" r:id="rId8"/>
    <p:sldId id="278" r:id="rId9"/>
    <p:sldId id="274" r:id="rId10"/>
    <p:sldId id="257" r:id="rId11"/>
    <p:sldId id="279" r:id="rId12"/>
    <p:sldId id="280" r:id="rId13"/>
    <p:sldId id="261" r:id="rId14"/>
    <p:sldId id="281" r:id="rId15"/>
    <p:sldId id="282" r:id="rId16"/>
    <p:sldId id="276" r:id="rId17"/>
    <p:sldId id="262" r:id="rId18"/>
    <p:sldId id="270" r:id="rId19"/>
    <p:sldId id="283" r:id="rId20"/>
    <p:sldId id="263" r:id="rId21"/>
    <p:sldId id="284" r:id="rId22"/>
    <p:sldId id="264" r:id="rId23"/>
    <p:sldId id="285" r:id="rId24"/>
    <p:sldId id="269" r:id="rId25"/>
    <p:sldId id="286" r:id="rId26"/>
    <p:sldId id="265" r:id="rId27"/>
    <p:sldId id="287" r:id="rId28"/>
    <p:sldId id="272" r:id="rId29"/>
    <p:sldId id="275"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showGuides="1">
      <p:cViewPr>
        <p:scale>
          <a:sx n="50" d="100"/>
          <a:sy n="50" d="100"/>
        </p:scale>
        <p:origin x="-1344" y="-6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B1398-B500-491A-B7FA-9AB712834C84}"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C168B-8814-4215-819B-779A8BC66CED}" type="slidenum">
              <a:rPr lang="en-US" smtClean="0"/>
              <a:t>‹#›</a:t>
            </a:fld>
            <a:endParaRPr lang="en-US"/>
          </a:p>
        </p:txBody>
      </p:sp>
    </p:spTree>
    <p:extLst>
      <p:ext uri="{BB962C8B-B14F-4D97-AF65-F5344CB8AC3E}">
        <p14:creationId xmlns:p14="http://schemas.microsoft.com/office/powerpoint/2010/main" val="14557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To the surprise of many, the search box has become the preferred method of information access.</a:t>
            </a:r>
          </a:p>
          <a:p>
            <a:pPr>
              <a:spcBef>
                <a:spcPct val="0"/>
              </a:spcBef>
            </a:pPr>
            <a:r>
              <a:rPr lang="en-US" altLang="en-US" smtClean="0"/>
              <a:t>Customers ask: Why can’t I search my database in the same way?</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4B238F79-13C9-41CB-9B3F-75AC95484059}" type="slidenum">
              <a:rPr lang="en-US" altLang="en-US"/>
              <a:pPr/>
              <a:t>17</a:t>
            </a:fld>
            <a:endParaRPr lang="en-US" altLang="en-US"/>
          </a:p>
        </p:txBody>
      </p:sp>
    </p:spTree>
    <p:extLst>
      <p:ext uri="{BB962C8B-B14F-4D97-AF65-F5344CB8AC3E}">
        <p14:creationId xmlns:p14="http://schemas.microsoft.com/office/powerpoint/2010/main" val="113317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44574DAD-F2AF-4EC4-9875-55A66930B082}" type="slidenum">
              <a:rPr lang="en-US" altLang="en-US" sz="1100">
                <a:latin typeface="Lucida Sans" panose="020B0602040502020204" pitchFamily="34" charset="0"/>
                <a:ea typeface="ＭＳ Ｐゴシック" panose="020B0600070205080204" pitchFamily="34" charset="-128"/>
                <a:cs typeface="Arial Unicode MS" pitchFamily="34" charset="-128"/>
              </a:rPr>
              <a:pPr/>
              <a:t>22</a:t>
            </a:fld>
            <a:endParaRPr lang="en-US" altLang="en-US" sz="1100">
              <a:latin typeface="Lucida Sans" panose="020B0602040502020204" pitchFamily="34" charset="0"/>
              <a:ea typeface="ＭＳ Ｐゴシック" panose="020B0600070205080204" pitchFamily="34" charset="-128"/>
              <a:cs typeface="Arial Unicode MS" pitchFamily="34" charset="-128"/>
            </a:endParaRPr>
          </a:p>
        </p:txBody>
      </p:sp>
      <p:sp>
        <p:nvSpPr>
          <p:cNvPr id="64515"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342" tIns="42671" rIns="85342" bIns="42671" numCol="1" anchor="t" anchorCtr="0" compatLnSpc="1">
            <a:prstTxWarp prst="textNoShape">
              <a:avLst/>
            </a:prstTxWarp>
          </a:bodyPr>
          <a:lstStyle/>
          <a:p>
            <a:pPr>
              <a:spcBef>
                <a:spcPct val="0"/>
              </a:spcBef>
            </a:pPr>
            <a:endParaRPr lang="en-US" altLang="en-US" sz="1600" smtClean="0">
              <a:ea typeface="ＭＳ Ｐゴシック" panose="020B0600070205080204" pitchFamily="34" charset="-128"/>
            </a:endParaRPr>
          </a:p>
        </p:txBody>
      </p:sp>
    </p:spTree>
    <p:extLst>
      <p:ext uri="{BB962C8B-B14F-4D97-AF65-F5344CB8AC3E}">
        <p14:creationId xmlns:p14="http://schemas.microsoft.com/office/powerpoint/2010/main" val="119057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E69AB-AD8B-4F01-AE9D-242157AB3A45}" type="slidenum">
              <a:rPr lang="en-US" altLang="en-US"/>
              <a:pPr/>
              <a:t>28</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0236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C70318-6E31-4BBB-B266-DAA685358A53}"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311993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70318-6E31-4BBB-B266-DAA685358A53}"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42190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70318-6E31-4BBB-B266-DAA685358A53}"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343892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70318-6E31-4BBB-B266-DAA685358A53}"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290226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C70318-6E31-4BBB-B266-DAA685358A53}"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278435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C70318-6E31-4BBB-B266-DAA685358A53}"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376307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C70318-6E31-4BBB-B266-DAA685358A53}" type="datetimeFigureOut">
              <a:rPr lang="en-US" smtClean="0"/>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239634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C70318-6E31-4BBB-B266-DAA685358A53}" type="datetimeFigureOut">
              <a:rPr lang="en-US" smtClean="0"/>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366072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70318-6E31-4BBB-B266-DAA685358A53}" type="datetimeFigureOut">
              <a:rPr lang="en-US" smtClean="0"/>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66870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70318-6E31-4BBB-B266-DAA685358A53}"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1710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70318-6E31-4BBB-B266-DAA685358A53}"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FE89E-5AEB-4774-998C-C0666AC23C6D}" type="slidenum">
              <a:rPr lang="en-US" smtClean="0"/>
              <a:t>‹#›</a:t>
            </a:fld>
            <a:endParaRPr lang="en-US"/>
          </a:p>
        </p:txBody>
      </p:sp>
    </p:spTree>
    <p:extLst>
      <p:ext uri="{BB962C8B-B14F-4D97-AF65-F5344CB8AC3E}">
        <p14:creationId xmlns:p14="http://schemas.microsoft.com/office/powerpoint/2010/main" val="214300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70318-6E31-4BBB-B266-DAA685358A53}" type="datetimeFigureOut">
              <a:rPr lang="en-US" smtClean="0"/>
              <a:t>9/16/2020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FE89E-5AEB-4774-998C-C0666AC23C6D}" type="slidenum">
              <a:rPr lang="en-US" smtClean="0"/>
              <a:t>‹#›</a:t>
            </a:fld>
            <a:endParaRPr lang="en-US"/>
          </a:p>
        </p:txBody>
      </p:sp>
    </p:spTree>
    <p:extLst>
      <p:ext uri="{BB962C8B-B14F-4D97-AF65-F5344CB8AC3E}">
        <p14:creationId xmlns:p14="http://schemas.microsoft.com/office/powerpoint/2010/main" val="330183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d.wikipedia.org/wiki/Harga" TargetMode="External"/><Relationship Id="rId2" Type="http://schemas.openxmlformats.org/officeDocument/2006/relationships/hyperlink" Target="https://id.wikipedia.org/wiki/Bisnis" TargetMode="External"/><Relationship Id="rId1" Type="http://schemas.openxmlformats.org/officeDocument/2006/relationships/slideLayout" Target="../slideLayouts/slideLayout6.xml"/><Relationship Id="rId6" Type="http://schemas.openxmlformats.org/officeDocument/2006/relationships/hyperlink" Target="https://id.wikipedia.org/wiki/Perusahaan_terbuka" TargetMode="External"/><Relationship Id="rId5" Type="http://schemas.openxmlformats.org/officeDocument/2006/relationships/hyperlink" Target="https://id.wikipedia.org/wiki/Perusahaan" TargetMode="External"/><Relationship Id="rId4" Type="http://schemas.openxmlformats.org/officeDocument/2006/relationships/hyperlink" Target="https://id.wikipedia.org/wiki/Saham"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Information_retriev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ull-text_search" TargetMode="External"/><Relationship Id="rId2" Type="http://schemas.openxmlformats.org/officeDocument/2006/relationships/hyperlink" Target="https://en.wikipedia.org/wiki/Information_system" TargetMode="External"/><Relationship Id="rId1" Type="http://schemas.openxmlformats.org/officeDocument/2006/relationships/slideLayout" Target="../slideLayouts/slideLayout2.xml"/><Relationship Id="rId4" Type="http://schemas.openxmlformats.org/officeDocument/2006/relationships/hyperlink" Target="https://en.wikipedia.org/wiki/Meta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Retrieval</a:t>
            </a:r>
            <a:endParaRPr lang="en-US" dirty="0"/>
          </a:p>
        </p:txBody>
      </p:sp>
    </p:spTree>
    <p:extLst>
      <p:ext uri="{BB962C8B-B14F-4D97-AF65-F5344CB8AC3E}">
        <p14:creationId xmlns:p14="http://schemas.microsoft.com/office/powerpoint/2010/main" val="190979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of Information Behavior</a:t>
            </a:r>
            <a:endParaRPr lang="en-US" dirty="0"/>
          </a:p>
        </p:txBody>
      </p:sp>
      <p:pic>
        <p:nvPicPr>
          <p:cNvPr id="5" name="Content Placeholder 4"/>
          <p:cNvPicPr>
            <a:picLocks noGrp="1" noChangeAspect="1"/>
          </p:cNvPicPr>
          <p:nvPr>
            <p:ph idx="1"/>
          </p:nvPr>
        </p:nvPicPr>
        <p:blipFill>
          <a:blip r:embed="rId2"/>
          <a:stretch>
            <a:fillRect/>
          </a:stretch>
        </p:blipFill>
        <p:spPr>
          <a:xfrm>
            <a:off x="838200" y="1732798"/>
            <a:ext cx="9010650" cy="5008457"/>
          </a:xfrm>
          <a:prstGeom prst="rect">
            <a:avLst/>
          </a:prstGeom>
        </p:spPr>
      </p:pic>
    </p:spTree>
    <p:extLst>
      <p:ext uri="{BB962C8B-B14F-4D97-AF65-F5344CB8AC3E}">
        <p14:creationId xmlns:p14="http://schemas.microsoft.com/office/powerpoint/2010/main" val="294947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62500" lnSpcReduction="20000"/>
          </a:bodyPr>
          <a:lstStyle/>
          <a:p>
            <a:pPr marL="0" indent="0">
              <a:buNone/>
            </a:pPr>
            <a:r>
              <a:rPr lang="id-ID" dirty="0" smtClean="0"/>
              <a:t>Wiloon tidak masukkan ir, karena ir ada pada information searching ssendiri .</a:t>
            </a:r>
          </a:p>
          <a:p>
            <a:pPr marL="0" indent="0">
              <a:buNone/>
            </a:pPr>
            <a:r>
              <a:rPr lang="id-ID" dirty="0" smtClean="0"/>
              <a:t>Tahun 2005 mereplace information searching ke . Penggunaan teknologi contex. Information needs maupun teknoogi contex. Ib melibatkan teknologi, manusia, dan sistem. </a:t>
            </a:r>
          </a:p>
          <a:p>
            <a:pPr marL="0" indent="0">
              <a:buNone/>
            </a:pPr>
            <a:r>
              <a:rPr lang="id-ID" dirty="0" smtClean="0"/>
              <a:t>Ketika seseorang mencari informasi kadang 2 berbeda antar satu org dgn org lain. Ketika menggunakan sistem akan berbeda menemukan. Contoh: i org menemukan informasi berdasarkan recalll yg tinggi tapi presititionnya tinggi. Si A menemukan inf menggunakan sebuah sistem, misal digital library. Masuk dalam search engine. Menemukan 1000 0 seseui denganinfromasi needs. 10000 ribu ada page 1,2,3. yg diinginkan informationn needs belum ditemukan tp rata2 pengguna mencari infromasi pada halamn pertama daripada 2,3,. Padahal bisa jadi untuk menemukan information needs yg cocok. Ada 100 pages . Pages 99 letak digital libraary yg inigin dicari. Page 99 tidak menjangkau ke arah sana.</a:t>
            </a:r>
          </a:p>
          <a:p>
            <a:pPr marL="0" indent="0">
              <a:buNone/>
            </a:pPr>
            <a:r>
              <a:rPr lang="id-ID" dirty="0" smtClean="0"/>
              <a:t>Si B menemukan 1000 kata ada 10 halaman, kebetulan yg diingan pada halam ke 6. lokasi dimana menemukan informasinya. Si B pasti cari page 1,2. jarang 3456. pages 6 . </a:t>
            </a:r>
          </a:p>
          <a:p>
            <a:pPr marL="0" indent="0">
              <a:buNone/>
            </a:pPr>
            <a:r>
              <a:rPr lang="id-ID" dirty="0" smtClean="0"/>
              <a:t>Dia menemukan 1 halaman si C ada 100 kata. Search engine google. Si C punya strategi penelusuran jelas dan hampir semua masuk.bahwa di temukan satu halamn  semua itu presition ratio dan disesuai dengan kebutuhan yg diinginkan C. Strategi pencarian si A,B,C itu oerilaku informasi. Artinya siistem menyediakan. Tp bagaimana antara satu dengan yg lain mencari infroamsi. Melibatkan orang, sistem dan keduaduanya.</a:t>
            </a:r>
            <a:endParaRPr lang="id-ID" dirty="0"/>
          </a:p>
        </p:txBody>
      </p:sp>
    </p:spTree>
    <p:extLst>
      <p:ext uri="{BB962C8B-B14F-4D97-AF65-F5344CB8AC3E}">
        <p14:creationId xmlns:p14="http://schemas.microsoft.com/office/powerpoint/2010/main" val="2333859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Sistem itu juga dipengaruhi organisasi. Jadi kenapa information behavior, anda harus melibaktna orangnya, aturan, sistemnya.</a:t>
            </a:r>
            <a:endParaRPr lang="id-ID" dirty="0"/>
          </a:p>
        </p:txBody>
      </p:sp>
    </p:spTree>
    <p:extLst>
      <p:ext uri="{BB962C8B-B14F-4D97-AF65-F5344CB8AC3E}">
        <p14:creationId xmlns:p14="http://schemas.microsoft.com/office/powerpoint/2010/main" val="112063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rtlCol="0">
            <a:normAutofit/>
          </a:bodyPr>
          <a:lstStyle/>
          <a:p>
            <a:pPr>
              <a:defRPr/>
            </a:pPr>
            <a:r>
              <a:rPr lang="en-US" sz="3600" dirty="0">
                <a:ea typeface="ＭＳ Ｐゴシック" charset="0"/>
                <a:cs typeface="ＭＳ Ｐゴシック" charset="0"/>
              </a:rPr>
              <a:t>Unstructured (text) vs. structured (database) data in the mid-nineties</a:t>
            </a:r>
          </a:p>
        </p:txBody>
      </p:sp>
      <p:sp>
        <p:nvSpPr>
          <p:cNvPr id="61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A9E99B84-194B-4D47-B285-1C227D7FADE2}" type="slidenum">
              <a:rPr lang="en-US" altLang="en-US">
                <a:solidFill>
                  <a:srgbClr val="898989"/>
                </a:solidFill>
                <a:ea typeface="ＭＳ Ｐゴシック" panose="020B0600070205080204" pitchFamily="34" charset="-128"/>
                <a:cs typeface="Arial Unicode MS" pitchFamily="34" charset="-128"/>
              </a:rPr>
              <a:pPr/>
              <a:t>13</a:t>
            </a:fld>
            <a:endParaRPr lang="en-US" altLang="en-US">
              <a:solidFill>
                <a:srgbClr val="898989"/>
              </a:solidFill>
              <a:ea typeface="ＭＳ Ｐゴシック" panose="020B0600070205080204" pitchFamily="34" charset="-128"/>
              <a:cs typeface="Arial Unicode MS" pitchFamily="34" charset="-128"/>
            </a:endParaRPr>
          </a:p>
        </p:txBody>
      </p:sp>
      <p:graphicFrame>
        <p:nvGraphicFramePr>
          <p:cNvPr id="6148" name="Object 3"/>
          <p:cNvGraphicFramePr>
            <a:graphicFrameLocks noChangeAspect="1"/>
          </p:cNvGraphicFramePr>
          <p:nvPr/>
        </p:nvGraphicFramePr>
        <p:xfrm>
          <a:off x="2209800" y="1914525"/>
          <a:ext cx="7772400" cy="4552950"/>
        </p:xfrm>
        <a:graphic>
          <a:graphicData uri="http://schemas.openxmlformats.org/presentationml/2006/ole">
            <mc:AlternateContent xmlns:mc="http://schemas.openxmlformats.org/markup-compatibility/2006">
              <mc:Choice xmlns:v="urn:schemas-microsoft-com:vml" Requires="v">
                <p:oleObj spid="_x0000_s1040" r:id="rId3" imgW="7773074" imgH="4554107" progId="Excel.Chart.8">
                  <p:embed/>
                </p:oleObj>
              </mc:Choice>
              <mc:Fallback>
                <p:oleObj r:id="rId3" imgW="7773074" imgH="4554107" progId="Excel.Chart.8">
                  <p:embed/>
                  <p:pic>
                    <p:nvPicPr>
                      <p:cNvPr id="614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914525"/>
                        <a:ext cx="7772400" cy="455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3137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sp>
        <p:nvSpPr>
          <p:cNvPr id="4" name="Content Placeholder 3"/>
          <p:cNvSpPr>
            <a:spLocks noGrp="1"/>
          </p:cNvSpPr>
          <p:nvPr>
            <p:ph idx="1"/>
          </p:nvPr>
        </p:nvSpPr>
        <p:spPr/>
        <p:txBody>
          <a:bodyPr>
            <a:normAutofit fontScale="92500" lnSpcReduction="20000"/>
          </a:bodyPr>
          <a:lstStyle/>
          <a:p>
            <a:pPr marL="0" indent="0">
              <a:buNone/>
            </a:pPr>
            <a:r>
              <a:rPr lang="id-ID" dirty="0" smtClean="0"/>
              <a:t>Dlama data yg dicari dari IR itu ada 2 data data sdan un bisa teks suara gambar, tergantung pengemas informasi meletakkan dimana. Un itu biasanya teks tp tidak mutlak, terstruktur itu dalam bentuk database. Bentuk invisible web yaitu opac tersmasuk struktur database. Katalog. Terstruktur itu sudah dikelompokkan  data tetntang buku, ada title tersendiri, informasi tentang buku. Onomor klas tidak dicampur dengan titile. Ada pengarang sendiri . Data terstruktur dalam bentuk database. Ada judull, pengarung, impresume. Dalam database yg terstruktur . Impressium penerbit kota terbuit dan tahun terbit. Impressume informasi ini perlu ditemukan kembali, kota tahun siapa. SH, SL, SN. Impressume sebuah data yg bisa masuk dalam sebuah struktur. Yg perlu dimasukkan itu serial, dan kolasi adalah yg menandakan bahwa ketika infromasi buku ada berarti kolasi tersebut akan menerangkan infromasi buku seperti apa. Ketika mencari infromasi buku sesuai denganinfromaiton need gak. Misal pehgen buku kecil. Dan tinggi buku itu ada. Saya ingin meretrieve katalog online. </a:t>
            </a:r>
            <a:endParaRPr lang="id-ID" dirty="0"/>
          </a:p>
        </p:txBody>
      </p:sp>
    </p:spTree>
    <p:extLst>
      <p:ext uri="{BB962C8B-B14F-4D97-AF65-F5344CB8AC3E}">
        <p14:creationId xmlns:p14="http://schemas.microsoft.com/office/powerpoint/2010/main" val="367231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Saya ingin buku yg ada gambarnya. Informasi jelas tinggi buku, jumlah halam  n berapa, ilustrasi berapa, indeksb berapa tinggi buku breapa. Database terstruktur yg bisa dilacak dalam bentuk database. </a:t>
            </a:r>
          </a:p>
          <a:p>
            <a:r>
              <a:rPr lang="id-ID" dirty="0" smtClean="0"/>
              <a:t>90AN ya unstructure lebih dikuasia, klo struktur </a:t>
            </a:r>
          </a:p>
          <a:p>
            <a:r>
              <a:rPr lang="id-ID" dirty="0" smtClean="0"/>
              <a:t>Today unstructur data lebih banyak, dan sedukit.</a:t>
            </a:r>
          </a:p>
          <a:p>
            <a:r>
              <a:rPr lang="id-ID" dirty="0" smtClean="0"/>
              <a:t>Pada market cap ketika dasta ingin dijual dan berhubungan dengan bisinis. Ketika ada sosmad, menamai data unstructure. Para sosmed ya data undtructure. Meretrieve lebih banyak unstrukture. Dalam struktutrre titu label label.</a:t>
            </a:r>
            <a:endParaRPr lang="id-ID" dirty="0"/>
          </a:p>
        </p:txBody>
      </p:sp>
    </p:spTree>
    <p:extLst>
      <p:ext uri="{BB962C8B-B14F-4D97-AF65-F5344CB8AC3E}">
        <p14:creationId xmlns:p14="http://schemas.microsoft.com/office/powerpoint/2010/main" val="424941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11825"/>
          </a:xfrm>
        </p:spPr>
        <p:txBody>
          <a:bodyPr>
            <a:normAutofit fontScale="90000"/>
          </a:bodyPr>
          <a:lstStyle/>
          <a:p>
            <a:r>
              <a:rPr lang="id-ID" dirty="0" smtClean="0"/>
              <a:t>Market cap itu kapitalisasi pasar adalah sebuah </a:t>
            </a:r>
            <a:r>
              <a:rPr lang="id-ID" dirty="0"/>
              <a:t>istilah </a:t>
            </a:r>
            <a:r>
              <a:rPr lang="id-ID" dirty="0">
                <a:hlinkClick r:id="rId2" tooltip="Bisnis"/>
              </a:rPr>
              <a:t>bisnis</a:t>
            </a:r>
            <a:r>
              <a:rPr lang="id-ID" dirty="0"/>
              <a:t> yang menunjuk ke </a:t>
            </a:r>
            <a:r>
              <a:rPr lang="id-ID" dirty="0">
                <a:hlinkClick r:id="rId3" tooltip="Harga"/>
              </a:rPr>
              <a:t>harga</a:t>
            </a:r>
            <a:r>
              <a:rPr lang="id-ID" dirty="0"/>
              <a:t> keseluruhan dari sebuah </a:t>
            </a:r>
            <a:r>
              <a:rPr lang="id-ID" dirty="0">
                <a:hlinkClick r:id="rId4" tooltip="Saham"/>
              </a:rPr>
              <a:t>saham</a:t>
            </a:r>
            <a:r>
              <a:rPr lang="id-ID" dirty="0"/>
              <a:t> </a:t>
            </a:r>
            <a:r>
              <a:rPr lang="id-ID" dirty="0">
                <a:hlinkClick r:id="rId5" tooltip="Perusahaan"/>
              </a:rPr>
              <a:t>perusahaan</a:t>
            </a:r>
            <a:r>
              <a:rPr lang="id-ID" dirty="0"/>
              <a:t> yaitu sebuah </a:t>
            </a:r>
            <a:r>
              <a:rPr lang="id-ID" dirty="0">
                <a:hlinkClick r:id="rId3" tooltip="Harga"/>
              </a:rPr>
              <a:t>harga</a:t>
            </a:r>
            <a:r>
              <a:rPr lang="id-ID" dirty="0"/>
              <a:t> yang harus dibayar seseorang untuk membeli seluruh perusahaan. Besar dan pertumbuhan dari suatu kapitalisasi pasar perusahaan sering kali adalah pengukuran penting dari keberhasilan atau kegagalan </a:t>
            </a:r>
            <a:r>
              <a:rPr lang="id-ID" dirty="0">
                <a:hlinkClick r:id="rId6" tooltip="Perusahaan terbuka"/>
              </a:rPr>
              <a:t>perusahaan terbuka</a:t>
            </a:r>
            <a:r>
              <a:rPr lang="id-ID" dirty="0" smtClean="0"/>
              <a:t>. (wikipedia)</a:t>
            </a:r>
            <a:endParaRPr lang="id-ID" dirty="0"/>
          </a:p>
        </p:txBody>
      </p:sp>
    </p:spTree>
    <p:extLst>
      <p:ext uri="{BB962C8B-B14F-4D97-AF65-F5344CB8AC3E}">
        <p14:creationId xmlns:p14="http://schemas.microsoft.com/office/powerpoint/2010/main" val="3339308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rtlCol="0">
            <a:normAutofit/>
          </a:bodyPr>
          <a:lstStyle/>
          <a:p>
            <a:pPr>
              <a:defRPr/>
            </a:pPr>
            <a:r>
              <a:rPr lang="en-US" sz="3600" dirty="0">
                <a:ea typeface="ＭＳ Ｐゴシック" charset="0"/>
                <a:cs typeface="ＭＳ Ｐゴシック" charset="0"/>
              </a:rPr>
              <a:t>Unstructured (text) vs. structured (database) data today</a:t>
            </a:r>
          </a:p>
        </p:txBody>
      </p:sp>
      <p:sp>
        <p:nvSpPr>
          <p:cNvPr id="71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80929D84-E055-4F1D-9570-6898411520CB}" type="slidenum">
              <a:rPr lang="en-US" altLang="en-US">
                <a:solidFill>
                  <a:srgbClr val="898989"/>
                </a:solidFill>
                <a:ea typeface="ＭＳ Ｐゴシック" panose="020B0600070205080204" pitchFamily="34" charset="-128"/>
                <a:cs typeface="Arial Unicode MS" pitchFamily="34" charset="-128"/>
              </a:rPr>
              <a:pPr/>
              <a:t>17</a:t>
            </a:fld>
            <a:endParaRPr lang="en-US" altLang="en-US">
              <a:solidFill>
                <a:srgbClr val="898989"/>
              </a:solidFill>
              <a:ea typeface="ＭＳ Ｐゴシック" panose="020B0600070205080204" pitchFamily="34" charset="-128"/>
              <a:cs typeface="Arial Unicode MS" pitchFamily="34" charset="-128"/>
            </a:endParaRPr>
          </a:p>
        </p:txBody>
      </p:sp>
      <p:graphicFrame>
        <p:nvGraphicFramePr>
          <p:cNvPr id="7172" name="Object 3"/>
          <p:cNvGraphicFramePr>
            <a:graphicFrameLocks noGrp="1" noChangeAspect="1"/>
          </p:cNvGraphicFramePr>
          <p:nvPr>
            <p:ph type="chart" idx="4294967295"/>
          </p:nvPr>
        </p:nvGraphicFramePr>
        <p:xfrm>
          <a:off x="1473200" y="1914525"/>
          <a:ext cx="7772400" cy="4552950"/>
        </p:xfrm>
        <a:graphic>
          <a:graphicData uri="http://schemas.openxmlformats.org/presentationml/2006/ole">
            <mc:AlternateContent xmlns:mc="http://schemas.openxmlformats.org/markup-compatibility/2006">
              <mc:Choice xmlns:v="urn:schemas-microsoft-com:vml" Requires="v">
                <p:oleObj spid="_x0000_s2064" r:id="rId4" imgW="7773074" imgH="4554107" progId="Excel.Chart.8">
                  <p:embed/>
                </p:oleObj>
              </mc:Choice>
              <mc:Fallback>
                <p:oleObj r:id="rId4" imgW="7773074" imgH="4554107" progId="Excel.Chart.8">
                  <p:embed/>
                  <p:pic>
                    <p:nvPicPr>
                      <p:cNvPr id="7172"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1914525"/>
                        <a:ext cx="7772400" cy="4552950"/>
                      </a:xfrm>
                      <a:prstGeom prst="rect">
                        <a:avLst/>
                      </a:prstGeom>
                    </p:spPr>
                  </p:pic>
                </p:oleObj>
              </mc:Fallback>
            </mc:AlternateContent>
          </a:graphicData>
        </a:graphic>
      </p:graphicFrame>
    </p:spTree>
    <p:extLst>
      <p:ext uri="{BB962C8B-B14F-4D97-AF65-F5344CB8AC3E}">
        <p14:creationId xmlns:p14="http://schemas.microsoft.com/office/powerpoint/2010/main" val="2274547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s-Hiding-in-Your-Unstructured-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22" y="386366"/>
            <a:ext cx="10307810" cy="6105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330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sp>
        <p:nvSpPr>
          <p:cNvPr id="4" name="Content Placeholder 3"/>
          <p:cNvSpPr>
            <a:spLocks noGrp="1"/>
          </p:cNvSpPr>
          <p:nvPr>
            <p:ph idx="1"/>
          </p:nvPr>
        </p:nvSpPr>
        <p:spPr>
          <a:xfrm>
            <a:off x="838200" y="1825624"/>
            <a:ext cx="10648950" cy="4879975"/>
          </a:xfrm>
        </p:spPr>
        <p:txBody>
          <a:bodyPr>
            <a:normAutofit lnSpcReduction="10000"/>
          </a:bodyPr>
          <a:lstStyle/>
          <a:p>
            <a:r>
              <a:rPr lang="id-ID" dirty="0" smtClean="0"/>
              <a:t>Data struktur masuk database sistem , diperpus ya bentuk digital. Mengelinkan antar uns and struk. Biasaya selain judul pengarang penerbit, abstrak itu ringaksan koleksi yg dimiliki perpus. Mengelinkan data unstrukture bentuk hyperlink. Satu topik bisa ke mailing base atau grup, unstrukture data. Data yg bisa diakses yg akan dicari baik uns dan stru. . Data web itu unstruktur bentuk image audio. Bagaimana kita akan meretrieve trstruktur bentuk databe dan unetruk bentuk web, blog. Bagaimana cara kita mencari dan menemukan kembali data unstruktur dan struktur. Itulah kita cari metodenya , memanipulasinya dan menggabuungkan datanay. Bagaiman mencari data uns misal, search engine, meta engine. Hanya mencari 1 . Meta engine adalah Searchiegine dalam search engine. ] meretrieve baik data terstruktur dan unstrukture</a:t>
            </a:r>
          </a:p>
          <a:p>
            <a:endParaRPr lang="id-ID" dirty="0"/>
          </a:p>
        </p:txBody>
      </p:sp>
    </p:spTree>
    <p:extLst>
      <p:ext uri="{BB962C8B-B14F-4D97-AF65-F5344CB8AC3E}">
        <p14:creationId xmlns:p14="http://schemas.microsoft.com/office/powerpoint/2010/main" val="352172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10515600" cy="933450"/>
          </a:xfrm>
        </p:spPr>
        <p:txBody>
          <a:bodyPr/>
          <a:lstStyle/>
          <a:p>
            <a:r>
              <a:rPr lang="en-US" dirty="0" smtClean="0"/>
              <a:t>Information Seeking</a:t>
            </a:r>
            <a:endParaRPr lang="en-US" dirty="0"/>
          </a:p>
        </p:txBody>
      </p:sp>
      <p:sp>
        <p:nvSpPr>
          <p:cNvPr id="3" name="Content Placeholder 2"/>
          <p:cNvSpPr>
            <a:spLocks noGrp="1"/>
          </p:cNvSpPr>
          <p:nvPr>
            <p:ph idx="1"/>
          </p:nvPr>
        </p:nvSpPr>
        <p:spPr>
          <a:xfrm>
            <a:off x="190500" y="1066800"/>
            <a:ext cx="11734800" cy="5543550"/>
          </a:xfrm>
        </p:spPr>
        <p:txBody>
          <a:bodyPr/>
          <a:lstStyle/>
          <a:p>
            <a:pPr marL="0" indent="0" algn="just">
              <a:buNone/>
            </a:pPr>
            <a:r>
              <a:rPr lang="en-US" b="1" dirty="0"/>
              <a:t>Information seeking</a:t>
            </a:r>
            <a:r>
              <a:rPr lang="en-US" dirty="0"/>
              <a:t> is the process or activity of attempting to obtain information in both human and technological contexts. Information seeking is related to, but different from, </a:t>
            </a:r>
            <a:r>
              <a:rPr lang="en-US" dirty="0">
                <a:hlinkClick r:id="rId2" tooltip="Information retrieval"/>
              </a:rPr>
              <a:t>information retrieval</a:t>
            </a:r>
            <a:r>
              <a:rPr lang="en-US" dirty="0"/>
              <a:t> (IR</a:t>
            </a:r>
            <a:r>
              <a:rPr lang="en-US" dirty="0" smtClean="0"/>
              <a:t>).</a:t>
            </a:r>
            <a:endParaRPr lang="id-ID" dirty="0" smtClean="0"/>
          </a:p>
          <a:p>
            <a:pPr marL="0" indent="0" algn="just">
              <a:buNone/>
            </a:pPr>
            <a:r>
              <a:rPr lang="en-US" dirty="0" smtClean="0"/>
              <a:t>Pen</a:t>
            </a:r>
            <a:r>
              <a:rPr lang="id-ID" dirty="0" smtClean="0"/>
              <a:t>emuan</a:t>
            </a:r>
            <a:r>
              <a:rPr lang="en-US" dirty="0" smtClean="0"/>
              <a:t> </a:t>
            </a:r>
            <a:r>
              <a:rPr lang="en-US" dirty="0" err="1"/>
              <a:t>informasi</a:t>
            </a:r>
            <a:r>
              <a:rPr lang="en-US" dirty="0"/>
              <a:t> </a:t>
            </a:r>
            <a:r>
              <a:rPr lang="en-US" dirty="0" err="1"/>
              <a:t>adalah</a:t>
            </a:r>
            <a:r>
              <a:rPr lang="en-US" dirty="0"/>
              <a:t> proses </a:t>
            </a:r>
            <a:r>
              <a:rPr lang="en-US" dirty="0" err="1"/>
              <a:t>atau</a:t>
            </a:r>
            <a:r>
              <a:rPr lang="en-US" dirty="0"/>
              <a:t> </a:t>
            </a:r>
            <a:r>
              <a:rPr lang="en-US" dirty="0" err="1"/>
              <a:t>aktivitas</a:t>
            </a:r>
            <a:r>
              <a:rPr lang="en-US" dirty="0"/>
              <a:t> </a:t>
            </a:r>
            <a:r>
              <a:rPr lang="en-US" dirty="0" err="1"/>
              <a:t>mencoba</a:t>
            </a:r>
            <a:r>
              <a:rPr lang="en-US" dirty="0"/>
              <a:t> </a:t>
            </a:r>
            <a:r>
              <a:rPr lang="en-US" dirty="0" err="1"/>
              <a:t>untuk</a:t>
            </a:r>
            <a:r>
              <a:rPr lang="en-US" dirty="0"/>
              <a:t> </a:t>
            </a:r>
            <a:r>
              <a:rPr lang="en-US" dirty="0" err="1"/>
              <a:t>mendapatkan</a:t>
            </a:r>
            <a:r>
              <a:rPr lang="en-US" dirty="0"/>
              <a:t> </a:t>
            </a:r>
            <a:r>
              <a:rPr lang="en-US" dirty="0" err="1"/>
              <a:t>informasi</a:t>
            </a:r>
            <a:r>
              <a:rPr lang="en-US" dirty="0"/>
              <a:t> </a:t>
            </a:r>
            <a:r>
              <a:rPr lang="en-US" dirty="0" err="1"/>
              <a:t>baik</a:t>
            </a:r>
            <a:r>
              <a:rPr lang="en-US" dirty="0"/>
              <a:t> </a:t>
            </a:r>
            <a:r>
              <a:rPr lang="en-US" dirty="0" err="1"/>
              <a:t>dalam</a:t>
            </a:r>
            <a:r>
              <a:rPr lang="en-US" dirty="0"/>
              <a:t> </a:t>
            </a:r>
            <a:r>
              <a:rPr lang="en-US" dirty="0" err="1"/>
              <a:t>konteks</a:t>
            </a:r>
            <a:r>
              <a:rPr lang="en-US" dirty="0"/>
              <a:t> </a:t>
            </a:r>
            <a:r>
              <a:rPr lang="en-US" dirty="0" err="1"/>
              <a:t>manusia</a:t>
            </a:r>
            <a:r>
              <a:rPr lang="en-US" dirty="0"/>
              <a:t> </a:t>
            </a:r>
            <a:r>
              <a:rPr lang="en-US" dirty="0" err="1"/>
              <a:t>dan</a:t>
            </a:r>
            <a:r>
              <a:rPr lang="en-US" dirty="0"/>
              <a:t> </a:t>
            </a:r>
            <a:r>
              <a:rPr lang="en-US" dirty="0" err="1"/>
              <a:t>teknologi</a:t>
            </a:r>
            <a:r>
              <a:rPr lang="en-US" dirty="0"/>
              <a:t>. </a:t>
            </a:r>
            <a:r>
              <a:rPr lang="en-US" dirty="0" smtClean="0"/>
              <a:t>Pen</a:t>
            </a:r>
            <a:r>
              <a:rPr lang="id-ID" dirty="0" smtClean="0"/>
              <a:t>emuan</a:t>
            </a:r>
            <a:r>
              <a:rPr lang="en-US" dirty="0" smtClean="0"/>
              <a:t> </a:t>
            </a:r>
            <a:r>
              <a:rPr lang="en-US" dirty="0" err="1"/>
              <a:t>informasi</a:t>
            </a:r>
            <a:r>
              <a:rPr lang="en-US" dirty="0"/>
              <a:t> </a:t>
            </a:r>
            <a:r>
              <a:rPr lang="en-US" dirty="0" err="1"/>
              <a:t>terkait</a:t>
            </a:r>
            <a:r>
              <a:rPr lang="en-US" dirty="0"/>
              <a:t> </a:t>
            </a:r>
            <a:r>
              <a:rPr lang="en-US" dirty="0" err="1"/>
              <a:t>dengan</a:t>
            </a:r>
            <a:r>
              <a:rPr lang="en-US" dirty="0"/>
              <a:t>, </a:t>
            </a:r>
            <a:r>
              <a:rPr lang="en-US" dirty="0" err="1"/>
              <a:t>tetapi</a:t>
            </a:r>
            <a:r>
              <a:rPr lang="en-US" dirty="0"/>
              <a:t> </a:t>
            </a:r>
            <a:r>
              <a:rPr lang="en-US" dirty="0" err="1"/>
              <a:t>berbeda</a:t>
            </a:r>
            <a:r>
              <a:rPr lang="en-US" dirty="0"/>
              <a:t> </a:t>
            </a:r>
            <a:r>
              <a:rPr lang="en-US" dirty="0" err="1"/>
              <a:t>dari</a:t>
            </a:r>
            <a:r>
              <a:rPr lang="en-US" dirty="0"/>
              <a:t>, </a:t>
            </a:r>
            <a:r>
              <a:rPr lang="en-US" dirty="0" err="1"/>
              <a:t>pencarian</a:t>
            </a:r>
            <a:r>
              <a:rPr lang="en-US" dirty="0"/>
              <a:t> </a:t>
            </a:r>
            <a:r>
              <a:rPr lang="en-US" dirty="0" err="1"/>
              <a:t>informasi</a:t>
            </a:r>
            <a:r>
              <a:rPr lang="en-US" dirty="0"/>
              <a:t> (IR</a:t>
            </a:r>
            <a:r>
              <a:rPr lang="en-US" dirty="0" smtClean="0"/>
              <a:t>).</a:t>
            </a:r>
            <a:r>
              <a:rPr lang="id-ID" dirty="0" smtClean="0"/>
              <a:t> </a:t>
            </a:r>
            <a:r>
              <a:rPr lang="id-ID" dirty="0" smtClean="0">
                <a:solidFill>
                  <a:srgbClr val="FF0000"/>
                </a:solidFill>
              </a:rPr>
              <a:t>Seeking (hal yg tidak berbentuk fisik</a:t>
            </a:r>
            <a:r>
              <a:rPr lang="id-ID" dirty="0" smtClean="0">
                <a:solidFill>
                  <a:srgbClr val="FF0000"/>
                </a:solidFill>
              </a:rPr>
              <a:t>) sistem informasi seprti komputer.</a:t>
            </a:r>
          </a:p>
          <a:p>
            <a:pPr marL="0" indent="0" algn="just">
              <a:buNone/>
            </a:pPr>
            <a:r>
              <a:rPr lang="id-ID" dirty="0" smtClean="0">
                <a:solidFill>
                  <a:srgbClr val="FF0000"/>
                </a:solidFill>
              </a:rPr>
              <a:t>IR lebih ke sistemnya sendiri. Mencari informasi menggunakan teknologi. </a:t>
            </a:r>
            <a:endParaRPr lang="en-US" dirty="0">
              <a:solidFill>
                <a:srgbClr val="FF0000"/>
              </a:solidFill>
            </a:endParaRPr>
          </a:p>
        </p:txBody>
      </p:sp>
    </p:spTree>
    <p:extLst>
      <p:ext uri="{BB962C8B-B14F-4D97-AF65-F5344CB8AC3E}">
        <p14:creationId xmlns:p14="http://schemas.microsoft.com/office/powerpoint/2010/main" val="781374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3600">
                <a:ea typeface="ＭＳ Ｐゴシック" panose="020B0600070205080204" pitchFamily="34" charset="-128"/>
              </a:rPr>
              <a:t>Basic assumptions of Information Retrieval</a:t>
            </a:r>
          </a:p>
        </p:txBody>
      </p:sp>
      <p:sp>
        <p:nvSpPr>
          <p:cNvPr id="27651" name="Rectangle 3"/>
          <p:cNvSpPr>
            <a:spLocks noGrp="1" noChangeArrowheads="1"/>
          </p:cNvSpPr>
          <p:nvPr>
            <p:ph idx="1"/>
          </p:nvPr>
        </p:nvSpPr>
        <p:spPr/>
        <p:txBody>
          <a:bodyPr>
            <a:normAutofit fontScale="92500" lnSpcReduction="20000"/>
          </a:bodyPr>
          <a:lstStyle/>
          <a:p>
            <a:pPr>
              <a:buClr>
                <a:srgbClr val="357E69"/>
              </a:buClr>
            </a:pPr>
            <a:r>
              <a:rPr lang="en-US" altLang="en-US" dirty="0" smtClean="0">
                <a:solidFill>
                  <a:srgbClr val="357E69"/>
                </a:solidFill>
                <a:ea typeface="ＭＳ Ｐゴシック" panose="020B0600070205080204" pitchFamily="34" charset="-128"/>
              </a:rPr>
              <a:t>Collection</a:t>
            </a:r>
            <a:r>
              <a:rPr lang="en-US" altLang="en-US" dirty="0" smtClean="0">
                <a:ea typeface="ＭＳ Ｐゴシック" panose="020B0600070205080204" pitchFamily="34" charset="-128"/>
              </a:rPr>
              <a:t>: A set of documents</a:t>
            </a:r>
          </a:p>
          <a:p>
            <a:pPr lvl="1"/>
            <a:r>
              <a:rPr lang="en-US" altLang="en-US" dirty="0" smtClean="0">
                <a:ea typeface="ＭＳ Ｐゴシック" panose="020B0600070205080204" pitchFamily="34" charset="-128"/>
              </a:rPr>
              <a:t>Assume it is a static collection for the moment</a:t>
            </a:r>
          </a:p>
          <a:p>
            <a:pPr lvl="1"/>
            <a:endParaRPr lang="en-US" altLang="en-US" dirty="0" smtClean="0">
              <a:ea typeface="ＭＳ Ｐゴシック" panose="020B0600070205080204" pitchFamily="34" charset="-128"/>
            </a:endParaRPr>
          </a:p>
          <a:p>
            <a:r>
              <a:rPr lang="en-US" altLang="en-US" dirty="0" smtClean="0">
                <a:solidFill>
                  <a:srgbClr val="357E69"/>
                </a:solidFill>
                <a:ea typeface="ＭＳ Ｐゴシック" panose="020B0600070205080204" pitchFamily="34" charset="-128"/>
              </a:rPr>
              <a:t>Goal</a:t>
            </a:r>
            <a:r>
              <a:rPr lang="en-US" altLang="en-US" dirty="0" smtClean="0">
                <a:ea typeface="ＭＳ Ｐゴシック" panose="020B0600070205080204" pitchFamily="34" charset="-128"/>
              </a:rPr>
              <a:t>: Retrieve documents with information that is </a:t>
            </a:r>
            <a:r>
              <a:rPr lang="en-US" altLang="en-US" dirty="0" smtClean="0">
                <a:solidFill>
                  <a:schemeClr val="accent2"/>
                </a:solidFill>
                <a:ea typeface="ＭＳ Ｐゴシック" panose="020B0600070205080204" pitchFamily="34" charset="-128"/>
              </a:rPr>
              <a:t>relevant</a:t>
            </a:r>
            <a:r>
              <a:rPr lang="en-US" altLang="en-US" dirty="0" smtClean="0">
                <a:ea typeface="ＭＳ Ｐゴシック" panose="020B0600070205080204" pitchFamily="34" charset="-128"/>
              </a:rPr>
              <a:t> to the user’s </a:t>
            </a:r>
            <a:r>
              <a:rPr lang="en-US" altLang="en-US" dirty="0" smtClean="0">
                <a:solidFill>
                  <a:srgbClr val="C0504D"/>
                </a:solidFill>
                <a:ea typeface="ＭＳ Ｐゴシック" panose="020B0600070205080204" pitchFamily="34" charset="-128"/>
              </a:rPr>
              <a:t>information need</a:t>
            </a:r>
            <a:r>
              <a:rPr lang="en-US" altLang="en-US" dirty="0" smtClean="0">
                <a:solidFill>
                  <a:schemeClr val="hlink"/>
                </a:solidFill>
                <a:ea typeface="ＭＳ Ｐゴシック" panose="020B0600070205080204" pitchFamily="34" charset="-128"/>
              </a:rPr>
              <a:t> </a:t>
            </a:r>
            <a:r>
              <a:rPr lang="en-US" altLang="en-US" dirty="0" smtClean="0">
                <a:solidFill>
                  <a:srgbClr val="0D0D0D"/>
                </a:solidFill>
                <a:ea typeface="ＭＳ Ｐゴシック" panose="020B0600070205080204" pitchFamily="34" charset="-128"/>
              </a:rPr>
              <a:t>and helps the user complete a </a:t>
            </a:r>
            <a:r>
              <a:rPr lang="en-US" altLang="en-US" dirty="0" smtClean="0">
                <a:solidFill>
                  <a:schemeClr val="accent2"/>
                </a:solidFill>
                <a:ea typeface="ＭＳ Ｐゴシック" panose="020B0600070205080204" pitchFamily="34" charset="-128"/>
              </a:rPr>
              <a:t>task</a:t>
            </a:r>
            <a:endParaRPr lang="id-ID" altLang="en-US" dirty="0" smtClean="0">
              <a:solidFill>
                <a:schemeClr val="accent2"/>
              </a:solidFill>
              <a:ea typeface="ＭＳ Ｐゴシック" panose="020B0600070205080204" pitchFamily="34" charset="-128"/>
            </a:endParaRPr>
          </a:p>
          <a:p>
            <a:endParaRPr lang="id-ID" altLang="en-US" dirty="0">
              <a:solidFill>
                <a:schemeClr val="accent2"/>
              </a:solidFill>
              <a:ea typeface="ＭＳ Ｐゴシック" panose="020B0600070205080204" pitchFamily="34" charset="-128"/>
            </a:endParaRPr>
          </a:p>
          <a:p>
            <a:r>
              <a:rPr lang="en-US" altLang="en-US" dirty="0" err="1">
                <a:solidFill>
                  <a:schemeClr val="accent2"/>
                </a:solidFill>
                <a:ea typeface="ＭＳ Ｐゴシック" panose="020B0600070205080204" pitchFamily="34" charset="-128"/>
              </a:rPr>
              <a:t>Koleksi</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Satu</a:t>
            </a:r>
            <a:r>
              <a:rPr lang="en-US" altLang="en-US" dirty="0">
                <a:solidFill>
                  <a:schemeClr val="accent2"/>
                </a:solidFill>
                <a:ea typeface="ＭＳ Ｐゴシック" panose="020B0600070205080204" pitchFamily="34" charset="-128"/>
              </a:rPr>
              <a:t> set </a:t>
            </a:r>
            <a:r>
              <a:rPr lang="en-US" altLang="en-US" dirty="0" err="1">
                <a:solidFill>
                  <a:schemeClr val="accent2"/>
                </a:solidFill>
                <a:ea typeface="ＭＳ Ｐゴシック" panose="020B0600070205080204" pitchFamily="34" charset="-128"/>
              </a:rPr>
              <a:t>dokumen</a:t>
            </a:r>
            <a:endParaRPr lang="en-US" altLang="en-US" dirty="0">
              <a:solidFill>
                <a:schemeClr val="accent2"/>
              </a:solidFill>
              <a:ea typeface="ＭＳ Ｐゴシック" panose="020B0600070205080204" pitchFamily="34" charset="-128"/>
            </a:endParaRPr>
          </a:p>
          <a:p>
            <a:pPr marL="0" indent="0">
              <a:buNone/>
            </a:pPr>
            <a:r>
              <a:rPr lang="id-ID" altLang="en-US" dirty="0" smtClean="0">
                <a:solidFill>
                  <a:schemeClr val="accent2"/>
                </a:solidFill>
                <a:ea typeface="ＭＳ Ｐゴシック" panose="020B0600070205080204" pitchFamily="34" charset="-128"/>
              </a:rPr>
              <a:t>    </a:t>
            </a:r>
            <a:r>
              <a:rPr lang="en-US" altLang="en-US" dirty="0" err="1" smtClean="0">
                <a:solidFill>
                  <a:schemeClr val="accent2"/>
                </a:solidFill>
                <a:ea typeface="ＭＳ Ｐゴシック" panose="020B0600070205080204" pitchFamily="34" charset="-128"/>
              </a:rPr>
              <a:t>Asumsikan</a:t>
            </a:r>
            <a:r>
              <a:rPr lang="en-US" altLang="en-US" dirty="0" smtClean="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ini</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adalah</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koleksi</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statis</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untuk</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saat</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ini</a:t>
            </a:r>
            <a:endParaRPr lang="en-US" altLang="en-US" dirty="0">
              <a:solidFill>
                <a:schemeClr val="accent2"/>
              </a:solidFill>
              <a:ea typeface="ＭＳ Ｐゴシック" panose="020B0600070205080204" pitchFamily="34" charset="-128"/>
            </a:endParaRPr>
          </a:p>
          <a:p>
            <a:endParaRPr lang="en-US" altLang="en-US" dirty="0">
              <a:solidFill>
                <a:schemeClr val="accent2"/>
              </a:solidFill>
              <a:ea typeface="ＭＳ Ｐゴシック" panose="020B0600070205080204" pitchFamily="34" charset="-128"/>
            </a:endParaRPr>
          </a:p>
          <a:p>
            <a:r>
              <a:rPr lang="en-US" altLang="en-US" dirty="0" err="1">
                <a:solidFill>
                  <a:schemeClr val="accent2"/>
                </a:solidFill>
                <a:ea typeface="ＭＳ Ｐゴシック" panose="020B0600070205080204" pitchFamily="34" charset="-128"/>
              </a:rPr>
              <a:t>Sasaran</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Mengambil</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dokumen</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dengan</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informasi</a:t>
            </a:r>
            <a:r>
              <a:rPr lang="en-US" altLang="en-US" dirty="0">
                <a:solidFill>
                  <a:schemeClr val="accent2"/>
                </a:solidFill>
                <a:ea typeface="ＭＳ Ｐゴシック" panose="020B0600070205080204" pitchFamily="34" charset="-128"/>
              </a:rPr>
              <a:t> yang </a:t>
            </a:r>
            <a:r>
              <a:rPr lang="en-US" altLang="en-US" dirty="0" err="1">
                <a:solidFill>
                  <a:schemeClr val="accent2"/>
                </a:solidFill>
                <a:ea typeface="ＭＳ Ｐゴシック" panose="020B0600070205080204" pitchFamily="34" charset="-128"/>
              </a:rPr>
              <a:t>relevan</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dengan</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kebutuhan</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informasi</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pengguna</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dan</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membantu</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pengguna</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menyelesaikan</a:t>
            </a:r>
            <a:r>
              <a:rPr lang="en-US" altLang="en-US" dirty="0">
                <a:solidFill>
                  <a:schemeClr val="accent2"/>
                </a:solidFill>
                <a:ea typeface="ＭＳ Ｐゴシック" panose="020B0600070205080204" pitchFamily="34" charset="-128"/>
              </a:rPr>
              <a:t> </a:t>
            </a:r>
            <a:r>
              <a:rPr lang="en-US" altLang="en-US" dirty="0" err="1">
                <a:solidFill>
                  <a:schemeClr val="accent2"/>
                </a:solidFill>
                <a:ea typeface="ＭＳ Ｐゴシック" panose="020B0600070205080204" pitchFamily="34" charset="-128"/>
              </a:rPr>
              <a:t>tugas</a:t>
            </a:r>
            <a:endParaRPr lang="en-US" altLang="en-US" dirty="0" smtClean="0">
              <a:solidFill>
                <a:schemeClr val="accent2"/>
              </a:solidFill>
              <a:ea typeface="ＭＳ Ｐゴシック" panose="020B0600070205080204" pitchFamily="34" charset="-128"/>
            </a:endParaRP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7EB57277-9007-411F-B63B-91780ED49CBE}" type="slidenum">
              <a:rPr lang="en-US" altLang="en-US">
                <a:solidFill>
                  <a:srgbClr val="898989"/>
                </a:solidFill>
                <a:ea typeface="ＭＳ Ｐゴシック" panose="020B0600070205080204" pitchFamily="34" charset="-128"/>
                <a:cs typeface="Arial Unicode MS" pitchFamily="34" charset="-128"/>
              </a:rPr>
              <a:pPr/>
              <a:t>20</a:t>
            </a:fld>
            <a:endParaRPr lang="en-US" altLang="en-US">
              <a:solidFill>
                <a:srgbClr val="898989"/>
              </a:solidFill>
              <a:ea typeface="ＭＳ Ｐゴシック" panose="020B0600070205080204" pitchFamily="34" charset="-128"/>
              <a:cs typeface="Arial Unicode MS" pitchFamily="34" charset="-128"/>
            </a:endParaRPr>
          </a:p>
        </p:txBody>
      </p:sp>
      <p:sp>
        <p:nvSpPr>
          <p:cNvPr id="8197" name="TextBox 5"/>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en-US" sz="1600">
                <a:solidFill>
                  <a:srgbClr val="FBFCFF"/>
                </a:solidFill>
                <a:latin typeface="Lucida Sans" panose="020B0602040502020204" pitchFamily="34" charset="0"/>
                <a:ea typeface="ＭＳ Ｐゴシック" panose="020B0600070205080204" pitchFamily="34" charset="-128"/>
                <a:cs typeface="Arial Unicode MS" pitchFamily="34" charset="-128"/>
              </a:rPr>
              <a:t>Sec. 1.1</a:t>
            </a:r>
          </a:p>
        </p:txBody>
      </p:sp>
    </p:spTree>
    <p:extLst>
      <p:ext uri="{BB962C8B-B14F-4D97-AF65-F5344CB8AC3E}">
        <p14:creationId xmlns:p14="http://schemas.microsoft.com/office/powerpoint/2010/main" val="16002239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buNone/>
            </a:pPr>
            <a:r>
              <a:rPr lang="id-ID" dirty="0" smtClean="0"/>
              <a:t>1. Tujuan informasi itu releven atau tidak sesuai dengan kebutuhana pengguna. Bagaimanan menemukan dokumen itu relevant atau tidak sesuai dengan kebutuhan pengguna. Search engine : digital library ada 1 jt apakah diberikan semua pengguna. Dicari sesuai engan kebutuhan , pilihan kecil tapi cocok drpd banyak terus pengguna disusruh milih lagi. </a:t>
            </a:r>
            <a:endParaRPr lang="id-ID" dirty="0"/>
          </a:p>
        </p:txBody>
      </p:sp>
    </p:spTree>
    <p:extLst>
      <p:ext uri="{BB962C8B-B14F-4D97-AF65-F5344CB8AC3E}">
        <p14:creationId xmlns:p14="http://schemas.microsoft.com/office/powerpoint/2010/main" val="3087205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6"/>
          <p:cNvSpPr/>
          <p:nvPr/>
        </p:nvSpPr>
        <p:spPr>
          <a:xfrm>
            <a:off x="6934200" y="4191000"/>
            <a:ext cx="3505200" cy="533400"/>
          </a:xfrm>
          <a:prstGeom prst="rect">
            <a:avLst/>
          </a:prstGeom>
          <a:solidFill>
            <a:srgbClr val="FAC09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b="1" dirty="0">
                <a:solidFill>
                  <a:srgbClr val="000000"/>
                </a:solidFill>
                <a:latin typeface="Consolas"/>
                <a:cs typeface="Consolas"/>
              </a:rPr>
              <a:t>how trap mice alive</a:t>
            </a:r>
          </a:p>
        </p:txBody>
      </p:sp>
      <p:sp>
        <p:nvSpPr>
          <p:cNvPr id="9219" name="Rectangle 2"/>
          <p:cNvSpPr>
            <a:spLocks noGrp="1" noChangeArrowheads="1"/>
          </p:cNvSpPr>
          <p:nvPr>
            <p:ph type="title"/>
          </p:nvPr>
        </p:nvSpPr>
        <p:spPr/>
        <p:txBody>
          <a:bodyPr/>
          <a:lstStyle/>
          <a:p>
            <a:r>
              <a:rPr lang="en-US" altLang="en-US" smtClean="0">
                <a:ea typeface="ＭＳ Ｐゴシック" panose="020B0600070205080204" pitchFamily="34" charset="-128"/>
              </a:rPr>
              <a:t>The classic search model</a:t>
            </a:r>
          </a:p>
        </p:txBody>
      </p:sp>
      <p:sp>
        <p:nvSpPr>
          <p:cNvPr id="9220" name="Line 3"/>
          <p:cNvSpPr>
            <a:spLocks noChangeShapeType="1"/>
          </p:cNvSpPr>
          <p:nvPr/>
        </p:nvSpPr>
        <p:spPr bwMode="auto">
          <a:xfrm>
            <a:off x="6832600" y="5761039"/>
            <a:ext cx="0" cy="2381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anchor="ctr">
            <a:spAutoFit/>
          </a:bodyPr>
          <a:lstStyle/>
          <a:p>
            <a:endParaRPr lang="en-US"/>
          </a:p>
        </p:txBody>
      </p:sp>
      <p:sp>
        <p:nvSpPr>
          <p:cNvPr id="9221" name="AutoShape 4"/>
          <p:cNvSpPr>
            <a:spLocks noChangeArrowheads="1"/>
          </p:cNvSpPr>
          <p:nvPr/>
        </p:nvSpPr>
        <p:spPr bwMode="auto">
          <a:xfrm>
            <a:off x="7086601" y="6142038"/>
            <a:ext cx="1617663" cy="639762"/>
          </a:xfrm>
          <a:prstGeom prst="flowChartMultidocument">
            <a:avLst/>
          </a:prstGeom>
          <a:solidFill>
            <a:srgbClr val="C6D9F1"/>
          </a:solidFill>
          <a:ln w="9525">
            <a:solidFill>
              <a:srgbClr val="000000"/>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1400" b="1">
                <a:latin typeface="Arial" panose="020B0604020202020204" pitchFamily="34" charset="0"/>
              </a:rPr>
              <a:t>Collection</a:t>
            </a:r>
          </a:p>
        </p:txBody>
      </p:sp>
      <p:sp>
        <p:nvSpPr>
          <p:cNvPr id="28677" name="Oval 5"/>
          <p:cNvSpPr>
            <a:spLocks noChangeArrowheads="1"/>
          </p:cNvSpPr>
          <p:nvPr/>
        </p:nvSpPr>
        <p:spPr bwMode="auto">
          <a:xfrm>
            <a:off x="3463926" y="1587501"/>
            <a:ext cx="1617663" cy="639763"/>
          </a:xfrm>
          <a:prstGeom prst="ellipse">
            <a:avLst/>
          </a:prstGeom>
          <a:solidFill>
            <a:schemeClr val="tx2">
              <a:lumMod val="20000"/>
              <a:lumOff val="80000"/>
            </a:schemeClr>
          </a:solidFill>
          <a:ln w="9525">
            <a:solidFill>
              <a:srgbClr val="000000"/>
            </a:solidFill>
            <a:round/>
            <a:headEnd/>
            <a:tailEnd/>
          </a:ln>
        </p:spPr>
        <p:txBody>
          <a:bodyPr/>
          <a:lstStyle/>
          <a:p>
            <a:pPr algn="ctr" eaLnBrk="0" hangingPunct="0">
              <a:defRPr/>
            </a:pPr>
            <a:r>
              <a:rPr lang="en-US" sz="1400" b="1" dirty="0">
                <a:latin typeface="Arial" charset="0"/>
              </a:rPr>
              <a:t>User task</a:t>
            </a:r>
          </a:p>
        </p:txBody>
      </p:sp>
      <p:sp>
        <p:nvSpPr>
          <p:cNvPr id="9223" name="Oval 6"/>
          <p:cNvSpPr>
            <a:spLocks noChangeArrowheads="1"/>
          </p:cNvSpPr>
          <p:nvPr/>
        </p:nvSpPr>
        <p:spPr bwMode="auto">
          <a:xfrm>
            <a:off x="3463926" y="2867026"/>
            <a:ext cx="1617663" cy="638175"/>
          </a:xfrm>
          <a:prstGeom prst="ellipse">
            <a:avLst/>
          </a:prstGeom>
          <a:solidFill>
            <a:srgbClr val="C6D9F1"/>
          </a:solidFill>
          <a:ln w="952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1400" b="1">
                <a:latin typeface="Arial" panose="020B0604020202020204" pitchFamily="34" charset="0"/>
              </a:rPr>
              <a:t> Info need</a:t>
            </a:r>
            <a:br>
              <a:rPr lang="en-US" altLang="en-US" sz="1400" b="1">
                <a:latin typeface="Arial" panose="020B0604020202020204" pitchFamily="34" charset="0"/>
              </a:rPr>
            </a:br>
            <a:endParaRPr lang="en-US" altLang="en-US" sz="1400" b="1">
              <a:latin typeface="Arial" panose="020B0604020202020204" pitchFamily="34" charset="0"/>
            </a:endParaRPr>
          </a:p>
        </p:txBody>
      </p:sp>
      <p:sp>
        <p:nvSpPr>
          <p:cNvPr id="9224" name="AutoShape 7"/>
          <p:cNvSpPr>
            <a:spLocks noChangeArrowheads="1"/>
          </p:cNvSpPr>
          <p:nvPr/>
        </p:nvSpPr>
        <p:spPr bwMode="auto">
          <a:xfrm>
            <a:off x="3463926" y="4038600"/>
            <a:ext cx="1617663" cy="641350"/>
          </a:xfrm>
          <a:prstGeom prst="flowChartManualInput">
            <a:avLst/>
          </a:prstGeom>
          <a:solidFill>
            <a:srgbClr val="C6D9F1"/>
          </a:solidFill>
          <a:ln w="9525">
            <a:solidFill>
              <a:srgbClr val="000000"/>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1400" b="1">
                <a:latin typeface="Arial" panose="020B0604020202020204" pitchFamily="34" charset="0"/>
              </a:rPr>
              <a:t>Query</a:t>
            </a:r>
            <a:br>
              <a:rPr lang="en-US" altLang="en-US" sz="1400" b="1">
                <a:latin typeface="Arial" panose="020B0604020202020204" pitchFamily="34" charset="0"/>
              </a:rPr>
            </a:br>
            <a:endParaRPr lang="en-US" altLang="en-US" sz="1400" b="1">
              <a:latin typeface="Arial" panose="020B0604020202020204" pitchFamily="34" charset="0"/>
            </a:endParaRPr>
          </a:p>
        </p:txBody>
      </p:sp>
      <p:sp>
        <p:nvSpPr>
          <p:cNvPr id="9225" name="Line 9"/>
          <p:cNvSpPr>
            <a:spLocks noChangeShapeType="1"/>
          </p:cNvSpPr>
          <p:nvPr/>
        </p:nvSpPr>
        <p:spPr bwMode="auto">
          <a:xfrm flipH="1">
            <a:off x="4267201" y="2227264"/>
            <a:ext cx="4763" cy="6683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6" name="Line 11"/>
          <p:cNvSpPr>
            <a:spLocks noChangeShapeType="1"/>
          </p:cNvSpPr>
          <p:nvPr/>
        </p:nvSpPr>
        <p:spPr bwMode="auto">
          <a:xfrm>
            <a:off x="4267200" y="3505200"/>
            <a:ext cx="0" cy="6413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7" name="AutoShape 12"/>
          <p:cNvSpPr>
            <a:spLocks noChangeArrowheads="1"/>
          </p:cNvSpPr>
          <p:nvPr/>
        </p:nvSpPr>
        <p:spPr bwMode="auto">
          <a:xfrm>
            <a:off x="4759326" y="6049963"/>
            <a:ext cx="1617663" cy="639762"/>
          </a:xfrm>
          <a:prstGeom prst="flowChartTerminator">
            <a:avLst/>
          </a:prstGeom>
          <a:solidFill>
            <a:srgbClr val="C6D9F1"/>
          </a:solidFill>
          <a:ln w="9525">
            <a:solidFill>
              <a:srgbClr val="000000"/>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1400" b="1">
                <a:latin typeface="Arial" panose="020B0604020202020204" pitchFamily="34" charset="0"/>
              </a:rPr>
              <a:t>Results</a:t>
            </a:r>
            <a:br>
              <a:rPr lang="en-US" altLang="en-US" sz="1400" b="1">
                <a:latin typeface="Arial" panose="020B0604020202020204" pitchFamily="34" charset="0"/>
              </a:rPr>
            </a:br>
            <a:endParaRPr lang="en-US" altLang="en-US" sz="1400" b="1">
              <a:latin typeface="Arial" panose="020B0604020202020204" pitchFamily="34" charset="0"/>
            </a:endParaRPr>
          </a:p>
        </p:txBody>
      </p:sp>
      <p:sp>
        <p:nvSpPr>
          <p:cNvPr id="9228" name="AutoShape 13"/>
          <p:cNvSpPr>
            <a:spLocks noChangeArrowheads="1"/>
          </p:cNvSpPr>
          <p:nvPr/>
        </p:nvSpPr>
        <p:spPr bwMode="auto">
          <a:xfrm>
            <a:off x="4759326" y="5160963"/>
            <a:ext cx="1617663" cy="639762"/>
          </a:xfrm>
          <a:prstGeom prst="flowChartProcess">
            <a:avLst/>
          </a:prstGeom>
          <a:solidFill>
            <a:srgbClr val="C6D9F1"/>
          </a:solidFill>
          <a:ln w="9525">
            <a:solidFill>
              <a:srgbClr val="000000"/>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1400" b="1">
                <a:latin typeface="Arial" panose="020B0604020202020204" pitchFamily="34" charset="0"/>
              </a:rPr>
              <a:t>Search</a:t>
            </a:r>
          </a:p>
          <a:p>
            <a:pPr algn="ctr" eaLnBrk="0" hangingPunct="0"/>
            <a:r>
              <a:rPr lang="en-US" altLang="en-US" sz="1400" b="1">
                <a:latin typeface="Arial" panose="020B0604020202020204" pitchFamily="34" charset="0"/>
              </a:rPr>
              <a:t>engine</a:t>
            </a:r>
            <a:br>
              <a:rPr lang="en-US" altLang="en-US" sz="1400" b="1">
                <a:latin typeface="Arial" panose="020B0604020202020204" pitchFamily="34" charset="0"/>
              </a:rPr>
            </a:br>
            <a:endParaRPr lang="en-US" altLang="en-US" sz="1400" b="1">
              <a:latin typeface="Arial" panose="020B0604020202020204" pitchFamily="34" charset="0"/>
            </a:endParaRPr>
          </a:p>
        </p:txBody>
      </p:sp>
      <p:sp>
        <p:nvSpPr>
          <p:cNvPr id="9229" name="Oval 14"/>
          <p:cNvSpPr>
            <a:spLocks noChangeArrowheads="1"/>
          </p:cNvSpPr>
          <p:nvPr/>
        </p:nvSpPr>
        <p:spPr bwMode="auto">
          <a:xfrm>
            <a:off x="1782764" y="6049963"/>
            <a:ext cx="1722437" cy="639762"/>
          </a:xfrm>
          <a:prstGeom prst="ellipse">
            <a:avLst/>
          </a:prstGeom>
          <a:solidFill>
            <a:srgbClr val="C6D9F1"/>
          </a:solidFill>
          <a:ln w="9525">
            <a:solidFill>
              <a:srgbClr val="000000"/>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0" hangingPunct="0"/>
            <a:r>
              <a:rPr lang="en-US" altLang="en-US" sz="1400" b="1">
                <a:latin typeface="Arial" panose="020B0604020202020204" pitchFamily="34" charset="0"/>
              </a:rPr>
              <a:t>Query</a:t>
            </a:r>
            <a:br>
              <a:rPr lang="en-US" altLang="en-US" sz="1400" b="1">
                <a:latin typeface="Arial" panose="020B0604020202020204" pitchFamily="34" charset="0"/>
              </a:rPr>
            </a:br>
            <a:r>
              <a:rPr lang="en-US" altLang="en-US" sz="1400" b="1">
                <a:latin typeface="Arial" panose="020B0604020202020204" pitchFamily="34" charset="0"/>
              </a:rPr>
              <a:t>refinement </a:t>
            </a:r>
          </a:p>
        </p:txBody>
      </p:sp>
      <p:sp>
        <p:nvSpPr>
          <p:cNvPr id="9230" name="Line 15"/>
          <p:cNvSpPr>
            <a:spLocks noChangeShapeType="1"/>
          </p:cNvSpPr>
          <p:nvPr/>
        </p:nvSpPr>
        <p:spPr bwMode="auto">
          <a:xfrm>
            <a:off x="4343401" y="4724401"/>
            <a:ext cx="1222375" cy="4365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1" name="Line 16"/>
          <p:cNvSpPr>
            <a:spLocks noChangeShapeType="1"/>
          </p:cNvSpPr>
          <p:nvPr/>
        </p:nvSpPr>
        <p:spPr bwMode="auto">
          <a:xfrm flipH="1" flipV="1">
            <a:off x="6365876" y="5535614"/>
            <a:ext cx="1482725" cy="6064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2" name="Line 17"/>
          <p:cNvSpPr>
            <a:spLocks noChangeShapeType="1"/>
          </p:cNvSpPr>
          <p:nvPr/>
        </p:nvSpPr>
        <p:spPr bwMode="auto">
          <a:xfrm flipH="1">
            <a:off x="3505201" y="6359526"/>
            <a:ext cx="1254125" cy="111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3" name="Line 18"/>
          <p:cNvSpPr>
            <a:spLocks noChangeShapeType="1"/>
          </p:cNvSpPr>
          <p:nvPr/>
        </p:nvSpPr>
        <p:spPr bwMode="auto">
          <a:xfrm flipV="1">
            <a:off x="2570164" y="4495801"/>
            <a:ext cx="20637" cy="1554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Line 19"/>
          <p:cNvSpPr>
            <a:spLocks noChangeShapeType="1"/>
          </p:cNvSpPr>
          <p:nvPr/>
        </p:nvSpPr>
        <p:spPr bwMode="auto">
          <a:xfrm>
            <a:off x="2590800" y="4495800"/>
            <a:ext cx="762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9235" name="Line 20"/>
          <p:cNvSpPr>
            <a:spLocks noChangeShapeType="1"/>
          </p:cNvSpPr>
          <p:nvPr/>
        </p:nvSpPr>
        <p:spPr bwMode="auto">
          <a:xfrm>
            <a:off x="5562600" y="5802314"/>
            <a:ext cx="0" cy="23812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54741" name="Text Box 21"/>
          <p:cNvSpPr txBox="1">
            <a:spLocks noChangeArrowheads="1"/>
          </p:cNvSpPr>
          <p:nvPr/>
        </p:nvSpPr>
        <p:spPr bwMode="auto">
          <a:xfrm>
            <a:off x="6931026" y="1557339"/>
            <a:ext cx="2951163" cy="701675"/>
          </a:xfrm>
          <a:prstGeom prst="rect">
            <a:avLst/>
          </a:prstGeom>
          <a:solidFill>
            <a:schemeClr val="accent6">
              <a:lumMod val="60000"/>
              <a:lumOff val="40000"/>
            </a:schemeClr>
          </a:solidFill>
          <a:ln w="9525">
            <a:noFill/>
            <a:miter lim="800000"/>
            <a:headEnd/>
            <a:tailEnd/>
          </a:ln>
          <a:effec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spcBef>
                <a:spcPct val="50000"/>
              </a:spcBef>
              <a:buClr>
                <a:schemeClr val="folHlink"/>
              </a:buClr>
              <a:buSzPct val="75000"/>
              <a:defRPr/>
            </a:pPr>
            <a:r>
              <a:rPr kumimoji="1" lang="en-US" sz="2000" dirty="0">
                <a:solidFill>
                  <a:schemeClr val="tx2"/>
                </a:solidFill>
                <a:latin typeface="Times New Roman" charset="0"/>
              </a:rPr>
              <a:t>Get rid of mice in a politically correct way</a:t>
            </a:r>
            <a:endParaRPr kumimoji="1" lang="en-US" sz="2000" dirty="0">
              <a:solidFill>
                <a:schemeClr val="tx2"/>
              </a:solidFill>
              <a:effectLst>
                <a:outerShdw blurRad="38100" dist="38100" dir="2700000" algn="tl">
                  <a:srgbClr val="000000"/>
                </a:outerShdw>
              </a:effectLst>
              <a:latin typeface="Times New Roman" charset="0"/>
            </a:endParaRPr>
          </a:p>
        </p:txBody>
      </p:sp>
      <p:sp>
        <p:nvSpPr>
          <p:cNvPr id="28694" name="Text Box 22"/>
          <p:cNvSpPr txBox="1">
            <a:spLocks noChangeArrowheads="1"/>
          </p:cNvSpPr>
          <p:nvPr/>
        </p:nvSpPr>
        <p:spPr bwMode="auto">
          <a:xfrm>
            <a:off x="6934201" y="2849564"/>
            <a:ext cx="2824163" cy="579437"/>
          </a:xfrm>
          <a:prstGeom prst="rect">
            <a:avLst/>
          </a:prstGeom>
          <a:solidFill>
            <a:srgbClr val="FAC0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0" hangingPunct="0">
              <a:lnSpc>
                <a:spcPct val="70000"/>
              </a:lnSpc>
              <a:spcBef>
                <a:spcPct val="50000"/>
              </a:spcBef>
              <a:buClr>
                <a:schemeClr val="folHlink"/>
              </a:buClr>
              <a:buSzPct val="75000"/>
              <a:buFont typeface="Comic Sans MS" panose="030F0702030302020204" pitchFamily="66" charset="0"/>
              <a:buNone/>
            </a:pPr>
            <a:r>
              <a:rPr kumimoji="1" lang="en-US" altLang="en-US" sz="2000">
                <a:solidFill>
                  <a:schemeClr val="tx2"/>
                </a:solidFill>
                <a:latin typeface="Times New Roman" panose="02020603050405020304" pitchFamily="18" charset="0"/>
                <a:ea typeface="ＭＳ Ｐゴシック" panose="020B0600070205080204" pitchFamily="34" charset="-128"/>
                <a:cs typeface="Arial Unicode MS" pitchFamily="34" charset="-128"/>
              </a:rPr>
              <a:t>Info about removing mice</a:t>
            </a:r>
          </a:p>
          <a:p>
            <a:pPr eaLnBrk="0" hangingPunct="0">
              <a:lnSpc>
                <a:spcPct val="40000"/>
              </a:lnSpc>
              <a:spcBef>
                <a:spcPct val="50000"/>
              </a:spcBef>
              <a:buClr>
                <a:schemeClr val="folHlink"/>
              </a:buClr>
              <a:buSzPct val="75000"/>
              <a:buFont typeface="Comic Sans MS" panose="030F0702030302020204" pitchFamily="66" charset="0"/>
              <a:buNone/>
            </a:pPr>
            <a:r>
              <a:rPr kumimoji="1" lang="en-US" altLang="en-US" sz="2000">
                <a:solidFill>
                  <a:schemeClr val="tx2"/>
                </a:solidFill>
                <a:latin typeface="Times New Roman" panose="02020603050405020304" pitchFamily="18" charset="0"/>
                <a:ea typeface="ＭＳ Ｐゴシック" panose="020B0600070205080204" pitchFamily="34" charset="-128"/>
                <a:cs typeface="Arial Unicode MS" pitchFamily="34" charset="-128"/>
              </a:rPr>
              <a:t>without killing them </a:t>
            </a:r>
          </a:p>
        </p:txBody>
      </p:sp>
      <p:sp>
        <p:nvSpPr>
          <p:cNvPr id="28698" name="Line 26"/>
          <p:cNvSpPr>
            <a:spLocks noChangeShapeType="1"/>
          </p:cNvSpPr>
          <p:nvPr/>
        </p:nvSpPr>
        <p:spPr bwMode="auto">
          <a:xfrm flipH="1">
            <a:off x="8305800" y="2362200"/>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699" name="Line 27"/>
          <p:cNvSpPr>
            <a:spLocks noChangeShapeType="1"/>
          </p:cNvSpPr>
          <p:nvPr/>
        </p:nvSpPr>
        <p:spPr bwMode="auto">
          <a:xfrm>
            <a:off x="8305800" y="3429000"/>
            <a:ext cx="0" cy="762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cxnSp>
        <p:nvCxnSpPr>
          <p:cNvPr id="9240" name="AutoShape 29"/>
          <p:cNvCxnSpPr>
            <a:cxnSpLocks noChangeShapeType="1"/>
          </p:cNvCxnSpPr>
          <p:nvPr/>
        </p:nvCxnSpPr>
        <p:spPr bwMode="auto">
          <a:xfrm flipH="1">
            <a:off x="4398964" y="2357438"/>
            <a:ext cx="250825"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cxnSp>
      <p:grpSp>
        <p:nvGrpSpPr>
          <p:cNvPr id="2" name="Group 30"/>
          <p:cNvGrpSpPr>
            <a:grpSpLocks/>
          </p:cNvGrpSpPr>
          <p:nvPr/>
        </p:nvGrpSpPr>
        <p:grpSpPr bwMode="auto">
          <a:xfrm>
            <a:off x="4343400" y="2373314"/>
            <a:ext cx="3951288" cy="369887"/>
            <a:chOff x="1776" y="1102"/>
            <a:chExt cx="2489" cy="233"/>
          </a:xfrm>
        </p:grpSpPr>
        <p:sp>
          <p:nvSpPr>
            <p:cNvPr id="9247" name="Text Box 31"/>
            <p:cNvSpPr txBox="1">
              <a:spLocks noChangeArrowheads="1"/>
            </p:cNvSpPr>
            <p:nvPr/>
          </p:nvSpPr>
          <p:spPr bwMode="auto">
            <a:xfrm>
              <a:off x="2277" y="1102"/>
              <a:ext cx="1127" cy="233"/>
            </a:xfrm>
            <a:prstGeom prst="rect">
              <a:avLst/>
            </a:prstGeom>
            <a:solidFill>
              <a:srgbClr val="88F29C"/>
            </a:solidFill>
            <a:ln w="28575">
              <a:solidFill>
                <a:srgbClr val="980000"/>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0" hangingPunct="0">
                <a:spcBef>
                  <a:spcPct val="20000"/>
                </a:spcBef>
                <a:buClr>
                  <a:schemeClr val="folHlink"/>
                </a:buClr>
                <a:buSzPct val="75000"/>
                <a:buFont typeface="Comic Sans MS" panose="030F0702030302020204" pitchFamily="66" charset="0"/>
                <a:buNone/>
              </a:pPr>
              <a:r>
                <a:rPr kumimoji="1" lang="en-US" altLang="en-US">
                  <a:solidFill>
                    <a:srgbClr val="980000"/>
                  </a:solidFill>
                  <a:latin typeface="Arial" panose="020B0604020202020204" pitchFamily="34" charset="0"/>
                  <a:ea typeface="ＭＳ Ｐゴシック" panose="020B0600070205080204" pitchFamily="34" charset="-128"/>
                  <a:cs typeface="Arial Unicode MS" pitchFamily="34" charset="-128"/>
                </a:rPr>
                <a:t>Misconception?</a:t>
              </a:r>
              <a:endParaRPr kumimoji="1" lang="en-US" altLang="en-US" sz="2800">
                <a:solidFill>
                  <a:srgbClr val="980000"/>
                </a:solidFill>
                <a:latin typeface="Arial" panose="020B0604020202020204" pitchFamily="34" charset="0"/>
                <a:ea typeface="ＭＳ Ｐゴシック" panose="020B0600070205080204" pitchFamily="34" charset="-128"/>
                <a:cs typeface="Arial Unicode MS" pitchFamily="34" charset="-128"/>
              </a:endParaRPr>
            </a:p>
          </p:txBody>
        </p:sp>
        <p:cxnSp>
          <p:nvCxnSpPr>
            <p:cNvPr id="9248" name="AutoShape 32"/>
            <p:cNvCxnSpPr>
              <a:cxnSpLocks noChangeShapeType="1"/>
              <a:stCxn id="9247" idx="1"/>
            </p:cNvCxnSpPr>
            <p:nvPr/>
          </p:nvCxnSpPr>
          <p:spPr bwMode="auto">
            <a:xfrm flipH="1" flipV="1">
              <a:off x="1776" y="1191"/>
              <a:ext cx="501" cy="28"/>
            </a:xfrm>
            <a:prstGeom prst="straightConnector1">
              <a:avLst/>
            </a:prstGeom>
            <a:noFill/>
            <a:ln w="28575">
              <a:solidFill>
                <a:srgbClr val="980000"/>
              </a:solidFill>
              <a:round/>
              <a:headEnd/>
              <a:tailEnd type="triangle" w="med" len="med"/>
            </a:ln>
            <a:extLst>
              <a:ext uri="{909E8E84-426E-40DD-AFC4-6F175D3DCCD1}">
                <a14:hiddenFill xmlns:a14="http://schemas.microsoft.com/office/drawing/2010/main">
                  <a:noFill/>
                </a14:hiddenFill>
              </a:ext>
            </a:extLst>
          </p:spPr>
        </p:cxnSp>
        <p:cxnSp>
          <p:nvCxnSpPr>
            <p:cNvPr id="9249" name="AutoShape 33"/>
            <p:cNvCxnSpPr>
              <a:cxnSpLocks noChangeShapeType="1"/>
              <a:stCxn id="9247" idx="3"/>
            </p:cNvCxnSpPr>
            <p:nvPr/>
          </p:nvCxnSpPr>
          <p:spPr bwMode="auto">
            <a:xfrm>
              <a:off x="3404" y="1218"/>
              <a:ext cx="861" cy="4"/>
            </a:xfrm>
            <a:prstGeom prst="straightConnector1">
              <a:avLst/>
            </a:prstGeom>
            <a:noFill/>
            <a:ln w="28575">
              <a:solidFill>
                <a:srgbClr val="980000"/>
              </a:solidFill>
              <a:round/>
              <a:headEnd/>
              <a:tailEnd type="triangle" w="med" len="med"/>
            </a:ln>
            <a:extLst>
              <a:ext uri="{909E8E84-426E-40DD-AFC4-6F175D3DCCD1}">
                <a14:hiddenFill xmlns:a14="http://schemas.microsoft.com/office/drawing/2010/main">
                  <a:noFill/>
                </a14:hiddenFill>
              </a:ext>
            </a:extLst>
          </p:spPr>
        </p:cxnSp>
      </p:grpSp>
      <p:grpSp>
        <p:nvGrpSpPr>
          <p:cNvPr id="4" name="Group 38"/>
          <p:cNvGrpSpPr>
            <a:grpSpLocks/>
          </p:cNvGrpSpPr>
          <p:nvPr/>
        </p:nvGrpSpPr>
        <p:grpSpPr bwMode="auto">
          <a:xfrm>
            <a:off x="4343400" y="3505200"/>
            <a:ext cx="3970338" cy="369888"/>
            <a:chOff x="1776" y="2161"/>
            <a:chExt cx="2501" cy="233"/>
          </a:xfrm>
        </p:grpSpPr>
        <p:sp>
          <p:nvSpPr>
            <p:cNvPr id="9244" name="Text Box 39"/>
            <p:cNvSpPr txBox="1">
              <a:spLocks noChangeArrowheads="1"/>
            </p:cNvSpPr>
            <p:nvPr/>
          </p:nvSpPr>
          <p:spPr bwMode="auto">
            <a:xfrm>
              <a:off x="2278" y="2161"/>
              <a:ext cx="1143" cy="233"/>
            </a:xfrm>
            <a:prstGeom prst="rect">
              <a:avLst/>
            </a:prstGeom>
            <a:solidFill>
              <a:srgbClr val="88F29C"/>
            </a:solidFill>
            <a:ln w="28575">
              <a:solidFill>
                <a:srgbClr val="980000"/>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0" hangingPunct="0">
                <a:spcBef>
                  <a:spcPct val="20000"/>
                </a:spcBef>
                <a:buClr>
                  <a:schemeClr val="folHlink"/>
                </a:buClr>
                <a:buSzPct val="75000"/>
                <a:buFont typeface="Comic Sans MS" panose="030F0702030302020204" pitchFamily="66" charset="0"/>
                <a:buNone/>
              </a:pPr>
              <a:r>
                <a:rPr kumimoji="1" lang="en-US" altLang="en-US">
                  <a:solidFill>
                    <a:srgbClr val="980000"/>
                  </a:solidFill>
                  <a:latin typeface="Arial" panose="020B0604020202020204" pitchFamily="34" charset="0"/>
                  <a:ea typeface="ＭＳ Ｐゴシック" panose="020B0600070205080204" pitchFamily="34" charset="-128"/>
                  <a:cs typeface="Arial Unicode MS" pitchFamily="34" charset="-128"/>
                </a:rPr>
                <a:t>Misformulation?</a:t>
              </a:r>
              <a:endParaRPr kumimoji="1" lang="en-US" altLang="en-US" sz="2800">
                <a:solidFill>
                  <a:srgbClr val="980000"/>
                </a:solidFill>
                <a:latin typeface="Arial" panose="020B0604020202020204" pitchFamily="34" charset="0"/>
                <a:ea typeface="ＭＳ Ｐゴシック" panose="020B0600070205080204" pitchFamily="34" charset="-128"/>
                <a:cs typeface="Arial Unicode MS" pitchFamily="34" charset="-128"/>
              </a:endParaRPr>
            </a:p>
          </p:txBody>
        </p:sp>
        <p:cxnSp>
          <p:nvCxnSpPr>
            <p:cNvPr id="9245" name="AutoShape 40"/>
            <p:cNvCxnSpPr>
              <a:cxnSpLocks noChangeShapeType="1"/>
              <a:stCxn id="9244" idx="1"/>
            </p:cNvCxnSpPr>
            <p:nvPr/>
          </p:nvCxnSpPr>
          <p:spPr bwMode="auto">
            <a:xfrm flipH="1">
              <a:off x="1776" y="2278"/>
              <a:ext cx="502" cy="27"/>
            </a:xfrm>
            <a:prstGeom prst="straightConnector1">
              <a:avLst/>
            </a:prstGeom>
            <a:noFill/>
            <a:ln w="28575">
              <a:solidFill>
                <a:srgbClr val="980000"/>
              </a:solidFill>
              <a:round/>
              <a:headEnd/>
              <a:tailEnd type="triangle" w="med" len="med"/>
            </a:ln>
            <a:extLst>
              <a:ext uri="{909E8E84-426E-40DD-AFC4-6F175D3DCCD1}">
                <a14:hiddenFill xmlns:a14="http://schemas.microsoft.com/office/drawing/2010/main">
                  <a:noFill/>
                </a14:hiddenFill>
              </a:ext>
            </a:extLst>
          </p:spPr>
        </p:cxnSp>
        <p:cxnSp>
          <p:nvCxnSpPr>
            <p:cNvPr id="9246" name="AutoShape 41"/>
            <p:cNvCxnSpPr>
              <a:cxnSpLocks noChangeShapeType="1"/>
            </p:cNvCxnSpPr>
            <p:nvPr/>
          </p:nvCxnSpPr>
          <p:spPr bwMode="auto">
            <a:xfrm flipV="1">
              <a:off x="3400" y="2281"/>
              <a:ext cx="877" cy="5"/>
            </a:xfrm>
            <a:prstGeom prst="straightConnector1">
              <a:avLst/>
            </a:prstGeom>
            <a:noFill/>
            <a:ln w="28575">
              <a:solidFill>
                <a:srgbClr val="980000"/>
              </a:solidFill>
              <a:round/>
              <a:headEnd/>
              <a:tailEnd type="triangle" w="med" len="med"/>
            </a:ln>
            <a:extLst>
              <a:ext uri="{909E8E84-426E-40DD-AFC4-6F175D3DCCD1}">
                <a14:hiddenFill xmlns:a14="http://schemas.microsoft.com/office/drawing/2010/main">
                  <a:noFill/>
                </a14:hiddenFill>
              </a:ext>
            </a:extLst>
          </p:spPr>
        </p:cxnSp>
      </p:grpSp>
      <p:sp>
        <p:nvSpPr>
          <p:cNvPr id="6" name="Rounded Rectangle 5"/>
          <p:cNvSpPr/>
          <p:nvPr/>
        </p:nvSpPr>
        <p:spPr>
          <a:xfrm>
            <a:off x="9525000" y="4267200"/>
            <a:ext cx="838200" cy="381000"/>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Search</a:t>
            </a:r>
          </a:p>
        </p:txBody>
      </p:sp>
    </p:spTree>
    <p:extLst>
      <p:ext uri="{BB962C8B-B14F-4D97-AF65-F5344CB8AC3E}">
        <p14:creationId xmlns:p14="http://schemas.microsoft.com/office/powerpoint/2010/main" val="27988399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1+#ppt_w/2"/>
                                          </p:val>
                                        </p:tav>
                                        <p:tav tm="100000">
                                          <p:val>
                                            <p:strVal val="#ppt_x"/>
                                          </p:val>
                                        </p:tav>
                                      </p:tavLst>
                                    </p:anim>
                                    <p:anim calcmode="lin" valueType="num">
                                      <p:cBhvr additive="base">
                                        <p:cTn id="2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54741" grpId="0" animBg="1"/>
      <p:bldP spid="28694"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sp>
        <p:nvSpPr>
          <p:cNvPr id="4" name="Content Placeholder 3"/>
          <p:cNvSpPr>
            <a:spLocks noGrp="1"/>
          </p:cNvSpPr>
          <p:nvPr>
            <p:ph idx="1"/>
          </p:nvPr>
        </p:nvSpPr>
        <p:spPr/>
        <p:txBody>
          <a:bodyPr>
            <a:normAutofit lnSpcReduction="10000"/>
          </a:bodyPr>
          <a:lstStyle/>
          <a:p>
            <a:r>
              <a:rPr lang="id-ID" dirty="0" smtClean="0"/>
              <a:t>UT : Informasi itu sesuai dengan IN. Apa </a:t>
            </a:r>
          </a:p>
          <a:p>
            <a:r>
              <a:rPr lang="id-ID" dirty="0" smtClean="0"/>
              <a:t>Misconseption: saya pingin mencari./ menghilangkan tikus (ini task)</a:t>
            </a:r>
          </a:p>
          <a:p>
            <a:r>
              <a:rPr lang="id-ID" dirty="0" smtClean="0"/>
              <a:t>IN : MENghiilangkan tanpa membunuh. Cara menghilang tanpa membunuh, dengan jebakan atau meracuni. Dan tetap hidup.</a:t>
            </a:r>
          </a:p>
          <a:p>
            <a:r>
              <a:rPr lang="id-ID" dirty="0" smtClean="0"/>
              <a:t>Artinya ada beberapa cara.</a:t>
            </a:r>
          </a:p>
          <a:p>
            <a:r>
              <a:rPr lang="id-ID" dirty="0" smtClean="0"/>
              <a:t>Query itu aada berbagai macam cara menangkap tikus mencari dengan strategi tertentu apa yg diinginkan sesuai dengan kebutuhan. User sesuai dengan kebutuhan. Untuk sesuia harus ada query strategi. </a:t>
            </a:r>
          </a:p>
          <a:p>
            <a:r>
              <a:rPr lang="id-ID" dirty="0" smtClean="0"/>
              <a:t>Result: jika sesuai kebutuhan mengahasilkan IN </a:t>
            </a:r>
            <a:endParaRPr lang="id-ID" dirty="0"/>
          </a:p>
        </p:txBody>
      </p:sp>
    </p:spTree>
    <p:extLst>
      <p:ext uri="{BB962C8B-B14F-4D97-AF65-F5344CB8AC3E}">
        <p14:creationId xmlns:p14="http://schemas.microsoft.com/office/powerpoint/2010/main" val="330794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1"/>
            <a:ext cx="11918731" cy="6653212"/>
          </a:xfrm>
          <a:prstGeom prst="rect">
            <a:avLst/>
          </a:prstGeom>
        </p:spPr>
      </p:pic>
    </p:spTree>
    <p:extLst>
      <p:ext uri="{BB962C8B-B14F-4D97-AF65-F5344CB8AC3E}">
        <p14:creationId xmlns:p14="http://schemas.microsoft.com/office/powerpoint/2010/main" val="4229915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sp>
        <p:nvSpPr>
          <p:cNvPr id="4" name="Content Placeholder 3"/>
          <p:cNvSpPr>
            <a:spLocks noGrp="1"/>
          </p:cNvSpPr>
          <p:nvPr>
            <p:ph idx="1"/>
          </p:nvPr>
        </p:nvSpPr>
        <p:spPr/>
        <p:txBody>
          <a:bodyPr/>
          <a:lstStyle/>
          <a:p>
            <a:pPr marL="0" indent="0">
              <a:buNone/>
            </a:pPr>
            <a:r>
              <a:rPr lang="id-ID" dirty="0" smtClean="0"/>
              <a:t>Bisa bedasarkan browsing atau mencari. Dari situ bisa searching melalui pengindaksna a-z atau z-a. Dimana disitu bisa memilih. Atau dari terbesar terkexicil dsb. Kita akan seleksi . Dari 6 tersebut ada merah yg cocok atau 6 itu cocok semuaadtau beberpa.sesuai disajikan kepada pengguna itu cocok atau tidak. Cocon atau tidak nanti dievaluasi berapa rasio</a:t>
            </a:r>
            <a:endParaRPr lang="id-ID" dirty="0"/>
          </a:p>
        </p:txBody>
      </p:sp>
    </p:spTree>
    <p:extLst>
      <p:ext uri="{BB962C8B-B14F-4D97-AF65-F5344CB8AC3E}">
        <p14:creationId xmlns:p14="http://schemas.microsoft.com/office/powerpoint/2010/main" val="1047822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ea typeface="ＭＳ Ｐゴシック" panose="020B0600070205080204" pitchFamily="34" charset="-128"/>
              </a:rPr>
              <a:t>How good are the retrieved docs?</a:t>
            </a:r>
          </a:p>
        </p:txBody>
      </p:sp>
      <p:sp>
        <p:nvSpPr>
          <p:cNvPr id="29699" name="Content Placeholder 2"/>
          <p:cNvSpPr>
            <a:spLocks noGrp="1"/>
          </p:cNvSpPr>
          <p:nvPr>
            <p:ph idx="1"/>
          </p:nvPr>
        </p:nvSpPr>
        <p:spPr/>
        <p:txBody>
          <a:bodyPr rtlCol="0">
            <a:normAutofit lnSpcReduction="10000"/>
          </a:bodyPr>
          <a:lstStyle/>
          <a:p>
            <a:pPr>
              <a:buFont typeface="Wingdings" charset="2"/>
              <a:buChar char="§"/>
              <a:defRPr/>
            </a:pPr>
            <a:r>
              <a:rPr lang="en-US" i="1" dirty="0">
                <a:solidFill>
                  <a:schemeClr val="accent5"/>
                </a:solidFill>
                <a:ea typeface="ＭＳ Ｐゴシック" charset="-128"/>
                <a:cs typeface="ＭＳ Ｐゴシック" charset="-128"/>
              </a:rPr>
              <a:t>Precision </a:t>
            </a:r>
            <a:r>
              <a:rPr lang="en-US" dirty="0">
                <a:ea typeface="ＭＳ Ｐゴシック" charset="-128"/>
                <a:cs typeface="ＭＳ Ｐゴシック" charset="-128"/>
              </a:rPr>
              <a:t>: Fraction of retrieved docs that are relevant to </a:t>
            </a:r>
            <a:r>
              <a:rPr lang="en-US" dirty="0" smtClean="0">
                <a:ea typeface="ＭＳ Ｐゴシック" charset="-128"/>
                <a:cs typeface="ＭＳ Ｐゴシック" charset="-128"/>
              </a:rPr>
              <a:t>the user’s </a:t>
            </a:r>
            <a:r>
              <a:rPr lang="en-US" dirty="0">
                <a:solidFill>
                  <a:schemeClr val="accent2"/>
                </a:solidFill>
                <a:ea typeface="ＭＳ Ｐゴシック" charset="-128"/>
                <a:cs typeface="ＭＳ Ｐゴシック" charset="-128"/>
              </a:rPr>
              <a:t>information need</a:t>
            </a:r>
          </a:p>
          <a:p>
            <a:pPr>
              <a:buFont typeface="Wingdings" charset="2"/>
              <a:buChar char="§"/>
              <a:defRPr/>
            </a:pPr>
            <a:r>
              <a:rPr lang="en-US" i="1" dirty="0">
                <a:solidFill>
                  <a:srgbClr val="139CB7"/>
                </a:solidFill>
                <a:ea typeface="ＭＳ Ｐゴシック" charset="-128"/>
                <a:cs typeface="ＭＳ Ｐゴシック" charset="-128"/>
              </a:rPr>
              <a:t>Recall</a:t>
            </a:r>
            <a:r>
              <a:rPr lang="en-US" dirty="0">
                <a:solidFill>
                  <a:srgbClr val="139CB7"/>
                </a:solidFill>
                <a:ea typeface="ＭＳ Ｐゴシック" charset="-128"/>
                <a:cs typeface="ＭＳ Ｐゴシック" charset="-128"/>
              </a:rPr>
              <a:t> </a:t>
            </a:r>
            <a:r>
              <a:rPr lang="en-US" dirty="0">
                <a:ea typeface="ＭＳ Ｐゴシック" charset="-128"/>
                <a:cs typeface="ＭＳ Ｐゴシック" charset="-128"/>
              </a:rPr>
              <a:t>: Fraction of relevant docs in collection that are </a:t>
            </a:r>
            <a:r>
              <a:rPr lang="en-US" dirty="0" smtClean="0">
                <a:ea typeface="ＭＳ Ｐゴシック" charset="-128"/>
                <a:cs typeface="ＭＳ Ｐゴシック" charset="-128"/>
              </a:rPr>
              <a:t>retrieved</a:t>
            </a:r>
          </a:p>
          <a:p>
            <a:pPr>
              <a:buFont typeface="Wingdings" charset="2"/>
              <a:buChar char="§"/>
              <a:defRPr/>
            </a:pPr>
            <a:endParaRPr lang="en-US" dirty="0">
              <a:ea typeface="ＭＳ Ｐゴシック" charset="-128"/>
              <a:cs typeface="ＭＳ Ｐゴシック" charset="-128"/>
            </a:endParaRPr>
          </a:p>
          <a:p>
            <a:pPr lvl="1">
              <a:buFont typeface="Wingdings" charset="2"/>
              <a:buChar char="§"/>
              <a:defRPr/>
            </a:pPr>
            <a:r>
              <a:rPr lang="en-US" dirty="0">
                <a:ea typeface="ＭＳ Ｐゴシック" charset="-128"/>
                <a:cs typeface="ＭＳ Ｐゴシック" charset="-128"/>
              </a:rPr>
              <a:t>More </a:t>
            </a:r>
            <a:r>
              <a:rPr lang="en-US" dirty="0" smtClean="0">
                <a:ea typeface="ＭＳ Ｐゴシック" charset="-128"/>
                <a:cs typeface="ＭＳ Ｐゴシック" charset="-128"/>
              </a:rPr>
              <a:t>precise </a:t>
            </a:r>
            <a:r>
              <a:rPr lang="en-US" dirty="0">
                <a:ea typeface="ＭＳ Ｐゴシック" charset="-128"/>
                <a:cs typeface="ＭＳ Ｐゴシック" charset="-128"/>
              </a:rPr>
              <a:t>definitions and measurements to </a:t>
            </a:r>
            <a:r>
              <a:rPr lang="en-US" dirty="0" smtClean="0">
                <a:ea typeface="ＭＳ Ｐゴシック" charset="-128"/>
                <a:cs typeface="ＭＳ Ｐゴシック" charset="-128"/>
              </a:rPr>
              <a:t>follow later</a:t>
            </a:r>
            <a:endParaRPr lang="id-ID" dirty="0">
              <a:ea typeface="ＭＳ Ｐゴシック" charset="-128"/>
              <a:cs typeface="ＭＳ Ｐゴシック" charset="-128"/>
            </a:endParaRPr>
          </a:p>
          <a:p>
            <a:pPr marL="457200" lvl="1" indent="0">
              <a:buNone/>
              <a:defRPr/>
            </a:pPr>
            <a:endParaRPr lang="id-ID" dirty="0">
              <a:ea typeface="ＭＳ Ｐゴシック" charset="-128"/>
              <a:cs typeface="ＭＳ Ｐゴシック" charset="-128"/>
            </a:endParaRPr>
          </a:p>
          <a:p>
            <a:pPr marL="457200" lvl="1" indent="0">
              <a:buNone/>
              <a:defRPr/>
            </a:pPr>
            <a:r>
              <a:rPr lang="id-ID" dirty="0" smtClean="0">
                <a:ea typeface="ＭＳ Ｐゴシック" charset="-128"/>
                <a:cs typeface="ＭＳ Ｐゴシック" charset="-128"/>
              </a:rPr>
              <a:t>Presisi</a:t>
            </a:r>
            <a:r>
              <a:rPr lang="id-ID" dirty="0">
                <a:ea typeface="ＭＳ Ｐゴシック" charset="-128"/>
                <a:cs typeface="ＭＳ Ｐゴシック" charset="-128"/>
              </a:rPr>
              <a:t>: Bagian dari dokumen yang diambil yang relevan dengan kebutuhan informasi pengguna</a:t>
            </a:r>
          </a:p>
          <a:p>
            <a:pPr marL="457200" lvl="1" indent="0">
              <a:buNone/>
              <a:defRPr/>
            </a:pPr>
            <a:r>
              <a:rPr lang="id-ID" dirty="0">
                <a:ea typeface="ＭＳ Ｐゴシック" charset="-128"/>
                <a:cs typeface="ＭＳ Ｐゴシック" charset="-128"/>
              </a:rPr>
              <a:t>Ingat: Bagian dari dokumen relevan dalam koleksi yang diambil</a:t>
            </a:r>
          </a:p>
          <a:p>
            <a:pPr marL="457200" lvl="1" indent="0">
              <a:buNone/>
              <a:defRPr/>
            </a:pPr>
            <a:endParaRPr lang="id-ID" dirty="0">
              <a:ea typeface="ＭＳ Ｐゴシック" charset="-128"/>
              <a:cs typeface="ＭＳ Ｐゴシック" charset="-128"/>
            </a:endParaRPr>
          </a:p>
          <a:p>
            <a:pPr marL="457200" lvl="1" indent="0">
              <a:buNone/>
              <a:defRPr/>
            </a:pPr>
            <a:r>
              <a:rPr lang="id-ID" dirty="0">
                <a:ea typeface="ＭＳ Ｐゴシック" charset="-128"/>
                <a:cs typeface="ＭＳ Ｐゴシック" charset="-128"/>
              </a:rPr>
              <a:t>Definisi dan pengukuran yang lebih tepat untuk diikuti nanti</a:t>
            </a:r>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994EC447-74EF-40D7-8254-D01128AC3F14}" type="slidenum">
              <a:rPr lang="en-US" altLang="en-US">
                <a:solidFill>
                  <a:srgbClr val="898989"/>
                </a:solidFill>
                <a:ea typeface="ＭＳ Ｐゴシック" panose="020B0600070205080204" pitchFamily="34" charset="-128"/>
                <a:cs typeface="Arial Unicode MS" pitchFamily="34" charset="-128"/>
              </a:rPr>
              <a:pPr/>
              <a:t>26</a:t>
            </a:fld>
            <a:endParaRPr lang="en-US" altLang="en-US">
              <a:solidFill>
                <a:srgbClr val="898989"/>
              </a:solidFill>
              <a:ea typeface="ＭＳ Ｐゴシック" panose="020B0600070205080204" pitchFamily="34" charset="-128"/>
              <a:cs typeface="Arial Unicode MS" pitchFamily="34" charset="-128"/>
            </a:endParaRPr>
          </a:p>
        </p:txBody>
      </p:sp>
      <p:sp>
        <p:nvSpPr>
          <p:cNvPr id="10245" name="TextBox 4"/>
          <p:cNvSpPr txBox="1">
            <a:spLocks noChangeArrowheads="1"/>
          </p:cNvSpPr>
          <p:nvPr/>
        </p:nvSpPr>
        <p:spPr bwMode="auto">
          <a:xfrm>
            <a:off x="9144001" y="-33338"/>
            <a:ext cx="968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r>
              <a:rPr lang="en-US" altLang="en-US" sz="1600">
                <a:solidFill>
                  <a:srgbClr val="FBFCFF"/>
                </a:solidFill>
                <a:latin typeface="Lucida Sans" panose="020B0602040502020204" pitchFamily="34" charset="0"/>
                <a:ea typeface="ＭＳ Ｐゴシック" panose="020B0600070205080204" pitchFamily="34" charset="-128"/>
                <a:cs typeface="Arial Unicode MS" pitchFamily="34" charset="-128"/>
              </a:rPr>
              <a:t>Sec. 1.1</a:t>
            </a:r>
          </a:p>
        </p:txBody>
      </p:sp>
    </p:spTree>
    <p:extLst>
      <p:ext uri="{BB962C8B-B14F-4D97-AF65-F5344CB8AC3E}">
        <p14:creationId xmlns:p14="http://schemas.microsoft.com/office/powerpoint/2010/main" val="700301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Rexcalall berapayng mampu disajikan </a:t>
            </a:r>
          </a:p>
          <a:p>
            <a:r>
              <a:rPr lang="id-ID" dirty="0" smtClean="0"/>
              <a:t>Recall terganutng sebuah query yg dimasukkan. </a:t>
            </a:r>
          </a:p>
          <a:p>
            <a:r>
              <a:rPr lang="id-ID" dirty="0" smtClean="0"/>
              <a:t>Tergantung dimasukkan query itu. </a:t>
            </a:r>
          </a:p>
          <a:p>
            <a:r>
              <a:rPr lang="id-ID" dirty="0" smtClean="0"/>
              <a:t>Selanjutnya itu tool.</a:t>
            </a:r>
            <a:endParaRPr lang="id-ID" dirty="0"/>
          </a:p>
        </p:txBody>
      </p:sp>
    </p:spTree>
    <p:extLst>
      <p:ext uri="{BB962C8B-B14F-4D97-AF65-F5344CB8AC3E}">
        <p14:creationId xmlns:p14="http://schemas.microsoft.com/office/powerpoint/2010/main" val="1399124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EDUC 478</a:t>
            </a:r>
          </a:p>
        </p:txBody>
      </p:sp>
      <p:sp>
        <p:nvSpPr>
          <p:cNvPr id="5" name="Footer Placeholder 4"/>
          <p:cNvSpPr>
            <a:spLocks noGrp="1"/>
          </p:cNvSpPr>
          <p:nvPr>
            <p:ph type="ftr" sz="quarter" idx="11"/>
          </p:nvPr>
        </p:nvSpPr>
        <p:spPr/>
        <p:txBody>
          <a:bodyPr/>
          <a:lstStyle/>
          <a:p>
            <a:r>
              <a:rPr lang="en-US" altLang="en-US"/>
              <a:t>Davina Pruitt-Mentle</a:t>
            </a:r>
            <a:endParaRPr lang="en-US" altLang="en-US" sz="1400"/>
          </a:p>
        </p:txBody>
      </p:sp>
      <p:sp>
        <p:nvSpPr>
          <p:cNvPr id="6" name="Slide Number Placeholder 5"/>
          <p:cNvSpPr>
            <a:spLocks noGrp="1"/>
          </p:cNvSpPr>
          <p:nvPr>
            <p:ph type="sldNum" sz="quarter" idx="12"/>
          </p:nvPr>
        </p:nvSpPr>
        <p:spPr/>
        <p:txBody>
          <a:bodyPr/>
          <a:lstStyle/>
          <a:p>
            <a:fld id="{02EB0A17-807C-4B69-8755-5D29C0EB7A99}" type="slidenum">
              <a:rPr lang="en-US" altLang="en-US"/>
              <a:pPr/>
              <a:t>28</a:t>
            </a:fld>
            <a:endParaRPr lang="en-US" altLang="en-US"/>
          </a:p>
        </p:txBody>
      </p:sp>
      <p:sp>
        <p:nvSpPr>
          <p:cNvPr id="10242" name="Rectangle 2"/>
          <p:cNvSpPr>
            <a:spLocks noGrp="1" noChangeArrowheads="1"/>
          </p:cNvSpPr>
          <p:nvPr>
            <p:ph type="title"/>
          </p:nvPr>
        </p:nvSpPr>
        <p:spPr/>
        <p:txBody>
          <a:bodyPr/>
          <a:lstStyle/>
          <a:p>
            <a:r>
              <a:rPr lang="en-US" altLang="en-US" dirty="0" smtClean="0"/>
              <a:t>The outline before Midterm</a:t>
            </a:r>
            <a:endParaRPr lang="en-US" altLang="en-US" dirty="0"/>
          </a:p>
        </p:txBody>
      </p:sp>
      <p:sp>
        <p:nvSpPr>
          <p:cNvPr id="10243" name="Rectangle 3"/>
          <p:cNvSpPr>
            <a:spLocks noGrp="1" noChangeArrowheads="1"/>
          </p:cNvSpPr>
          <p:nvPr>
            <p:ph type="body" idx="1"/>
          </p:nvPr>
        </p:nvSpPr>
        <p:spPr>
          <a:xfrm>
            <a:off x="1924050" y="1457459"/>
            <a:ext cx="7772400" cy="4876800"/>
          </a:xfrm>
        </p:spPr>
        <p:txBody>
          <a:bodyPr/>
          <a:lstStyle/>
          <a:p>
            <a:r>
              <a:rPr lang="en-US" altLang="en-US" dirty="0" smtClean="0"/>
              <a:t>Search </a:t>
            </a:r>
            <a:r>
              <a:rPr lang="en-US" altLang="en-US" dirty="0"/>
              <a:t>tools</a:t>
            </a:r>
          </a:p>
          <a:p>
            <a:r>
              <a:rPr lang="en-US" altLang="en-US" dirty="0"/>
              <a:t>Search Engines vs. Subject Directory</a:t>
            </a:r>
          </a:p>
          <a:p>
            <a:r>
              <a:rPr lang="en-US" altLang="en-US" dirty="0"/>
              <a:t>Meta search Engines</a:t>
            </a:r>
          </a:p>
          <a:p>
            <a:r>
              <a:rPr lang="en-US" altLang="en-US" dirty="0"/>
              <a:t>Steps for Searching</a:t>
            </a:r>
          </a:p>
          <a:p>
            <a:r>
              <a:rPr lang="en-US" altLang="en-US" dirty="0"/>
              <a:t>Effective </a:t>
            </a:r>
            <a:r>
              <a:rPr lang="en-US" altLang="en-US" dirty="0" smtClean="0"/>
              <a:t>Strategies</a:t>
            </a:r>
          </a:p>
          <a:p>
            <a:r>
              <a:rPr lang="en-US" altLang="en-US" dirty="0" smtClean="0"/>
              <a:t>Boolean </a:t>
            </a:r>
            <a:r>
              <a:rPr lang="en-US" altLang="en-US" dirty="0" smtClean="0"/>
              <a:t>Logic</a:t>
            </a:r>
            <a:r>
              <a:rPr lang="id-ID" altLang="en-US" dirty="0" smtClean="0"/>
              <a:t> (ketika melkaukan menggunakan searh engine, dan mengevaluasi infromastion berapa recall ratio dan precision ratio)</a:t>
            </a:r>
            <a:endParaRPr lang="en-US" altLang="en-US" dirty="0"/>
          </a:p>
          <a:p>
            <a:r>
              <a:rPr lang="en-US" altLang="en-US" dirty="0"/>
              <a:t>Narrow or broaden a search?</a:t>
            </a:r>
          </a:p>
          <a:p>
            <a:r>
              <a:rPr lang="en-US" altLang="en-US" dirty="0"/>
              <a:t>Wildcards</a:t>
            </a:r>
          </a:p>
          <a:p>
            <a:endParaRPr lang="en-US" altLang="en-US" dirty="0"/>
          </a:p>
        </p:txBody>
      </p:sp>
    </p:spTree>
    <p:extLst>
      <p:ext uri="{BB962C8B-B14F-4D97-AF65-F5344CB8AC3E}">
        <p14:creationId xmlns:p14="http://schemas.microsoft.com/office/powerpoint/2010/main" val="2373550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Alat pencari</a:t>
            </a:r>
          </a:p>
          <a:p>
            <a:r>
              <a:rPr lang="id-ID" dirty="0"/>
              <a:t>Mesin Pencari vs. Direktori Subjek</a:t>
            </a:r>
          </a:p>
          <a:p>
            <a:r>
              <a:rPr lang="id-ID" dirty="0"/>
              <a:t>Mesin Pencari Meta</a:t>
            </a:r>
          </a:p>
          <a:p>
            <a:r>
              <a:rPr lang="id-ID" dirty="0"/>
              <a:t>Langkah-langkah Pencarian</a:t>
            </a:r>
          </a:p>
          <a:p>
            <a:r>
              <a:rPr lang="id-ID" dirty="0"/>
              <a:t>Strategi Efektif</a:t>
            </a:r>
          </a:p>
          <a:p>
            <a:r>
              <a:rPr lang="id-ID" dirty="0"/>
              <a:t>Logika Boolean</a:t>
            </a:r>
          </a:p>
          <a:p>
            <a:r>
              <a:rPr lang="id-ID" dirty="0"/>
              <a:t>Mempersempit atau memperluas pencarian?</a:t>
            </a:r>
          </a:p>
          <a:p>
            <a:r>
              <a:rPr lang="id-ID" dirty="0"/>
              <a:t>Karakter pengganti</a:t>
            </a:r>
          </a:p>
        </p:txBody>
      </p:sp>
    </p:spTree>
    <p:extLst>
      <p:ext uri="{BB962C8B-B14F-4D97-AF65-F5344CB8AC3E}">
        <p14:creationId xmlns:p14="http://schemas.microsoft.com/office/powerpoint/2010/main" val="234466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10515600" cy="1325563"/>
          </a:xfrm>
        </p:spPr>
        <p:txBody>
          <a:bodyPr/>
          <a:lstStyle/>
          <a:p>
            <a:r>
              <a:rPr lang="en-US" dirty="0" smtClean="0"/>
              <a:t>Information Searching </a:t>
            </a:r>
            <a:endParaRPr lang="en-US" dirty="0"/>
          </a:p>
        </p:txBody>
      </p:sp>
      <p:sp>
        <p:nvSpPr>
          <p:cNvPr id="3" name="Content Placeholder 2"/>
          <p:cNvSpPr>
            <a:spLocks noGrp="1"/>
          </p:cNvSpPr>
          <p:nvPr>
            <p:ph idx="1"/>
          </p:nvPr>
        </p:nvSpPr>
        <p:spPr>
          <a:xfrm>
            <a:off x="342900" y="1352550"/>
            <a:ext cx="11525250" cy="5295900"/>
          </a:xfrm>
        </p:spPr>
        <p:txBody>
          <a:bodyPr/>
          <a:lstStyle/>
          <a:p>
            <a:pPr algn="just"/>
            <a:r>
              <a:rPr lang="en-US" dirty="0"/>
              <a:t>A process, which people undertake to locate or retrieve specific </a:t>
            </a:r>
            <a:r>
              <a:rPr lang="en-US" b="1" dirty="0"/>
              <a:t>information</a:t>
            </a:r>
            <a:r>
              <a:rPr lang="en-US" dirty="0"/>
              <a:t> to meet an </a:t>
            </a:r>
            <a:r>
              <a:rPr lang="en-US" b="1" dirty="0"/>
              <a:t>information</a:t>
            </a:r>
            <a:r>
              <a:rPr lang="en-US" dirty="0"/>
              <a:t> need, typically, but not always with the aid </a:t>
            </a:r>
            <a:r>
              <a:rPr lang="en-US" dirty="0" smtClean="0"/>
              <a:t>of </a:t>
            </a:r>
            <a:r>
              <a:rPr lang="en-US" dirty="0"/>
              <a:t>a search engine or other </a:t>
            </a:r>
            <a:r>
              <a:rPr lang="en-US" b="1" dirty="0"/>
              <a:t>information</a:t>
            </a:r>
            <a:r>
              <a:rPr lang="en-US" dirty="0"/>
              <a:t> retrieval </a:t>
            </a:r>
            <a:r>
              <a:rPr lang="en-US" dirty="0" smtClean="0"/>
              <a:t>system</a:t>
            </a:r>
            <a:r>
              <a:rPr lang="id-ID" dirty="0" smtClean="0"/>
              <a:t>.</a:t>
            </a:r>
          </a:p>
          <a:p>
            <a:pPr algn="just"/>
            <a:r>
              <a:rPr lang="en-US" dirty="0" err="1"/>
              <a:t>Suatu</a:t>
            </a:r>
            <a:r>
              <a:rPr lang="en-US" dirty="0"/>
              <a:t> proses, yang </a:t>
            </a:r>
            <a:r>
              <a:rPr lang="en-US" dirty="0" err="1"/>
              <a:t>dilakukan</a:t>
            </a:r>
            <a:r>
              <a:rPr lang="en-US" dirty="0"/>
              <a:t> orang </a:t>
            </a:r>
            <a:r>
              <a:rPr lang="en-US" dirty="0" err="1"/>
              <a:t>untuk</a:t>
            </a:r>
            <a:r>
              <a:rPr lang="en-US" dirty="0"/>
              <a:t> </a:t>
            </a:r>
            <a:r>
              <a:rPr lang="en-US" dirty="0" err="1"/>
              <a:t>mencari</a:t>
            </a:r>
            <a:r>
              <a:rPr lang="en-US" dirty="0"/>
              <a:t> </a:t>
            </a:r>
            <a:r>
              <a:rPr lang="en-US" dirty="0" err="1"/>
              <a:t>atau</a:t>
            </a:r>
            <a:r>
              <a:rPr lang="en-US" dirty="0"/>
              <a:t> </a:t>
            </a:r>
            <a:r>
              <a:rPr lang="en-US" dirty="0" err="1"/>
              <a:t>mengambil</a:t>
            </a:r>
            <a:r>
              <a:rPr lang="en-US" dirty="0"/>
              <a:t> </a:t>
            </a:r>
            <a:r>
              <a:rPr lang="en-US" dirty="0" err="1"/>
              <a:t>informasi</a:t>
            </a:r>
            <a:r>
              <a:rPr lang="en-US" dirty="0"/>
              <a:t> </a:t>
            </a:r>
            <a:r>
              <a:rPr lang="en-US" dirty="0" err="1"/>
              <a:t>tertentu</a:t>
            </a:r>
            <a:r>
              <a:rPr lang="en-US" dirty="0"/>
              <a:t> </a:t>
            </a:r>
            <a:r>
              <a:rPr lang="en-US" dirty="0" err="1"/>
              <a:t>untuk</a:t>
            </a:r>
            <a:r>
              <a:rPr lang="en-US" dirty="0"/>
              <a:t> </a:t>
            </a:r>
            <a:r>
              <a:rPr lang="en-US" dirty="0" err="1"/>
              <a:t>memenuhi</a:t>
            </a:r>
            <a:r>
              <a:rPr lang="en-US" dirty="0"/>
              <a:t> </a:t>
            </a:r>
            <a:r>
              <a:rPr lang="en-US" dirty="0" err="1"/>
              <a:t>kebutuhan</a:t>
            </a:r>
            <a:r>
              <a:rPr lang="en-US" dirty="0"/>
              <a:t> </a:t>
            </a:r>
            <a:r>
              <a:rPr lang="en-US" dirty="0" err="1"/>
              <a:t>informasi</a:t>
            </a:r>
            <a:r>
              <a:rPr lang="en-US" dirty="0"/>
              <a:t>, </a:t>
            </a:r>
            <a:r>
              <a:rPr lang="en-US" dirty="0" err="1"/>
              <a:t>biasanya</a:t>
            </a:r>
            <a:r>
              <a:rPr lang="en-US" dirty="0"/>
              <a:t>, </a:t>
            </a:r>
            <a:r>
              <a:rPr lang="en-US" dirty="0" err="1"/>
              <a:t>tetapi</a:t>
            </a:r>
            <a:r>
              <a:rPr lang="en-US" dirty="0"/>
              <a:t> </a:t>
            </a:r>
            <a:r>
              <a:rPr lang="en-US" dirty="0" err="1"/>
              <a:t>tidak</a:t>
            </a:r>
            <a:r>
              <a:rPr lang="en-US" dirty="0"/>
              <a:t> </a:t>
            </a:r>
            <a:r>
              <a:rPr lang="en-US" dirty="0" err="1"/>
              <a:t>selalu</a:t>
            </a:r>
            <a:r>
              <a:rPr lang="en-US" dirty="0"/>
              <a:t> </a:t>
            </a:r>
            <a:r>
              <a:rPr lang="en-US" dirty="0" err="1"/>
              <a:t>dengan</a:t>
            </a:r>
            <a:r>
              <a:rPr lang="en-US" dirty="0"/>
              <a:t> </a:t>
            </a:r>
            <a:r>
              <a:rPr lang="en-US" dirty="0" err="1"/>
              <a:t>bantuan</a:t>
            </a:r>
            <a:r>
              <a:rPr lang="en-US" dirty="0"/>
              <a:t> </a:t>
            </a:r>
            <a:r>
              <a:rPr lang="en-US" dirty="0" err="1"/>
              <a:t>mesin</a:t>
            </a:r>
            <a:r>
              <a:rPr lang="en-US" dirty="0"/>
              <a:t> </a:t>
            </a:r>
            <a:r>
              <a:rPr lang="en-US" dirty="0" err="1"/>
              <a:t>pencari</a:t>
            </a:r>
            <a:r>
              <a:rPr lang="en-US" dirty="0"/>
              <a:t> </a:t>
            </a:r>
            <a:r>
              <a:rPr lang="en-US" dirty="0" err="1"/>
              <a:t>atau</a:t>
            </a:r>
            <a:r>
              <a:rPr lang="en-US" dirty="0"/>
              <a:t> </a:t>
            </a:r>
            <a:r>
              <a:rPr lang="en-US" dirty="0" err="1"/>
              <a:t>sistem</a:t>
            </a:r>
            <a:r>
              <a:rPr lang="en-US" dirty="0"/>
              <a:t> </a:t>
            </a:r>
            <a:r>
              <a:rPr lang="en-US" dirty="0" err="1"/>
              <a:t>pengambilan</a:t>
            </a:r>
            <a:r>
              <a:rPr lang="en-US" dirty="0"/>
              <a:t> </a:t>
            </a:r>
            <a:r>
              <a:rPr lang="en-US" dirty="0" err="1"/>
              <a:t>informasi</a:t>
            </a:r>
            <a:r>
              <a:rPr lang="en-US" dirty="0"/>
              <a:t> </a:t>
            </a:r>
            <a:r>
              <a:rPr lang="en-US" dirty="0" err="1"/>
              <a:t>lainnya</a:t>
            </a:r>
            <a:r>
              <a:rPr lang="en-US" dirty="0" smtClean="0"/>
              <a:t>.</a:t>
            </a:r>
            <a:endParaRPr lang="id-ID" dirty="0" smtClean="0"/>
          </a:p>
          <a:p>
            <a:pPr algn="just"/>
            <a:r>
              <a:rPr lang="id-ID" dirty="0" smtClean="0"/>
              <a:t>Informasis pesifik itu nanti menemukan kebutuhan informasi yg diinginkan pengguna.mereka juga dengan baik menggunakan teknologi.</a:t>
            </a:r>
          </a:p>
          <a:p>
            <a:pPr algn="just"/>
            <a:r>
              <a:rPr lang="id-ID" dirty="0" smtClean="0"/>
              <a:t>Kebutuhan antara informsasi yg diingankan oleh pengguna dengan dicocokka n teknologi konteks dengan sistem tersebut. Sehingga minat pengguna itu, melibatkan teknologi atau tidak..</a:t>
            </a:r>
          </a:p>
          <a:p>
            <a:pPr algn="just"/>
            <a:r>
              <a:rPr lang="id-ID" dirty="0" smtClean="0"/>
              <a:t>Melibatkan aktifitas pengguna dengan sistem resources</a:t>
            </a:r>
            <a:endParaRPr lang="en-US" dirty="0"/>
          </a:p>
        </p:txBody>
      </p:sp>
    </p:spTree>
    <p:extLst>
      <p:ext uri="{BB962C8B-B14F-4D97-AF65-F5344CB8AC3E}">
        <p14:creationId xmlns:p14="http://schemas.microsoft.com/office/powerpoint/2010/main" val="4174318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id-ID" dirty="0" smtClean="0"/>
              <a:t>INFORMATION RETRIEVAL SYSTEM.</a:t>
            </a:r>
          </a:p>
          <a:p>
            <a:pPr marL="0" indent="0">
              <a:buNone/>
            </a:pPr>
            <a:r>
              <a:rPr lang="id-ID" smtClean="0"/>
              <a:t>Sebagian dari buku dan beberapa dari amteri dari web lainnya. </a:t>
            </a:r>
            <a:endParaRPr lang="en-US" dirty="0"/>
          </a:p>
        </p:txBody>
      </p:sp>
    </p:spTree>
    <p:extLst>
      <p:ext uri="{BB962C8B-B14F-4D97-AF65-F5344CB8AC3E}">
        <p14:creationId xmlns:p14="http://schemas.microsoft.com/office/powerpoint/2010/main" val="375022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smtClean="0">
                <a:ea typeface="ＭＳ Ｐゴシック" panose="020B0600070205080204" pitchFamily="34" charset="-128"/>
              </a:rPr>
              <a:t>Information Retrieval</a:t>
            </a:r>
          </a:p>
        </p:txBody>
      </p:sp>
      <p:sp>
        <p:nvSpPr>
          <p:cNvPr id="19459" name="Content Placeholder 2"/>
          <p:cNvSpPr>
            <a:spLocks noGrp="1"/>
          </p:cNvSpPr>
          <p:nvPr>
            <p:ph idx="1"/>
          </p:nvPr>
        </p:nvSpPr>
        <p:spPr/>
        <p:txBody>
          <a:bodyPr rtlCol="0">
            <a:normAutofit fontScale="85000" lnSpcReduction="20000"/>
          </a:bodyPr>
          <a:lstStyle/>
          <a:p>
            <a:pPr>
              <a:buClr>
                <a:srgbClr val="357E69"/>
              </a:buClr>
              <a:buFont typeface="Arial"/>
              <a:buChar char="•"/>
              <a:defRPr/>
            </a:pPr>
            <a:r>
              <a:rPr lang="en-US" b="1" dirty="0"/>
              <a:t>Information retrieval</a:t>
            </a:r>
            <a:r>
              <a:rPr lang="en-US" dirty="0"/>
              <a:t> (</a:t>
            </a:r>
            <a:r>
              <a:rPr lang="en-US" b="1" dirty="0"/>
              <a:t>IR</a:t>
            </a:r>
            <a:r>
              <a:rPr lang="en-US" dirty="0"/>
              <a:t>) is the activity of obtaining </a:t>
            </a:r>
            <a:r>
              <a:rPr lang="en-US" dirty="0">
                <a:hlinkClick r:id="rId2" tooltip="Information system"/>
              </a:rPr>
              <a:t>information system</a:t>
            </a:r>
            <a:r>
              <a:rPr lang="en-US" dirty="0"/>
              <a:t> resources that are relevant to an information need from a collection of those resources. Searches can be based on </a:t>
            </a:r>
            <a:r>
              <a:rPr lang="en-US" dirty="0">
                <a:hlinkClick r:id="rId3" tooltip="Full-text search"/>
              </a:rPr>
              <a:t>full-text</a:t>
            </a:r>
            <a:r>
              <a:rPr lang="en-US" dirty="0"/>
              <a:t> or other content-based indexing. Information retrieval is the science of searching for information in a document, searching for documents themselves, and also searching for the </a:t>
            </a:r>
            <a:r>
              <a:rPr lang="en-US" dirty="0">
                <a:hlinkClick r:id="rId4" tooltip="Metadata"/>
              </a:rPr>
              <a:t>metadata</a:t>
            </a:r>
            <a:r>
              <a:rPr lang="en-US" dirty="0"/>
              <a:t> that describes data, and for databases of texts, images or sounds.</a:t>
            </a:r>
            <a:endParaRPr lang="en-US" dirty="0" smtClean="0">
              <a:ea typeface="ＭＳ Ｐゴシック" charset="0"/>
              <a:cs typeface="ＭＳ Ｐゴシック" charset="0"/>
            </a:endParaRPr>
          </a:p>
          <a:p>
            <a:pPr>
              <a:buClr>
                <a:srgbClr val="357E69"/>
              </a:buClr>
              <a:buFont typeface="Arial"/>
              <a:buChar char="•"/>
              <a:defRPr/>
            </a:pPr>
            <a:r>
              <a:rPr lang="en-US" dirty="0" smtClean="0">
                <a:ea typeface="ＭＳ Ｐゴシック" charset="0"/>
                <a:cs typeface="ＭＳ Ｐゴシック" charset="0"/>
              </a:rPr>
              <a:t>Information </a:t>
            </a:r>
            <a:r>
              <a:rPr lang="en-US" dirty="0">
                <a:ea typeface="ＭＳ Ｐゴシック" charset="0"/>
                <a:cs typeface="ＭＳ Ｐゴシック" charset="0"/>
              </a:rPr>
              <a:t>Retrieval (IR) is </a:t>
            </a:r>
            <a:r>
              <a:rPr lang="en-US" dirty="0">
                <a:solidFill>
                  <a:srgbClr val="357E69"/>
                </a:solidFill>
                <a:ea typeface="ＭＳ Ｐゴシック" charset="0"/>
                <a:cs typeface="ＭＳ Ｐゴシック" charset="0"/>
              </a:rPr>
              <a:t>finding material</a:t>
            </a:r>
            <a:r>
              <a:rPr lang="en-US" dirty="0">
                <a:ea typeface="ＭＳ Ｐゴシック" charset="0"/>
                <a:cs typeface="ＭＳ Ｐゴシック" charset="0"/>
              </a:rPr>
              <a:t> (usually documents) of an </a:t>
            </a:r>
            <a:r>
              <a:rPr lang="en-US" dirty="0">
                <a:solidFill>
                  <a:srgbClr val="357E69"/>
                </a:solidFill>
                <a:ea typeface="ＭＳ Ｐゴシック" charset="0"/>
                <a:cs typeface="ＭＳ Ｐゴシック" charset="0"/>
              </a:rPr>
              <a:t>unstructured</a:t>
            </a:r>
            <a:r>
              <a:rPr lang="en-US" dirty="0">
                <a:ea typeface="ＭＳ Ｐゴシック" charset="0"/>
                <a:cs typeface="ＭＳ Ｐゴシック" charset="0"/>
              </a:rPr>
              <a:t> nature (usually text) that satisfies an </a:t>
            </a:r>
            <a:r>
              <a:rPr lang="en-US" dirty="0">
                <a:solidFill>
                  <a:srgbClr val="357E69"/>
                </a:solidFill>
                <a:ea typeface="ＭＳ Ｐゴシック" charset="0"/>
                <a:cs typeface="ＭＳ Ｐゴシック" charset="0"/>
              </a:rPr>
              <a:t>information need</a:t>
            </a:r>
            <a:r>
              <a:rPr lang="en-US" dirty="0">
                <a:ea typeface="ＭＳ Ｐゴシック" charset="0"/>
                <a:cs typeface="ＭＳ Ｐゴシック" charset="0"/>
              </a:rPr>
              <a:t> from within </a:t>
            </a:r>
            <a:r>
              <a:rPr lang="en-US" dirty="0">
                <a:solidFill>
                  <a:srgbClr val="357E69"/>
                </a:solidFill>
                <a:ea typeface="ＭＳ Ｐゴシック" charset="0"/>
                <a:cs typeface="ＭＳ Ｐゴシック" charset="0"/>
              </a:rPr>
              <a:t>large collections</a:t>
            </a:r>
            <a:r>
              <a:rPr lang="en-US" dirty="0">
                <a:ea typeface="ＭＳ Ｐゴシック" charset="0"/>
                <a:cs typeface="ＭＳ Ｐゴシック" charset="0"/>
              </a:rPr>
              <a:t> (usually stored on computers)</a:t>
            </a:r>
            <a:r>
              <a:rPr lang="en-US" dirty="0" smtClean="0">
                <a:ea typeface="ＭＳ Ｐゴシック" charset="0"/>
                <a:cs typeface="ＭＳ Ｐゴシック" charset="0"/>
              </a:rPr>
              <a:t>.</a:t>
            </a:r>
          </a:p>
          <a:p>
            <a:pPr>
              <a:buClr>
                <a:srgbClr val="357E69"/>
              </a:buClr>
              <a:buFont typeface="Arial"/>
              <a:buChar char="•"/>
              <a:defRPr/>
            </a:pPr>
            <a:endParaRPr lang="en-US" dirty="0">
              <a:ea typeface="ＭＳ Ｐゴシック" charset="0"/>
              <a:cs typeface="ＭＳ Ｐゴシック" charset="0"/>
            </a:endParaRPr>
          </a:p>
          <a:p>
            <a:pPr lvl="1">
              <a:buFont typeface="Arial"/>
              <a:buChar char="–"/>
              <a:defRPr/>
            </a:pPr>
            <a:r>
              <a:rPr lang="en-US" dirty="0" smtClean="0">
                <a:ea typeface="ＭＳ Ｐゴシック" charset="0"/>
                <a:cs typeface="ＭＳ Ｐゴシック" charset="0"/>
              </a:rPr>
              <a:t>These days we frequently think first of </a:t>
            </a:r>
            <a:r>
              <a:rPr lang="en-US" dirty="0" smtClean="0">
                <a:solidFill>
                  <a:schemeClr val="accent3"/>
                </a:solidFill>
                <a:ea typeface="ＭＳ Ｐゴシック" charset="0"/>
                <a:cs typeface="ＭＳ Ｐゴシック" charset="0"/>
              </a:rPr>
              <a:t>web search</a:t>
            </a:r>
            <a:r>
              <a:rPr lang="en-US" dirty="0" smtClean="0">
                <a:ea typeface="ＭＳ Ｐゴシック" charset="0"/>
                <a:cs typeface="ＭＳ Ｐゴシック" charset="0"/>
              </a:rPr>
              <a:t>, but there are many other cases:</a:t>
            </a:r>
          </a:p>
          <a:p>
            <a:pPr lvl="2">
              <a:buFont typeface="Arial"/>
              <a:buChar char="•"/>
              <a:defRPr/>
            </a:pPr>
            <a:r>
              <a:rPr lang="en-US" dirty="0" smtClean="0">
                <a:solidFill>
                  <a:schemeClr val="accent3"/>
                </a:solidFill>
                <a:ea typeface="ＭＳ Ｐゴシック" charset="0"/>
                <a:cs typeface="ＭＳ Ｐゴシック" charset="0"/>
              </a:rPr>
              <a:t>E-mail search</a:t>
            </a:r>
          </a:p>
          <a:p>
            <a:pPr lvl="2">
              <a:buFont typeface="Arial"/>
              <a:buChar char="•"/>
              <a:defRPr/>
            </a:pPr>
            <a:r>
              <a:rPr lang="en-US" dirty="0" smtClean="0">
                <a:solidFill>
                  <a:schemeClr val="accent3"/>
                </a:solidFill>
                <a:ea typeface="ＭＳ Ｐゴシック" charset="0"/>
                <a:cs typeface="ＭＳ Ｐゴシック" charset="0"/>
              </a:rPr>
              <a:t>Searching your laptop</a:t>
            </a:r>
          </a:p>
          <a:p>
            <a:pPr lvl="2">
              <a:buFont typeface="Arial"/>
              <a:buChar char="•"/>
              <a:defRPr/>
            </a:pPr>
            <a:r>
              <a:rPr lang="en-US" dirty="0" smtClean="0">
                <a:solidFill>
                  <a:schemeClr val="accent3"/>
                </a:solidFill>
                <a:ea typeface="ＭＳ Ｐゴシック" charset="0"/>
                <a:cs typeface="ＭＳ Ｐゴシック" charset="0"/>
              </a:rPr>
              <a:t>Corporate knowledge bases</a:t>
            </a:r>
          </a:p>
          <a:p>
            <a:pPr lvl="2">
              <a:buFont typeface="Arial"/>
              <a:buChar char="•"/>
              <a:defRPr/>
            </a:pPr>
            <a:r>
              <a:rPr lang="en-US" dirty="0" smtClean="0">
                <a:solidFill>
                  <a:schemeClr val="accent3"/>
                </a:solidFill>
                <a:ea typeface="ＭＳ Ｐゴシック" charset="0"/>
                <a:cs typeface="ＭＳ Ｐゴシック" charset="0"/>
              </a:rPr>
              <a:t>Legal information retrieval</a:t>
            </a:r>
            <a:endParaRPr lang="en-US" dirty="0">
              <a:solidFill>
                <a:schemeClr val="accent3"/>
              </a:solidFill>
              <a:ea typeface="ＭＳ Ｐゴシック" charset="0"/>
              <a:cs typeface="ＭＳ Ｐゴシック" charset="0"/>
            </a:endParaRP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025A549E-525F-451B-94E5-2E8AF9484AA6}" type="slidenum">
              <a:rPr lang="en-US" altLang="en-US">
                <a:solidFill>
                  <a:srgbClr val="898989"/>
                </a:solidFill>
                <a:ea typeface="ＭＳ Ｐゴシック" panose="020B0600070205080204" pitchFamily="34" charset="-128"/>
                <a:cs typeface="Arial Unicode MS" pitchFamily="34" charset="-128"/>
              </a:rPr>
              <a:pPr/>
              <a:t>4</a:t>
            </a:fld>
            <a:endParaRPr lang="en-US" altLang="en-US">
              <a:solidFill>
                <a:srgbClr val="898989"/>
              </a:solidFill>
              <a:ea typeface="ＭＳ Ｐゴシック" panose="020B0600070205080204" pitchFamily="34" charset="-128"/>
              <a:cs typeface="Arial Unicode MS" pitchFamily="34" charset="-128"/>
            </a:endParaRPr>
          </a:p>
        </p:txBody>
      </p:sp>
    </p:spTree>
    <p:extLst>
      <p:ext uri="{BB962C8B-B14F-4D97-AF65-F5344CB8AC3E}">
        <p14:creationId xmlns:p14="http://schemas.microsoft.com/office/powerpoint/2010/main" val="73793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571500"/>
            <a:ext cx="10820400" cy="6000750"/>
          </a:xfrm>
        </p:spPr>
        <p:txBody>
          <a:bodyPr>
            <a:normAutofit fontScale="92500" lnSpcReduction="20000"/>
          </a:bodyPr>
          <a:lstStyle/>
          <a:p>
            <a:pPr algn="just"/>
            <a:r>
              <a:rPr lang="id-ID" dirty="0"/>
              <a:t>Information retrieval (IR) adalah kegiatan memperoleh sumber daya sistem informasi yang relevan dengan kebutuhan informasi dari kumpulan sumber daya tersebut. Pencarian dapat didasarkan pada teks lengkap atau pengindeksan berbasis konten lainnya. Information retrieval adalah ilmu mencari informasi dalam sebuah dokumen, mencari dokumen itu sendiri, dan juga mencari metadata yang mendeskripsikan data, dan database teks, gambar atau suara</a:t>
            </a:r>
            <a:r>
              <a:rPr lang="id-ID" dirty="0" smtClean="0"/>
              <a:t>.</a:t>
            </a:r>
          </a:p>
          <a:p>
            <a:pPr algn="just"/>
            <a:r>
              <a:rPr lang="id-ID" dirty="0"/>
              <a:t>Information Retrieval (IR) adalah menemukan bahan (biasanya dokumen) yang tidak terstruktur (biasanya teks) yang memenuhi kebutuhan informasi dari dalam koleksi besar (biasanya disimpan di komputer).</a:t>
            </a:r>
          </a:p>
          <a:p>
            <a:pPr algn="just"/>
            <a:endParaRPr lang="id-ID" dirty="0"/>
          </a:p>
          <a:p>
            <a:pPr algn="just"/>
            <a:r>
              <a:rPr lang="id-ID" dirty="0"/>
              <a:t>Akhir-akhir ini kami sering memikirkan penelusuran web terlebih dahulu, tetapi ada banyak kasus lain:</a:t>
            </a:r>
          </a:p>
          <a:p>
            <a:pPr marL="0" indent="0" algn="just">
              <a:buNone/>
            </a:pPr>
            <a:r>
              <a:rPr lang="id-ID" dirty="0" smtClean="0"/>
              <a:t>1. Pencarian </a:t>
            </a:r>
            <a:r>
              <a:rPr lang="id-ID" dirty="0"/>
              <a:t>email</a:t>
            </a:r>
          </a:p>
          <a:p>
            <a:pPr marL="0" indent="0" algn="just">
              <a:buNone/>
            </a:pPr>
            <a:r>
              <a:rPr lang="id-ID" dirty="0" smtClean="0"/>
              <a:t>2. Mencari </a:t>
            </a:r>
            <a:r>
              <a:rPr lang="id-ID" dirty="0"/>
              <a:t>laptop Anda</a:t>
            </a:r>
          </a:p>
          <a:p>
            <a:pPr marL="0" indent="0" algn="just">
              <a:buNone/>
            </a:pPr>
            <a:r>
              <a:rPr lang="id-ID" dirty="0" smtClean="0"/>
              <a:t>3. Basis </a:t>
            </a:r>
            <a:r>
              <a:rPr lang="id-ID" dirty="0"/>
              <a:t>pengetahuan perusahaan</a:t>
            </a:r>
          </a:p>
          <a:p>
            <a:pPr marL="0" indent="0" algn="just">
              <a:buNone/>
            </a:pPr>
            <a:r>
              <a:rPr lang="id-ID" dirty="0" smtClean="0"/>
              <a:t>4. Pengambilan </a:t>
            </a:r>
            <a:r>
              <a:rPr lang="id-ID" dirty="0"/>
              <a:t>informasi hukum</a:t>
            </a:r>
            <a:endParaRPr lang="id-ID" dirty="0" smtClean="0"/>
          </a:p>
          <a:p>
            <a:endParaRPr lang="id-ID" dirty="0"/>
          </a:p>
        </p:txBody>
      </p:sp>
    </p:spTree>
    <p:extLst>
      <p:ext uri="{BB962C8B-B14F-4D97-AF65-F5344CB8AC3E}">
        <p14:creationId xmlns:p14="http://schemas.microsoft.com/office/powerpoint/2010/main" val="315067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\informasi retrievel klo berkstruktur ya databese . Ada truktur dan un.</a:t>
            </a:r>
          </a:p>
          <a:p>
            <a:r>
              <a:rPr lang="id-ID" dirty="0" smtClean="0"/>
              <a:t>Finding material dalam bentuk teks . Menemukan kebutuhan infroamaasi pengguna bisa dalam bentuk large koleksi maupun tersimpan dalam sistem informasi. Ketika pengguna mencari informasi temu kembali informasi struk menggunakan database, atau teknologi informasi.</a:t>
            </a:r>
            <a:endParaRPr lang="id-ID" dirty="0"/>
          </a:p>
        </p:txBody>
      </p:sp>
    </p:spTree>
    <p:extLst>
      <p:ext uri="{BB962C8B-B14F-4D97-AF65-F5344CB8AC3E}">
        <p14:creationId xmlns:p14="http://schemas.microsoft.com/office/powerpoint/2010/main" val="367293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behavior</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Wilson's Nested Model of Conceptual Areas</a:t>
            </a:r>
          </a:p>
          <a:p>
            <a:r>
              <a:rPr lang="en-US" dirty="0" smtClean="0"/>
              <a:t>The concepts of information seeking, information retrieval, and information </a:t>
            </a:r>
            <a:r>
              <a:rPr lang="en-US" dirty="0" err="1" smtClean="0"/>
              <a:t>behaviour</a:t>
            </a:r>
            <a:r>
              <a:rPr lang="en-US" dirty="0" smtClean="0"/>
              <a:t> are objects of investigation of information science. Within this scientific discipline a variety of studies has been undertaken analyzing the interaction of an individual with information sources in case of a specific information need, task, and context. The research models developed in these studies vary in their level of scope. Wilson (1999) therefore developed a nested model of conceptual areas, which visualizes the interrelation of the here mentioned central concepts.</a:t>
            </a:r>
          </a:p>
          <a:p>
            <a:endParaRPr lang="en-US" dirty="0" smtClean="0"/>
          </a:p>
          <a:p>
            <a:r>
              <a:rPr lang="en-US" dirty="0" smtClean="0"/>
              <a:t>Wilson defines models of information behavior to be "statements, often in the form of diagrams, that attempt to describe an information-seeking activity, the causes and consequences of that activity, or the relationships among stages in information-seeking </a:t>
            </a:r>
            <a:r>
              <a:rPr lang="en-US" dirty="0" err="1" smtClean="0"/>
              <a:t>behaviour</a:t>
            </a:r>
            <a:r>
              <a:rPr lang="en-US" dirty="0" smtClean="0"/>
              <a:t>" (1999: 250).</a:t>
            </a:r>
            <a:endParaRPr lang="en-US" dirty="0"/>
          </a:p>
        </p:txBody>
      </p:sp>
    </p:spTree>
    <p:extLst>
      <p:ext uri="{BB962C8B-B14F-4D97-AF65-F5344CB8AC3E}">
        <p14:creationId xmlns:p14="http://schemas.microsoft.com/office/powerpoint/2010/main" val="101067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marL="0" indent="0">
              <a:buNone/>
            </a:pPr>
            <a:r>
              <a:rPr lang="id-ID" dirty="0" smtClean="0"/>
              <a:t>Sebuah konsep karena ketika searching informasi atau seekin informasi. Biasanya yg dipelajri ya behaviornya dan melibatkan IR IS ISEarching. Objek investigasi dalam information science. Ketika dilihat dari disiplin informasi. Interaksi . </a:t>
            </a:r>
          </a:p>
          <a:p>
            <a:pPr marL="0" indent="0">
              <a:buNone/>
            </a:pPr>
            <a:r>
              <a:rPr lang="id-ID" dirty="0" smtClean="0"/>
              <a:t>Konseptaual ada relation dari ketigainformasi tsb. Mendefinisikan </a:t>
            </a:r>
          </a:p>
          <a:p>
            <a:pPr marL="0" indent="0">
              <a:buNone/>
            </a:pPr>
            <a:r>
              <a:rPr lang="id-ID" dirty="0" smtClean="0"/>
              <a:t>Stages itu bertingkat/</a:t>
            </a:r>
            <a:endParaRPr lang="id-ID" dirty="0"/>
          </a:p>
        </p:txBody>
      </p:sp>
    </p:spTree>
    <p:extLst>
      <p:ext uri="{BB962C8B-B14F-4D97-AF65-F5344CB8AC3E}">
        <p14:creationId xmlns:p14="http://schemas.microsoft.com/office/powerpoint/2010/main" val="63503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533400"/>
            <a:ext cx="11144250" cy="6000750"/>
          </a:xfrm>
        </p:spPr>
        <p:txBody>
          <a:bodyPr/>
          <a:lstStyle/>
          <a:p>
            <a:r>
              <a:rPr lang="id-ID" dirty="0"/>
              <a:t>Model Nested Area Konseptual Wilson</a:t>
            </a:r>
          </a:p>
          <a:p>
            <a:pPr algn="just"/>
            <a:r>
              <a:rPr lang="id-ID" dirty="0"/>
              <a:t>Konsep </a:t>
            </a:r>
            <a:r>
              <a:rPr lang="id-ID" dirty="0" smtClean="0"/>
              <a:t>penemuan </a:t>
            </a:r>
            <a:r>
              <a:rPr lang="id-ID" dirty="0"/>
              <a:t>informasi, pencarian informasi, dan perilaku informasi merupakan objek penelitian ilmu informasi. Dalam disiplin ilmu ini berbagai studi telah dilakukan untuk menganalisis interaksi individu dengan sumber informasi dalam hal kebutuhan informasi, tugas, dan konteks tertentu. Model penelitian yang dikembangkan dalam studi ini bervariasi dalam tingkat cakupannya. Wilson (1999) oleh karena itu mengembangkan model bersarang dari area konseptual, yang memvisualisasikan keterkaitan dari konsep sentral yang disebutkan di sini</a:t>
            </a:r>
            <a:r>
              <a:rPr lang="id-ID" dirty="0" smtClean="0"/>
              <a:t>.</a:t>
            </a:r>
          </a:p>
          <a:p>
            <a:pPr algn="just"/>
            <a:r>
              <a:rPr lang="id-ID" dirty="0"/>
              <a:t>Wilson mendefinisikan model perilaku informasi menjadi "pernyataan, seringkali dalam bentuk diagram, yang mencoba menggambarkan aktivitas pencarian informasi, penyebab dan konsekuensi dari aktivitas itu, atau hubungan antar tahapan dalam perilaku pencarian informasi" (1999: 250).</a:t>
            </a:r>
          </a:p>
        </p:txBody>
      </p:sp>
    </p:spTree>
    <p:extLst>
      <p:ext uri="{BB962C8B-B14F-4D97-AF65-F5344CB8AC3E}">
        <p14:creationId xmlns:p14="http://schemas.microsoft.com/office/powerpoint/2010/main" val="2433191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1785</Words>
  <Application>Microsoft Office PowerPoint</Application>
  <PresentationFormat>Custom</PresentationFormat>
  <Paragraphs>140</Paragraphs>
  <Slides>30</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Microsoft Excel Chart</vt:lpstr>
      <vt:lpstr>Information Retrieval</vt:lpstr>
      <vt:lpstr>Information Seeking</vt:lpstr>
      <vt:lpstr>Information Searching </vt:lpstr>
      <vt:lpstr>Information Retrieval</vt:lpstr>
      <vt:lpstr>PowerPoint Presentation</vt:lpstr>
      <vt:lpstr>PowerPoint Presentation</vt:lpstr>
      <vt:lpstr>Information behavior</vt:lpstr>
      <vt:lpstr>PowerPoint Presentation</vt:lpstr>
      <vt:lpstr>PowerPoint Presentation</vt:lpstr>
      <vt:lpstr>Model of Information Behavior</vt:lpstr>
      <vt:lpstr>PowerPoint Presentation</vt:lpstr>
      <vt:lpstr>PowerPoint Presentation</vt:lpstr>
      <vt:lpstr>Unstructured (text) vs. structured (database) data in the mid-nineties</vt:lpstr>
      <vt:lpstr>PowerPoint Presentation</vt:lpstr>
      <vt:lpstr>PowerPoint Presentation</vt:lpstr>
      <vt:lpstr>Market cap itu kapitalisasi pasar adalah sebuah istilah bisnis yang menunjuk ke harga keseluruhan dari sebuah saham perusahaan yaitu sebuah harga yang harus dibayar seseorang untuk membeli seluruh perusahaan. Besar dan pertumbuhan dari suatu kapitalisasi pasar perusahaan sering kali adalah pengukuran penting dari keberhasilan atau kegagalan perusahaan terbuka. (wikipedia)</vt:lpstr>
      <vt:lpstr>Unstructured (text) vs. structured (database) data today</vt:lpstr>
      <vt:lpstr>PowerPoint Presentation</vt:lpstr>
      <vt:lpstr>PowerPoint Presentation</vt:lpstr>
      <vt:lpstr>Basic assumptions of Information Retrieval</vt:lpstr>
      <vt:lpstr>PowerPoint Presentation</vt:lpstr>
      <vt:lpstr>The classic search model</vt:lpstr>
      <vt:lpstr>PowerPoint Presentation</vt:lpstr>
      <vt:lpstr>PowerPoint Presentation</vt:lpstr>
      <vt:lpstr>PowerPoint Presentation</vt:lpstr>
      <vt:lpstr>How good are the retrieved docs?</vt:lpstr>
      <vt:lpstr>PowerPoint Presentation</vt:lpstr>
      <vt:lpstr>The outline before Midterm</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LQ</dc:creator>
  <cp:lastModifiedBy>LaptopKU</cp:lastModifiedBy>
  <cp:revision>18</cp:revision>
  <dcterms:created xsi:type="dcterms:W3CDTF">2020-09-14T05:28:25Z</dcterms:created>
  <dcterms:modified xsi:type="dcterms:W3CDTF">2020-09-16T10:12:57Z</dcterms:modified>
</cp:coreProperties>
</file>