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EAA7FA38-BFEC-4C31-983B-CF82A6EDA338}" type="datetimeFigureOut">
              <a:rPr lang="id-ID" smtClean="0"/>
              <a:t>25/09/2020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8D8CE69-C1FE-4B1F-A81E-1F8D9F5D448D}" type="slidenum">
              <a:rPr lang="id-ID" smtClean="0"/>
              <a:t>‹#›</a:t>
            </a:fld>
            <a:endParaRPr lang="id-ID"/>
          </a:p>
        </p:txBody>
      </p:sp>
    </p:spTree>
    <p:extLst>
      <p:ext uri="{BB962C8B-B14F-4D97-AF65-F5344CB8AC3E}">
        <p14:creationId xmlns:p14="http://schemas.microsoft.com/office/powerpoint/2010/main" val="114425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AA7FA38-BFEC-4C31-983B-CF82A6EDA338}" type="datetimeFigureOut">
              <a:rPr lang="id-ID" smtClean="0"/>
              <a:t>25/09/2020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8D8CE69-C1FE-4B1F-A81E-1F8D9F5D448D}" type="slidenum">
              <a:rPr lang="id-ID" smtClean="0"/>
              <a:t>‹#›</a:t>
            </a:fld>
            <a:endParaRPr lang="id-ID"/>
          </a:p>
        </p:txBody>
      </p:sp>
    </p:spTree>
    <p:extLst>
      <p:ext uri="{BB962C8B-B14F-4D97-AF65-F5344CB8AC3E}">
        <p14:creationId xmlns:p14="http://schemas.microsoft.com/office/powerpoint/2010/main" val="1509410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AA7FA38-BFEC-4C31-983B-CF82A6EDA338}" type="datetimeFigureOut">
              <a:rPr lang="id-ID" smtClean="0"/>
              <a:t>25/09/2020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8D8CE69-C1FE-4B1F-A81E-1F8D9F5D448D}" type="slidenum">
              <a:rPr lang="id-ID" smtClean="0"/>
              <a:t>‹#›</a:t>
            </a:fld>
            <a:endParaRPr lang="id-ID"/>
          </a:p>
        </p:txBody>
      </p:sp>
    </p:spTree>
    <p:extLst>
      <p:ext uri="{BB962C8B-B14F-4D97-AF65-F5344CB8AC3E}">
        <p14:creationId xmlns:p14="http://schemas.microsoft.com/office/powerpoint/2010/main" val="104651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AA7FA38-BFEC-4C31-983B-CF82A6EDA338}" type="datetimeFigureOut">
              <a:rPr lang="id-ID" smtClean="0"/>
              <a:t>25/09/2020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8D8CE69-C1FE-4B1F-A81E-1F8D9F5D448D}" type="slidenum">
              <a:rPr lang="id-ID" smtClean="0"/>
              <a:t>‹#›</a:t>
            </a:fld>
            <a:endParaRPr lang="id-ID"/>
          </a:p>
        </p:txBody>
      </p:sp>
    </p:spTree>
    <p:extLst>
      <p:ext uri="{BB962C8B-B14F-4D97-AF65-F5344CB8AC3E}">
        <p14:creationId xmlns:p14="http://schemas.microsoft.com/office/powerpoint/2010/main" val="1067060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7FA38-BFEC-4C31-983B-CF82A6EDA338}" type="datetimeFigureOut">
              <a:rPr lang="id-ID" smtClean="0"/>
              <a:t>25/09/2020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8D8CE69-C1FE-4B1F-A81E-1F8D9F5D448D}" type="slidenum">
              <a:rPr lang="id-ID" smtClean="0"/>
              <a:t>‹#›</a:t>
            </a:fld>
            <a:endParaRPr lang="id-ID"/>
          </a:p>
        </p:txBody>
      </p:sp>
    </p:spTree>
    <p:extLst>
      <p:ext uri="{BB962C8B-B14F-4D97-AF65-F5344CB8AC3E}">
        <p14:creationId xmlns:p14="http://schemas.microsoft.com/office/powerpoint/2010/main" val="2556120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EAA7FA38-BFEC-4C31-983B-CF82A6EDA338}" type="datetimeFigureOut">
              <a:rPr lang="id-ID" smtClean="0"/>
              <a:t>25/09/2020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8D8CE69-C1FE-4B1F-A81E-1F8D9F5D448D}" type="slidenum">
              <a:rPr lang="id-ID" smtClean="0"/>
              <a:t>‹#›</a:t>
            </a:fld>
            <a:endParaRPr lang="id-ID"/>
          </a:p>
        </p:txBody>
      </p:sp>
    </p:spTree>
    <p:extLst>
      <p:ext uri="{BB962C8B-B14F-4D97-AF65-F5344CB8AC3E}">
        <p14:creationId xmlns:p14="http://schemas.microsoft.com/office/powerpoint/2010/main" val="225642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EAA7FA38-BFEC-4C31-983B-CF82A6EDA338}" type="datetimeFigureOut">
              <a:rPr lang="id-ID" smtClean="0"/>
              <a:t>25/09/2020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8D8CE69-C1FE-4B1F-A81E-1F8D9F5D448D}" type="slidenum">
              <a:rPr lang="id-ID" smtClean="0"/>
              <a:t>‹#›</a:t>
            </a:fld>
            <a:endParaRPr lang="id-ID"/>
          </a:p>
        </p:txBody>
      </p:sp>
    </p:spTree>
    <p:extLst>
      <p:ext uri="{BB962C8B-B14F-4D97-AF65-F5344CB8AC3E}">
        <p14:creationId xmlns:p14="http://schemas.microsoft.com/office/powerpoint/2010/main" val="346054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EAA7FA38-BFEC-4C31-983B-CF82A6EDA338}" type="datetimeFigureOut">
              <a:rPr lang="id-ID" smtClean="0"/>
              <a:t>25/09/2020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8D8CE69-C1FE-4B1F-A81E-1F8D9F5D448D}" type="slidenum">
              <a:rPr lang="id-ID" smtClean="0"/>
              <a:t>‹#›</a:t>
            </a:fld>
            <a:endParaRPr lang="id-ID"/>
          </a:p>
        </p:txBody>
      </p:sp>
    </p:spTree>
    <p:extLst>
      <p:ext uri="{BB962C8B-B14F-4D97-AF65-F5344CB8AC3E}">
        <p14:creationId xmlns:p14="http://schemas.microsoft.com/office/powerpoint/2010/main" val="120522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7FA38-BFEC-4C31-983B-CF82A6EDA338}" type="datetimeFigureOut">
              <a:rPr lang="id-ID" smtClean="0"/>
              <a:t>25/09/2020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8D8CE69-C1FE-4B1F-A81E-1F8D9F5D448D}" type="slidenum">
              <a:rPr lang="id-ID" smtClean="0"/>
              <a:t>‹#›</a:t>
            </a:fld>
            <a:endParaRPr lang="id-ID"/>
          </a:p>
        </p:txBody>
      </p:sp>
    </p:spTree>
    <p:extLst>
      <p:ext uri="{BB962C8B-B14F-4D97-AF65-F5344CB8AC3E}">
        <p14:creationId xmlns:p14="http://schemas.microsoft.com/office/powerpoint/2010/main" val="2988808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7FA38-BFEC-4C31-983B-CF82A6EDA338}" type="datetimeFigureOut">
              <a:rPr lang="id-ID" smtClean="0"/>
              <a:t>25/09/2020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8D8CE69-C1FE-4B1F-A81E-1F8D9F5D448D}" type="slidenum">
              <a:rPr lang="id-ID" smtClean="0"/>
              <a:t>‹#›</a:t>
            </a:fld>
            <a:endParaRPr lang="id-ID"/>
          </a:p>
        </p:txBody>
      </p:sp>
    </p:spTree>
    <p:extLst>
      <p:ext uri="{BB962C8B-B14F-4D97-AF65-F5344CB8AC3E}">
        <p14:creationId xmlns:p14="http://schemas.microsoft.com/office/powerpoint/2010/main" val="3501264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7FA38-BFEC-4C31-983B-CF82A6EDA338}" type="datetimeFigureOut">
              <a:rPr lang="id-ID" smtClean="0"/>
              <a:t>25/09/2020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8D8CE69-C1FE-4B1F-A81E-1F8D9F5D448D}" type="slidenum">
              <a:rPr lang="id-ID" smtClean="0"/>
              <a:t>‹#›</a:t>
            </a:fld>
            <a:endParaRPr lang="id-ID"/>
          </a:p>
        </p:txBody>
      </p:sp>
    </p:spTree>
    <p:extLst>
      <p:ext uri="{BB962C8B-B14F-4D97-AF65-F5344CB8AC3E}">
        <p14:creationId xmlns:p14="http://schemas.microsoft.com/office/powerpoint/2010/main" val="362413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7FA38-BFEC-4C31-983B-CF82A6EDA338}" type="datetimeFigureOut">
              <a:rPr lang="id-ID" smtClean="0"/>
              <a:t>25/09/2020</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D8CE69-C1FE-4B1F-A81E-1F8D9F5D448D}" type="slidenum">
              <a:rPr lang="id-ID" smtClean="0"/>
              <a:t>‹#›</a:t>
            </a:fld>
            <a:endParaRPr lang="id-ID"/>
          </a:p>
        </p:txBody>
      </p:sp>
    </p:spTree>
    <p:extLst>
      <p:ext uri="{BB962C8B-B14F-4D97-AF65-F5344CB8AC3E}">
        <p14:creationId xmlns:p14="http://schemas.microsoft.com/office/powerpoint/2010/main" val="4132629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1</a:t>
            </a:r>
            <a:endParaRPr lang="id-ID" dirty="0"/>
          </a:p>
        </p:txBody>
      </p:sp>
      <p:sp>
        <p:nvSpPr>
          <p:cNvPr id="5" name="Content Placeholder 4"/>
          <p:cNvSpPr>
            <a:spLocks noGrp="1"/>
          </p:cNvSpPr>
          <p:nvPr>
            <p:ph idx="1"/>
          </p:nvPr>
        </p:nvSpPr>
        <p:spPr/>
        <p:txBody>
          <a:bodyPr>
            <a:normAutofit fontScale="92500" lnSpcReduction="10000"/>
          </a:bodyPr>
          <a:lstStyle/>
          <a:p>
            <a:pPr marL="0" indent="0">
              <a:buNone/>
            </a:pPr>
            <a:r>
              <a:rPr lang="id-ID" dirty="0" smtClean="0"/>
              <a:t>Google itu bukan web tapi mesin cari. Berarti google bukan digital library. </a:t>
            </a:r>
          </a:p>
          <a:p>
            <a:pPr marL="0" indent="0">
              <a:buNone/>
            </a:pPr>
            <a:r>
              <a:rPr lang="id-ID" dirty="0" smtClean="0"/>
              <a:t>Google = bing = mesin pecari. Beda dengan google scholar , beda dengan google book. Jadi, sebuah portal dikatakan digital library jiika nanti salah satunya memenuhi, bukan web alone. Sebuah web bukan digital library . Sebuah web yg digital library yaitu konten2 perpustakaan seperti buku digital, artefak digital.Digital library hrs ada tempat yg disimpan disana.</a:t>
            </a:r>
            <a:endParaRPr lang="id-ID" dirty="0"/>
          </a:p>
        </p:txBody>
      </p:sp>
    </p:spTree>
    <p:extLst>
      <p:ext uri="{BB962C8B-B14F-4D97-AF65-F5344CB8AC3E}">
        <p14:creationId xmlns:p14="http://schemas.microsoft.com/office/powerpoint/2010/main" val="148195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g3</a:t>
            </a:r>
            <a:endParaRPr lang="id-ID" dirty="0"/>
          </a:p>
        </p:txBody>
      </p:sp>
      <p:sp>
        <p:nvSpPr>
          <p:cNvPr id="3" name="Content Placeholder 2"/>
          <p:cNvSpPr>
            <a:spLocks noGrp="1"/>
          </p:cNvSpPr>
          <p:nvPr>
            <p:ph idx="1"/>
          </p:nvPr>
        </p:nvSpPr>
        <p:spPr/>
        <p:txBody>
          <a:bodyPr/>
          <a:lstStyle/>
          <a:p>
            <a:r>
              <a:rPr lang="id-ID" dirty="0" smtClean="0"/>
              <a:t>Tata kelola sama mau ba lembar berpa sesuai konten di daftar isi</a:t>
            </a:r>
            <a:endParaRPr lang="id-ID" dirty="0"/>
          </a:p>
        </p:txBody>
      </p:sp>
    </p:spTree>
    <p:extLst>
      <p:ext uri="{BB962C8B-B14F-4D97-AF65-F5344CB8AC3E}">
        <p14:creationId xmlns:p14="http://schemas.microsoft.com/office/powerpoint/2010/main" val="2080697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G5 dokument model</a:t>
            </a:r>
            <a:endParaRPr lang="id-ID" dirty="0"/>
          </a:p>
        </p:txBody>
      </p:sp>
      <p:sp>
        <p:nvSpPr>
          <p:cNvPr id="3" name="Content Placeholder 2"/>
          <p:cNvSpPr>
            <a:spLocks noGrp="1"/>
          </p:cNvSpPr>
          <p:nvPr>
            <p:ph idx="1"/>
          </p:nvPr>
        </p:nvSpPr>
        <p:spPr/>
        <p:txBody>
          <a:bodyPr/>
          <a:lstStyle/>
          <a:p>
            <a:r>
              <a:rPr lang="id-ID" dirty="0" smtClean="0"/>
              <a:t>Collection  by genre. Cara menyajikan konten dalam DL.</a:t>
            </a:r>
          </a:p>
          <a:p>
            <a:r>
              <a:rPr lang="id-ID" dirty="0" smtClean="0"/>
              <a:t>Di web biasa gak ada, ngentrynya lama.</a:t>
            </a:r>
            <a:endParaRPr lang="id-ID" dirty="0"/>
          </a:p>
        </p:txBody>
      </p:sp>
    </p:spTree>
    <p:extLst>
      <p:ext uri="{BB962C8B-B14F-4D97-AF65-F5344CB8AC3E}">
        <p14:creationId xmlns:p14="http://schemas.microsoft.com/office/powerpoint/2010/main" val="260505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	Documen protocal</a:t>
            </a:r>
            <a:endParaRPr lang="id-ID" dirty="0"/>
          </a:p>
        </p:txBody>
      </p:sp>
      <p:sp>
        <p:nvSpPr>
          <p:cNvPr id="3" name="Content Placeholder 2"/>
          <p:cNvSpPr>
            <a:spLocks noGrp="1"/>
          </p:cNvSpPr>
          <p:nvPr>
            <p:ph idx="1"/>
          </p:nvPr>
        </p:nvSpPr>
        <p:spPr/>
        <p:txBody>
          <a:bodyPr>
            <a:normAutofit fontScale="92500" lnSpcReduction="20000"/>
          </a:bodyPr>
          <a:lstStyle/>
          <a:p>
            <a:r>
              <a:rPr lang="id-ID" dirty="0" smtClean="0"/>
              <a:t>Di web biasa gak ada, ngentrynya lama.</a:t>
            </a:r>
          </a:p>
          <a:p>
            <a:r>
              <a:rPr lang="id-ID" dirty="0" smtClean="0"/>
              <a:t>Ada portal sitasi, g.schoolar , linked itu bukan DL Krn hanya 70% syarat DL yg dia punya. Jadi cenderung ke portal directori share. Apakah ada buku”? Hanya satu sekmn saja. Itu belum dikatakan sebagai digital library. Semua dalam bentuk digital bukan fisik saja.</a:t>
            </a:r>
          </a:p>
          <a:p>
            <a:r>
              <a:rPr lang="id-ID" dirty="0" smtClean="0"/>
              <a:t>Kita bisa meminjam koleksi, ada pengelolaaan pengguna scr digital. Di dalam DL ada pencatatannya.  Ada yg pernah mencoba i-pusnas. Klo belum donlot daftar dicoba</a:t>
            </a:r>
            <a:endParaRPr lang="id-ID" dirty="0"/>
          </a:p>
        </p:txBody>
      </p:sp>
    </p:spTree>
    <p:extLst>
      <p:ext uri="{BB962C8B-B14F-4D97-AF65-F5344CB8AC3E}">
        <p14:creationId xmlns:p14="http://schemas.microsoft.com/office/powerpoint/2010/main" val="1595909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Core service</a:t>
            </a:r>
            <a:endParaRPr lang="id-ID" dirty="0"/>
          </a:p>
        </p:txBody>
      </p:sp>
      <p:sp>
        <p:nvSpPr>
          <p:cNvPr id="3" name="Content Placeholder 2"/>
          <p:cNvSpPr>
            <a:spLocks noGrp="1"/>
          </p:cNvSpPr>
          <p:nvPr>
            <p:ph idx="1"/>
          </p:nvPr>
        </p:nvSpPr>
        <p:spPr/>
        <p:txBody>
          <a:bodyPr/>
          <a:lstStyle/>
          <a:p>
            <a:r>
              <a:rPr lang="id-ID" dirty="0" smtClean="0"/>
              <a:t>Kaindah index berdasar dubing for</a:t>
            </a:r>
          </a:p>
          <a:p>
            <a:r>
              <a:rPr lang="id-ID" dirty="0" smtClean="0"/>
              <a:t>Perpus yg punya koleksi difgital, buku, movie gambar. Klo misal Cuma 1 directori goggle book, directori movie itu yutube.</a:t>
            </a:r>
            <a:endParaRPr lang="id-ID" dirty="0"/>
          </a:p>
        </p:txBody>
      </p:sp>
    </p:spTree>
    <p:extLst>
      <p:ext uri="{BB962C8B-B14F-4D97-AF65-F5344CB8AC3E}">
        <p14:creationId xmlns:p14="http://schemas.microsoft.com/office/powerpoint/2010/main" val="1048452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Collection service</a:t>
            </a:r>
            <a:endParaRPr lang="id-ID" dirty="0"/>
          </a:p>
        </p:txBody>
      </p:sp>
      <p:sp>
        <p:nvSpPr>
          <p:cNvPr id="3" name="Content Placeholder 2"/>
          <p:cNvSpPr>
            <a:spLocks noGrp="1"/>
          </p:cNvSpPr>
          <p:nvPr>
            <p:ph idx="1"/>
          </p:nvPr>
        </p:nvSpPr>
        <p:spPr>
          <a:xfrm>
            <a:off x="457200" y="1268760"/>
            <a:ext cx="8229600" cy="5589240"/>
          </a:xfrm>
        </p:spPr>
        <p:txBody>
          <a:bodyPr>
            <a:normAutofit/>
          </a:bodyPr>
          <a:lstStyle/>
          <a:p>
            <a:r>
              <a:rPr lang="id-ID" dirty="0" smtClean="0"/>
              <a:t>Ketika membaca koleksi tidak full file tapi perchapter/per pages. Dimana perpus dengan konsep seprti itu. klo belum nemukan sprti itu DL. Klo gk ada masih berproses.</a:t>
            </a:r>
          </a:p>
          <a:p>
            <a:pPr marL="0" indent="0">
              <a:buNone/>
            </a:pPr>
            <a:r>
              <a:rPr lang="id-ID" dirty="0" smtClean="0"/>
              <a:t>TUGAS: </a:t>
            </a:r>
          </a:p>
          <a:p>
            <a:pPr marL="514350" indent="-514350">
              <a:buAutoNum type="arabicPeriod"/>
            </a:pPr>
            <a:r>
              <a:rPr lang="id-ID" dirty="0" smtClean="0">
                <a:solidFill>
                  <a:srgbClr val="FF0000"/>
                </a:solidFill>
              </a:rPr>
              <a:t>EXPLORE I-PUSNAS</a:t>
            </a:r>
          </a:p>
          <a:p>
            <a:pPr marL="514350" indent="-514350">
              <a:buAutoNum type="arabicPeriod"/>
            </a:pPr>
            <a:r>
              <a:rPr lang="id-ID" dirty="0" smtClean="0">
                <a:solidFill>
                  <a:srgbClr val="FF0000"/>
                </a:solidFill>
              </a:rPr>
              <a:t>EXPLORE DL UNAIR</a:t>
            </a:r>
          </a:p>
          <a:p>
            <a:r>
              <a:rPr lang="id-ID" dirty="0" smtClean="0"/>
              <a:t>Cek i-pusnas, apakah SESUAI DENGAN KONSEP DL</a:t>
            </a:r>
          </a:p>
          <a:p>
            <a:r>
              <a:rPr lang="id-ID" dirty="0" smtClean="0"/>
              <a:t>Apakah i-pusnas ini perpus digital atau bukan?</a:t>
            </a:r>
            <a:endParaRPr lang="id-ID" dirty="0"/>
          </a:p>
        </p:txBody>
      </p:sp>
    </p:spTree>
    <p:extLst>
      <p:ext uri="{BB962C8B-B14F-4D97-AF65-F5344CB8AC3E}">
        <p14:creationId xmlns:p14="http://schemas.microsoft.com/office/powerpoint/2010/main" val="229479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Cari ADLN UNAIR </a:t>
            </a:r>
            <a:endParaRPr lang="id-ID" dirty="0"/>
          </a:p>
        </p:txBody>
      </p:sp>
      <p:sp>
        <p:nvSpPr>
          <p:cNvPr id="3" name="Content Placeholder 2"/>
          <p:cNvSpPr>
            <a:spLocks noGrp="1"/>
          </p:cNvSpPr>
          <p:nvPr>
            <p:ph idx="1"/>
          </p:nvPr>
        </p:nvSpPr>
        <p:spPr/>
        <p:txBody>
          <a:bodyPr>
            <a:normAutofit fontScale="85000" lnSpcReduction="20000"/>
          </a:bodyPr>
          <a:lstStyle/>
          <a:p>
            <a:r>
              <a:rPr lang="id-ID" dirty="0" smtClean="0"/>
              <a:t>Lib unair. ADLN</a:t>
            </a:r>
          </a:p>
          <a:p>
            <a:r>
              <a:rPr lang="id-ID" dirty="0" smtClean="0"/>
              <a:t>Cri di lib.unair.ac.id/onesearch/</a:t>
            </a:r>
          </a:p>
          <a:p>
            <a:r>
              <a:rPr lang="id-ID" dirty="0" smtClean="0"/>
              <a:t>Adln berubah jadi onsear</a:t>
            </a:r>
          </a:p>
          <a:p>
            <a:pPr marL="0" indent="0">
              <a:buNone/>
            </a:pPr>
            <a:endParaRPr lang="id-ID" dirty="0">
              <a:solidFill>
                <a:srgbClr val="FF0000"/>
              </a:solidFill>
            </a:endParaRPr>
          </a:p>
          <a:p>
            <a:pPr marL="514350" indent="-514350">
              <a:buAutoNum type="arabicPeriod"/>
            </a:pPr>
            <a:r>
              <a:rPr lang="id-ID" dirty="0" smtClean="0">
                <a:solidFill>
                  <a:srgbClr val="FF0000"/>
                </a:solidFill>
              </a:rPr>
              <a:t>EXPLORE I-PUSNAS (bener2 diinstal supaya tahu )</a:t>
            </a:r>
          </a:p>
          <a:p>
            <a:pPr marL="514350" indent="-514350">
              <a:buAutoNum type="arabicPeriod"/>
            </a:pPr>
            <a:endParaRPr lang="id-ID" dirty="0" smtClean="0">
              <a:solidFill>
                <a:srgbClr val="FF0000"/>
              </a:solidFill>
            </a:endParaRPr>
          </a:p>
          <a:p>
            <a:pPr marL="514350" indent="-514350">
              <a:buAutoNum type="arabicPeriod"/>
            </a:pPr>
            <a:r>
              <a:rPr lang="id-ID" dirty="0" smtClean="0">
                <a:solidFill>
                  <a:srgbClr val="FF0000"/>
                </a:solidFill>
              </a:rPr>
              <a:t>1. ipusnas -&gt; diintall, supaya tahu.. </a:t>
            </a:r>
          </a:p>
          <a:p>
            <a:pPr marL="514350" indent="-514350">
              <a:buAutoNum type="arabicPeriod"/>
            </a:pPr>
            <a:r>
              <a:rPr lang="id-ID" dirty="0" smtClean="0">
                <a:solidFill>
                  <a:srgbClr val="FF0000"/>
                </a:solidFill>
              </a:rPr>
              <a:t>2. one search -&gt; uniar</a:t>
            </a:r>
          </a:p>
          <a:p>
            <a:pPr marL="514350" indent="-514350">
              <a:buAutoNum type="arabicPeriod"/>
            </a:pPr>
            <a:r>
              <a:rPr lang="id-ID" dirty="0" smtClean="0">
                <a:solidFill>
                  <a:srgbClr val="FF0000"/>
                </a:solidFill>
              </a:rPr>
              <a:t>Apakah keduanya itu DL? Dieskplore apakah digital library.</a:t>
            </a:r>
          </a:p>
          <a:p>
            <a:pPr marL="0" indent="0">
              <a:buNone/>
            </a:pPr>
            <a:r>
              <a:rPr lang="id-ID" smtClean="0">
                <a:solidFill>
                  <a:srgbClr val="FF0000"/>
                </a:solidFill>
              </a:rPr>
              <a:t>Hasil diupload dia ula</a:t>
            </a:r>
          </a:p>
          <a:p>
            <a:pPr marL="514350" indent="-514350">
              <a:buAutoNum type="arabicPeriod"/>
            </a:pPr>
            <a:endParaRPr lang="id-ID" dirty="0" smtClean="0">
              <a:solidFill>
                <a:srgbClr val="FF0000"/>
              </a:solidFill>
            </a:endParaRPr>
          </a:p>
        </p:txBody>
      </p:sp>
    </p:spTree>
    <p:extLst>
      <p:ext uri="{BB962C8B-B14F-4D97-AF65-F5344CB8AC3E}">
        <p14:creationId xmlns:p14="http://schemas.microsoft.com/office/powerpoint/2010/main" val="2596428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Tradisonal </a:t>
            </a:r>
          </a:p>
          <a:p>
            <a:r>
              <a:rPr lang="id-ID" dirty="0" smtClean="0"/>
              <a:t>Hybrdi</a:t>
            </a:r>
          </a:p>
          <a:p>
            <a:r>
              <a:rPr lang="id-ID" dirty="0" smtClean="0"/>
              <a:t>Digital.</a:t>
            </a:r>
            <a:endParaRPr lang="id-ID" dirty="0"/>
          </a:p>
        </p:txBody>
      </p:sp>
    </p:spTree>
    <p:extLst>
      <p:ext uri="{BB962C8B-B14F-4D97-AF65-F5344CB8AC3E}">
        <p14:creationId xmlns:p14="http://schemas.microsoft.com/office/powerpoint/2010/main" val="3029621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tradisional</a:t>
            </a:r>
            <a:endParaRPr lang="id-ID" dirty="0"/>
          </a:p>
        </p:txBody>
      </p:sp>
      <p:sp>
        <p:nvSpPr>
          <p:cNvPr id="3" name="Content Placeholder 2"/>
          <p:cNvSpPr>
            <a:spLocks noGrp="1"/>
          </p:cNvSpPr>
          <p:nvPr>
            <p:ph idx="1"/>
          </p:nvPr>
        </p:nvSpPr>
        <p:spPr/>
        <p:txBody>
          <a:bodyPr>
            <a:noAutofit/>
          </a:bodyPr>
          <a:lstStyle/>
          <a:p>
            <a:pPr algn="just"/>
            <a:r>
              <a:rPr lang="id-ID" sz="2400" dirty="0" smtClean="0"/>
              <a:t>Sebuah ruangan memiliki koleksi buku ada perpustakaan </a:t>
            </a:r>
          </a:p>
          <a:p>
            <a:pPr algn="just"/>
            <a:r>
              <a:rPr lang="id-ID" sz="2400" dirty="0" smtClean="0"/>
              <a:t>Perpus digital ada collection develompment and management dalam bentuk digital</a:t>
            </a:r>
          </a:p>
          <a:p>
            <a:pPr algn="just"/>
            <a:r>
              <a:rPr lang="id-ID" sz="2400" dirty="0" smtClean="0"/>
              <a:t>Technical procesing: klo tradisional, mengolah mengkatalog, mengklasifikasi. Besentuhna dgn buku. Stroage bentuk filling cabinet.</a:t>
            </a:r>
          </a:p>
          <a:p>
            <a:pPr algn="just"/>
            <a:r>
              <a:rPr lang="id-ID" sz="2400" dirty="0" smtClean="0"/>
              <a:t>Tecnical processing digilib: dialih mediakan dalam digital -&gt; proses mapping dalam meta data </a:t>
            </a:r>
            <a:r>
              <a:rPr lang="id-ID" sz="2400" dirty="0" smtClean="0">
                <a:sym typeface="Wingdings" pitchFamily="2" charset="2"/>
              </a:rPr>
              <a:t> disimpan dalam storage/repository. Klo digital namanya storage. Buku klo jumlah banyak, storagenya berapa. 1 haardisk alam bentuk 10 terabyte. Apalagi yang 10 terabyte. </a:t>
            </a:r>
          </a:p>
          <a:p>
            <a:pPr algn="just"/>
            <a:r>
              <a:rPr lang="id-ID" sz="2400" dirty="0" smtClean="0">
                <a:sym typeface="Wingdings" pitchFamily="2" charset="2"/>
              </a:rPr>
              <a:t>Itu disusun jurnal storage ada disana  </a:t>
            </a:r>
            <a:endParaRPr lang="id-ID" sz="2400" dirty="0"/>
          </a:p>
        </p:txBody>
      </p:sp>
    </p:spTree>
    <p:extLst>
      <p:ext uri="{BB962C8B-B14F-4D97-AF65-F5344CB8AC3E}">
        <p14:creationId xmlns:p14="http://schemas.microsoft.com/office/powerpoint/2010/main" val="4132070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lnSpcReduction="10000"/>
          </a:bodyPr>
          <a:lstStyle/>
          <a:p>
            <a:r>
              <a:rPr lang="id-ID" sz="2400" dirty="0" smtClean="0"/>
              <a:t>Index creation . Tradisional dan digital itu sama.</a:t>
            </a:r>
          </a:p>
          <a:p>
            <a:r>
              <a:rPr lang="id-ID" sz="2400" dirty="0" smtClean="0"/>
              <a:t>Tujuannya untuk mentrace. Contoh : google aada high index. Index sama dengan dipake google. </a:t>
            </a:r>
          </a:p>
          <a:p>
            <a:r>
              <a:rPr lang="id-ID" sz="2400" dirty="0" smtClean="0"/>
              <a:t>Counter transaction: </a:t>
            </a:r>
          </a:p>
          <a:p>
            <a:pPr marL="0" indent="0">
              <a:buNone/>
            </a:pPr>
            <a:r>
              <a:rPr lang="id-ID" sz="2400" dirty="0"/>
              <a:t>	</a:t>
            </a:r>
            <a:r>
              <a:rPr lang="id-ID" sz="2400" dirty="0" smtClean="0"/>
              <a:t>tradisional </a:t>
            </a:r>
            <a:r>
              <a:rPr lang="id-ID" sz="2400" dirty="0" smtClean="0">
                <a:sym typeface="Wingdings" pitchFamily="2" charset="2"/>
              </a:rPr>
              <a:t> di meja </a:t>
            </a:r>
          </a:p>
          <a:p>
            <a:pPr marL="0" indent="0">
              <a:buNone/>
            </a:pPr>
            <a:r>
              <a:rPr lang="id-ID" sz="2400" dirty="0">
                <a:sym typeface="Wingdings" pitchFamily="2" charset="2"/>
              </a:rPr>
              <a:t>	</a:t>
            </a:r>
            <a:r>
              <a:rPr lang="id-ID" sz="2400" dirty="0" smtClean="0">
                <a:sym typeface="Wingdings" pitchFamily="2" charset="2"/>
              </a:rPr>
              <a:t>digital  ketika kita login dengan menggunakan internet</a:t>
            </a:r>
          </a:p>
          <a:p>
            <a:pPr marL="0" indent="0">
              <a:buNone/>
            </a:pPr>
            <a:r>
              <a:rPr lang="id-ID" sz="2400" dirty="0">
                <a:sym typeface="Wingdings" pitchFamily="2" charset="2"/>
              </a:rPr>
              <a:t>	</a:t>
            </a:r>
            <a:r>
              <a:rPr lang="id-ID" sz="2400" dirty="0" smtClean="0">
                <a:sym typeface="Wingdings" pitchFamily="2" charset="2"/>
              </a:rPr>
              <a:t>	 membutuhkan jejak digital</a:t>
            </a:r>
          </a:p>
          <a:p>
            <a:pPr marL="0" indent="0">
              <a:buNone/>
            </a:pPr>
            <a:r>
              <a:rPr lang="id-ID" sz="2400" dirty="0" smtClean="0">
                <a:sym typeface="Wingdings" pitchFamily="2" charset="2"/>
              </a:rPr>
              <a:t>Reference work</a:t>
            </a:r>
          </a:p>
          <a:p>
            <a:pPr marL="0" indent="0">
              <a:buNone/>
            </a:pPr>
            <a:r>
              <a:rPr lang="id-ID" sz="2400" dirty="0" smtClean="0">
                <a:sym typeface="Wingdings" pitchFamily="2" charset="2"/>
              </a:rPr>
              <a:t>Preservasi</a:t>
            </a:r>
          </a:p>
          <a:p>
            <a:pPr>
              <a:buFontTx/>
              <a:buChar char="-"/>
            </a:pPr>
            <a:r>
              <a:rPr lang="id-ID" sz="2400" dirty="0" smtClean="0">
                <a:sym typeface="Wingdings" pitchFamily="2" charset="2"/>
              </a:rPr>
              <a:t>Acuan sama </a:t>
            </a:r>
          </a:p>
          <a:p>
            <a:pPr>
              <a:buFontTx/>
              <a:buChar char="-"/>
            </a:pPr>
            <a:r>
              <a:rPr lang="id-ID" sz="2400" dirty="0" smtClean="0">
                <a:sym typeface="Wingdings" pitchFamily="2" charset="2"/>
              </a:rPr>
              <a:t>Yg beda konten satu fisik buku satu digital</a:t>
            </a:r>
            <a:endParaRPr lang="id-ID" sz="2400" dirty="0"/>
          </a:p>
        </p:txBody>
      </p:sp>
    </p:spTree>
    <p:extLst>
      <p:ext uri="{BB962C8B-B14F-4D97-AF65-F5344CB8AC3E}">
        <p14:creationId xmlns:p14="http://schemas.microsoft.com/office/powerpoint/2010/main" val="77216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336704"/>
          </a:xfrm>
        </p:spPr>
        <p:txBody>
          <a:bodyPr>
            <a:normAutofit/>
          </a:bodyPr>
          <a:lstStyle/>
          <a:p>
            <a:r>
              <a:rPr lang="id-ID" sz="2000" dirty="0" smtClean="0"/>
              <a:t>1. digital library itu webnya berjejaring. Bukan single entity. Contoh, tidak jurnal saja, tidak buku saja. Yutube itu koleksi multimedia. DL itu multi entity yaitu jurnal,  buku, film, artefak.</a:t>
            </a:r>
          </a:p>
          <a:p>
            <a:r>
              <a:rPr lang="id-ID" sz="2000" dirty="0" smtClean="0"/>
              <a:t>2. DL harus bergejaring. Membutuhkan teknologi untuk berjejaring. Misal, onesearch itu berjejaring dengan itb dan its. One seaarch apakah hanya link kolaaborasi indeks dari semua library / one search ini menghubungkan resource.</a:t>
            </a:r>
          </a:p>
          <a:p>
            <a:r>
              <a:rPr lang="id-ID" sz="2000" dirty="0" smtClean="0"/>
              <a:t>Contoh : google collec index. DL itu link to resoerce in many institution. Bisa bertukar konten. Klo belum ada konten pertukakran ya bukan</a:t>
            </a:r>
          </a:p>
          <a:p>
            <a:r>
              <a:rPr lang="id-ID" sz="2000" dirty="0" smtClean="0"/>
              <a:t>3. Harus berkonsep open acccess. Klo kita sudah login hrs transparan. Ada close acses/open acse. Secara international open acsess. Jurnal harus opena kases jurnal. Permaslahan : institusi membangun konten itu tidak mudah ada biaya, dll. Ketika ada open acses antar insitusi ada sesuatu. Unair 100 konten ui 1000 konten gpp. Klo misal unair 1000 konten sm kartini 100 konten ya jangan. Apple to apple saling bertukar resources. </a:t>
            </a:r>
          </a:p>
          <a:p>
            <a:r>
              <a:rPr lang="id-ID" sz="2000" dirty="0" smtClean="0"/>
              <a:t>Ketika pemerintah membangun DL tidak berhasil karena pertukaran tidak apple to apple . Misal resorce skripsik ya skripsi semua, buku ya buku.</a:t>
            </a:r>
          </a:p>
          <a:p>
            <a:r>
              <a:rPr lang="id-ID" sz="2000" dirty="0" smtClean="0"/>
              <a:t>Setiap dokumen dalam digital harus punya DOI sebagai identitas mana yg original, dan mana yang tidak</a:t>
            </a:r>
          </a:p>
        </p:txBody>
      </p:sp>
    </p:spTree>
    <p:extLst>
      <p:ext uri="{BB962C8B-B14F-4D97-AF65-F5344CB8AC3E}">
        <p14:creationId xmlns:p14="http://schemas.microsoft.com/office/powerpoint/2010/main" val="132806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lnSpcReduction="10000"/>
          </a:bodyPr>
          <a:lstStyle/>
          <a:p>
            <a:r>
              <a:rPr lang="id-ID" dirty="0" smtClean="0"/>
              <a:t>Youtube bukan, tapi bentuknya digigtal. Itu sub konten hanya untuk video. </a:t>
            </a:r>
          </a:p>
          <a:p>
            <a:r>
              <a:rPr lang="id-ID" dirty="0" smtClean="0"/>
              <a:t>2. netwoekenabled itu tidak amsuk karena itu sistem jaringan. Tidak ada internat tapi bisa akses semua. Itu dl tapi itu akses lokal dari satu titik akses buku, melihat movie, cari dokumen lain. Klo dari rumah tidak bisa akses</a:t>
            </a:r>
          </a:p>
          <a:p>
            <a:r>
              <a:rPr lang="id-ID" dirty="0" smtClean="0"/>
              <a:t>3. Peluangnya ini sangat luar biasa, jadi pengembangannya luar biasa dalam DL</a:t>
            </a:r>
            <a:endParaRPr lang="id-ID" dirty="0"/>
          </a:p>
        </p:txBody>
      </p:sp>
    </p:spTree>
    <p:extLst>
      <p:ext uri="{BB962C8B-B14F-4D97-AF65-F5344CB8AC3E}">
        <p14:creationId xmlns:p14="http://schemas.microsoft.com/office/powerpoint/2010/main" val="4075167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637112"/>
          </a:xfrm>
        </p:spPr>
        <p:txBody>
          <a:bodyPr>
            <a:normAutofit lnSpcReduction="10000"/>
          </a:bodyPr>
          <a:lstStyle/>
          <a:p>
            <a:r>
              <a:rPr lang="id-ID" sz="2400" dirty="0" smtClean="0"/>
              <a:t>Ketika diopen yang punya siap yg asli. Klo login pake password itu bukan open acses. Ketika Dl. Openacses yg dimaksud dalam DL itu saling menyapa antar institusi. Saya pake akun library unair saya bisa mencari resource digitlal ITB ITS. Open acses saling berutkar antar institusi</a:t>
            </a:r>
          </a:p>
          <a:p>
            <a:r>
              <a:rPr lang="id-ID" sz="2400" dirty="0" smtClean="0"/>
              <a:t>4. tujuan semua dibangunnya relasi untuik universall akss DL. Satu gade bisa eksplore berbagai lokasi. Klo sudah oneserach diekspolore apakah sudah memenuhi ini. </a:t>
            </a:r>
          </a:p>
          <a:p>
            <a:r>
              <a:rPr lang="id-ID" sz="2400" dirty="0" smtClean="0"/>
              <a:t>5. Tidka dibatasi hanya dokumen DL itu, bahwa harus artefak juga masuk ke library dan  didstribusikan printed formates. DL gabiooleh ada konsep download itu namanya directori. DL bisa akses kyk perpus. Printed formats. ituKetika kita pengen mencetak 2/3 halaman itu bisa baca. </a:t>
            </a:r>
            <a:endParaRPr lang="id-ID" sz="2400" dirty="0"/>
          </a:p>
        </p:txBody>
      </p:sp>
    </p:spTree>
    <p:extLst>
      <p:ext uri="{BB962C8B-B14F-4D97-AF65-F5344CB8AC3E}">
        <p14:creationId xmlns:p14="http://schemas.microsoft.com/office/powerpoint/2010/main" val="2583576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908720"/>
          </a:xfrm>
        </p:spPr>
        <p:txBody>
          <a:bodyPr/>
          <a:lstStyle/>
          <a:p>
            <a:r>
              <a:rPr lang="id-ID" dirty="0" smtClean="0"/>
              <a:t>goals</a:t>
            </a:r>
            <a:endParaRPr lang="id-ID" dirty="0"/>
          </a:p>
        </p:txBody>
      </p:sp>
      <p:sp>
        <p:nvSpPr>
          <p:cNvPr id="3" name="Content Placeholder 2"/>
          <p:cNvSpPr>
            <a:spLocks noGrp="1"/>
          </p:cNvSpPr>
          <p:nvPr>
            <p:ph idx="1"/>
          </p:nvPr>
        </p:nvSpPr>
        <p:spPr>
          <a:xfrm>
            <a:off x="457200" y="908720"/>
            <a:ext cx="8229600" cy="5544616"/>
          </a:xfrm>
        </p:spPr>
        <p:txBody>
          <a:bodyPr>
            <a:normAutofit/>
          </a:bodyPr>
          <a:lstStyle/>
          <a:p>
            <a:r>
              <a:rPr lang="id-ID" sz="2400" dirty="0" smtClean="0"/>
              <a:t>1. fokus thdp digitazinon. Fokus terhadap alihmedia. Klo buku sekarang berbasis digital. Jurnal banyak ejurnal. Klo ada buku dalam bentuk media/soft copy harus dilakukan digitalisasi. Oleh karnea itu , fokusnya. Yg sudah melakukan secara keseluraahan koleksi ilmiah itu UI, Hampir koleksi skripsi , karya tulis mhsw yang lama2 sudah berhasil di digitasi. Sehingga apabila ada yg  mengambil secara sepihak itu bisa dibuktikan klo plagiarism.</a:t>
            </a:r>
          </a:p>
          <a:p>
            <a:r>
              <a:rPr lang="id-ID" sz="2400" dirty="0" smtClean="0"/>
              <a:t>skema metadata. Krn  metadata yg dibaca oleh index. Klo perpus sdh punya kesepakatan metadata seluruh dunia. Klo arsip belum punya secara general untuk metadata arsip antara its sm unair bisa beda. Tapi sudah ada standard adari kepala ANRI. Dubingcore. Ada managemen data teknik mulai digital alih media, pengolahan, preservasi, sampai dengan penyajian. </a:t>
            </a:r>
            <a:endParaRPr lang="id-ID" sz="2400" dirty="0"/>
          </a:p>
        </p:txBody>
      </p:sp>
    </p:spTree>
    <p:extLst>
      <p:ext uri="{BB962C8B-B14F-4D97-AF65-F5344CB8AC3E}">
        <p14:creationId xmlns:p14="http://schemas.microsoft.com/office/powerpoint/2010/main" val="1032316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332656"/>
            <a:ext cx="8229600" cy="6192688"/>
          </a:xfrm>
        </p:spPr>
        <p:txBody>
          <a:bodyPr>
            <a:normAutofit/>
          </a:bodyPr>
          <a:lstStyle/>
          <a:p>
            <a:r>
              <a:rPr lang="id-ID" sz="2400" dirty="0" smtClean="0"/>
              <a:t>2. lebih enak mana cbaca informasi / data. Diawal2 hrs data. Sekarang krn sudah valid. Mengemas paket 2 infromasi yg berharga. Contoh, google bisa mengemas paket infromasi menarik. Saya emncari artikel, artikel number pages 1 artikel yang seringkali dilihat. Walaupun artikel orang tidak pernah lihat yan nggak mungkin dipajang. New competitis seprti itu dan peluang oenyajian data seprti itu. Contoh, search buku IS ,  sudah ada yang baca, harus ada alternate kedua yang menyajikan bahw aada buku lain yang sama dengan pertam</a:t>
            </a:r>
          </a:p>
          <a:p>
            <a:r>
              <a:rPr lang="id-ID" sz="2400" dirty="0" smtClean="0"/>
              <a:t>Ini dikatakan informasi lebih utama daripada data. </a:t>
            </a:r>
            <a:r>
              <a:rPr lang="id-ID" sz="2400" dirty="0"/>
              <a:t> </a:t>
            </a:r>
            <a:r>
              <a:rPr lang="id-ID" sz="2400" dirty="0" smtClean="0"/>
              <a:t>Membuat data lebih valid itu cepat sekarng</a:t>
            </a:r>
          </a:p>
          <a:p>
            <a:r>
              <a:rPr lang="id-ID" sz="2400" dirty="0" smtClean="0"/>
              <a:t>3. fully integrating DM : sudah salung menyapa . Ada moduler2 sistem arsitek yg dibangun dan salsing menyaapa contoh one search. </a:t>
            </a:r>
            <a:endParaRPr lang="id-ID" sz="2400" dirty="0"/>
          </a:p>
        </p:txBody>
      </p:sp>
    </p:spTree>
    <p:extLst>
      <p:ext uri="{BB962C8B-B14F-4D97-AF65-F5344CB8AC3E}">
        <p14:creationId xmlns:p14="http://schemas.microsoft.com/office/powerpoint/2010/main" val="3966657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648"/>
            <a:ext cx="8229600" cy="922114"/>
          </a:xfrm>
        </p:spPr>
        <p:txBody>
          <a:bodyPr/>
          <a:lstStyle/>
          <a:p>
            <a:r>
              <a:rPr lang="id-ID" dirty="0" smtClean="0"/>
              <a:t>DL shrit cain</a:t>
            </a:r>
            <a:endParaRPr lang="id-ID" dirty="0"/>
          </a:p>
        </p:txBody>
      </p:sp>
      <p:sp>
        <p:nvSpPr>
          <p:cNvPr id="3" name="Content Placeholder 2"/>
          <p:cNvSpPr>
            <a:spLocks noGrp="1"/>
          </p:cNvSpPr>
          <p:nvPr>
            <p:ph idx="1"/>
          </p:nvPr>
        </p:nvSpPr>
        <p:spPr>
          <a:xfrm>
            <a:off x="457200" y="1340768"/>
            <a:ext cx="8229600" cy="4785395"/>
          </a:xfrm>
        </p:spPr>
        <p:txBody>
          <a:bodyPr/>
          <a:lstStyle/>
          <a:p>
            <a:r>
              <a:rPr lang="id-ID" dirty="0" smtClean="0"/>
              <a:t>Ditegah DL, yg dikelola entitas buku, dokumen, film, artefak, ada authotr publisher editor, ketika dia jadi konsolidator dlm linrat, disajikan ke user, pengguna tidak siswa ada author, editor, teacher. Itu semua memunculkan infromasi high index author. Editor yg kredibel siapa. Menarik karena ada asosiais 2 role ketika semua metada saling menyapa</a:t>
            </a:r>
            <a:endParaRPr lang="id-ID" dirty="0"/>
          </a:p>
        </p:txBody>
      </p:sp>
    </p:spTree>
    <p:extLst>
      <p:ext uri="{BB962C8B-B14F-4D97-AF65-F5344CB8AC3E}">
        <p14:creationId xmlns:p14="http://schemas.microsoft.com/office/powerpoint/2010/main" val="4175647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id-ID" dirty="0" smtClean="0"/>
              <a:t>DL Content</a:t>
            </a:r>
            <a:endParaRPr lang="id-ID" dirty="0"/>
          </a:p>
        </p:txBody>
      </p:sp>
      <p:sp>
        <p:nvSpPr>
          <p:cNvPr id="3" name="Content Placeholder 2"/>
          <p:cNvSpPr>
            <a:spLocks noGrp="1"/>
          </p:cNvSpPr>
          <p:nvPr>
            <p:ph idx="1"/>
          </p:nvPr>
        </p:nvSpPr>
        <p:spPr>
          <a:xfrm>
            <a:off x="457200" y="1268760"/>
            <a:ext cx="8229600" cy="4857403"/>
          </a:xfrm>
        </p:spPr>
        <p:txBody>
          <a:bodyPr/>
          <a:lstStyle/>
          <a:p>
            <a:r>
              <a:rPr lang="id-ID" dirty="0" smtClean="0"/>
              <a:t>Diperpus mungkin movie ada koleksi multimed , musik ada, speech jarang . Misal pidato unair raadari rektor 1- skrg. Ekspolore ipusnasn sm one serarch apakah koleksinya ada semua tinggal dicentang</a:t>
            </a:r>
            <a:endParaRPr lang="id-ID" dirty="0"/>
          </a:p>
        </p:txBody>
      </p:sp>
    </p:spTree>
    <p:extLst>
      <p:ext uri="{BB962C8B-B14F-4D97-AF65-F5344CB8AC3E}">
        <p14:creationId xmlns:p14="http://schemas.microsoft.com/office/powerpoint/2010/main" val="3359420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id-ID" dirty="0" smtClean="0"/>
              <a:t>contennt</a:t>
            </a:r>
            <a:endParaRPr lang="id-ID" dirty="0"/>
          </a:p>
        </p:txBody>
      </p:sp>
      <p:sp>
        <p:nvSpPr>
          <p:cNvPr id="3" name="Content Placeholder 2"/>
          <p:cNvSpPr>
            <a:spLocks noGrp="1"/>
          </p:cNvSpPr>
          <p:nvPr>
            <p:ph idx="1"/>
          </p:nvPr>
        </p:nvSpPr>
        <p:spPr>
          <a:xfrm>
            <a:off x="457200" y="1268760"/>
            <a:ext cx="8229600" cy="4857403"/>
          </a:xfrm>
        </p:spPr>
        <p:txBody>
          <a:bodyPr>
            <a:normAutofit fontScale="92500" lnSpcReduction="10000"/>
          </a:bodyPr>
          <a:lstStyle/>
          <a:p>
            <a:r>
              <a:rPr lang="id-ID" dirty="0" smtClean="0"/>
              <a:t>Google pemenangnya karena , klo dalam dunia komunikasi konten is kingnya facebook yg punya wa facebook. Sejumlah penduduk yg bercakap cakap di grup siapa ygg menang dia tahu . Konten adalah raja, karena infromastion konten lebih penting dari use fro storage. Penyimpanannya aa ya dat.a orang cenderung mencari konten bukan data. Konten menjadi akurat dan menarik dikemas seperti apa. Lebih menarik karna konten restalisasi data. Dengan demikian digital library harus konten is king, jgn mengusuang kuantitas.</a:t>
            </a:r>
            <a:endParaRPr lang="id-ID" dirty="0"/>
          </a:p>
        </p:txBody>
      </p:sp>
    </p:spTree>
    <p:extLst>
      <p:ext uri="{BB962C8B-B14F-4D97-AF65-F5344CB8AC3E}">
        <p14:creationId xmlns:p14="http://schemas.microsoft.com/office/powerpoint/2010/main" val="1391257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Contoh perpus unair ada 10 erb, dan yg dipinjem brp buku. Klo yg dipenjem 2 rb buku brarti hny 20@. Sorage 10000, konten itu 2000. perpustakan bagus yg mana rasio pinjemanya koleksi itu tinggi. Ada prosedur disana, penyiangan yang gapernah dipinjem digeser, konten out of date di ger/dimusknakna</a:t>
            </a:r>
            <a:endParaRPr lang="id-ID" dirty="0"/>
          </a:p>
        </p:txBody>
      </p:sp>
    </p:spTree>
    <p:extLst>
      <p:ext uri="{BB962C8B-B14F-4D97-AF65-F5344CB8AC3E}">
        <p14:creationId xmlns:p14="http://schemas.microsoft.com/office/powerpoint/2010/main" val="1894860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type</a:t>
            </a:r>
            <a:endParaRPr lang="id-ID" dirty="0"/>
          </a:p>
        </p:txBody>
      </p:sp>
      <p:sp>
        <p:nvSpPr>
          <p:cNvPr id="3" name="Content Placeholder 2"/>
          <p:cNvSpPr>
            <a:spLocks noGrp="1"/>
          </p:cNvSpPr>
          <p:nvPr>
            <p:ph idx="1"/>
          </p:nvPr>
        </p:nvSpPr>
        <p:spPr>
          <a:xfrm>
            <a:off x="457200" y="1600200"/>
            <a:ext cx="8229600" cy="4925144"/>
          </a:xfrm>
        </p:spPr>
        <p:txBody>
          <a:bodyPr>
            <a:normAutofit/>
          </a:bodyPr>
          <a:lstStyle/>
          <a:p>
            <a:r>
              <a:rPr lang="id-ID" sz="2400" dirty="0" smtClean="0"/>
              <a:t>1. Digitalisasi. Jadi, semua aharus dialih mediakan koleksinya. Mengalih mediakan gaboleh satu file utuh. Harusnya mengadlih emdiakan perpages. Tidak dalam satu file utuh, ketika menyajikan saut file utuh itu konsep directory bukan DL. Tetapid alma konsep chapter untuk konsep. DL baca itu buku bisa digerakkan layarnya.</a:t>
            </a:r>
          </a:p>
          <a:p>
            <a:r>
              <a:rPr lang="id-ID" sz="2400" dirty="0" smtClean="0"/>
              <a:t>2. akuisis ini dikluster, klo tradisional dirakkan nomer brp. Klo digital ada metode menarik, informasi konten ajuh menarik dari hanya skadar data</a:t>
            </a:r>
          </a:p>
          <a:p>
            <a:r>
              <a:rPr lang="id-ID" sz="2400" dirty="0" smtClean="0"/>
              <a:t>3. DC hrs punya karakteristik. DL harus seprti like web site. Klo sekarang mobile technology tinggal klik daengan satutnaga </a:t>
            </a:r>
            <a:endParaRPr lang="id-ID" sz="2400" dirty="0"/>
          </a:p>
        </p:txBody>
      </p:sp>
    </p:spTree>
    <p:extLst>
      <p:ext uri="{BB962C8B-B14F-4D97-AF65-F5344CB8AC3E}">
        <p14:creationId xmlns:p14="http://schemas.microsoft.com/office/powerpoint/2010/main" val="719838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Scanning dipilih mana yg layanak mana yg tidka. Setelah semua sudah memnuhi standard dan layak untuk publish ya dipublishing.</a:t>
            </a:r>
          </a:p>
          <a:p>
            <a:r>
              <a:rPr lang="id-ID" dirty="0" smtClean="0"/>
              <a:t>Scan pake sinar enak klo kertasnya sudah merempel. </a:t>
            </a:r>
            <a:r>
              <a:rPr lang="id-ID" smtClean="0"/>
              <a:t>Klo scaner fotokopi kertas bisa protol.</a:t>
            </a:r>
            <a:endParaRPr lang="id-ID"/>
          </a:p>
        </p:txBody>
      </p:sp>
    </p:spTree>
    <p:extLst>
      <p:ext uri="{BB962C8B-B14F-4D97-AF65-F5344CB8AC3E}">
        <p14:creationId xmlns:p14="http://schemas.microsoft.com/office/powerpoint/2010/main" val="155667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WWW Infrastructure Envolving</a:t>
            </a:r>
            <a:endParaRPr lang="id-ID" dirty="0"/>
          </a:p>
        </p:txBody>
      </p:sp>
      <p:sp>
        <p:nvSpPr>
          <p:cNvPr id="3" name="Content Placeholder 2"/>
          <p:cNvSpPr>
            <a:spLocks noGrp="1"/>
          </p:cNvSpPr>
          <p:nvPr>
            <p:ph idx="1"/>
          </p:nvPr>
        </p:nvSpPr>
        <p:spPr/>
        <p:txBody>
          <a:bodyPr/>
          <a:lstStyle/>
          <a:p>
            <a:r>
              <a:rPr lang="id-ID" dirty="0" smtClean="0"/>
              <a:t>Salah satus yarat web itu dinamakan peprus digital.</a:t>
            </a:r>
          </a:p>
          <a:p>
            <a:r>
              <a:rPr lang="id-ID" dirty="0" smtClean="0"/>
              <a:t>Itu tidak aturan tertentu. Perpus dig ada aturan dalam dalbing kor dan konsep metadata dalam sebuah kojnten. Klo web biasa tidak ada aturan metadata</a:t>
            </a:r>
            <a:endParaRPr lang="id-ID" dirty="0"/>
          </a:p>
        </p:txBody>
      </p:sp>
    </p:spTree>
    <p:extLst>
      <p:ext uri="{BB962C8B-B14F-4D97-AF65-F5344CB8AC3E}">
        <p14:creationId xmlns:p14="http://schemas.microsoft.com/office/powerpoint/2010/main" val="1736558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5 But still need DL A</a:t>
            </a:r>
            <a:endParaRPr lang="id-ID" dirty="0"/>
          </a:p>
        </p:txBody>
      </p:sp>
      <p:sp>
        <p:nvSpPr>
          <p:cNvPr id="3" name="Content Placeholder 2"/>
          <p:cNvSpPr>
            <a:spLocks noGrp="1"/>
          </p:cNvSpPr>
          <p:nvPr>
            <p:ph idx="1"/>
          </p:nvPr>
        </p:nvSpPr>
        <p:spPr/>
        <p:txBody>
          <a:bodyPr/>
          <a:lstStyle/>
          <a:p>
            <a:r>
              <a:rPr lang="id-ID" dirty="0" smtClean="0"/>
              <a:t>Tanpa digital objek tidak bisa . Klo web biasa ya tidak mungkin</a:t>
            </a:r>
            <a:endParaRPr lang="id-ID" dirty="0"/>
          </a:p>
        </p:txBody>
      </p:sp>
    </p:spTree>
    <p:extLst>
      <p:ext uri="{BB962C8B-B14F-4D97-AF65-F5344CB8AC3E}">
        <p14:creationId xmlns:p14="http://schemas.microsoft.com/office/powerpoint/2010/main" val="60636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Interoperability salah satus yarat</a:t>
            </a:r>
          </a:p>
          <a:p>
            <a:r>
              <a:rPr lang="id-ID" dirty="0" smtClean="0"/>
              <a:t>Nordic: hny punya information news dan autopad</a:t>
            </a:r>
          </a:p>
          <a:p>
            <a:r>
              <a:rPr lang="id-ID" dirty="0" smtClean="0"/>
              <a:t>Ini dinamakan konsep perpusdig.</a:t>
            </a:r>
          </a:p>
          <a:p>
            <a:r>
              <a:rPr lang="id-ID" dirty="0" smtClean="0"/>
              <a:t>Dari movie digabung, skripsi digabung. Memang dikatakan digital tapi jauh dari undur kelengkapan konten seperti jurnal </a:t>
            </a:r>
            <a:endParaRPr lang="id-ID" dirty="0"/>
          </a:p>
        </p:txBody>
      </p:sp>
    </p:spTree>
    <p:extLst>
      <p:ext uri="{BB962C8B-B14F-4D97-AF65-F5344CB8AC3E}">
        <p14:creationId xmlns:p14="http://schemas.microsoft.com/office/powerpoint/2010/main" val="4264117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DLA: KEY Principles</a:t>
            </a:r>
            <a:endParaRPr lang="id-ID" dirty="0"/>
          </a:p>
        </p:txBody>
      </p:sp>
      <p:sp>
        <p:nvSpPr>
          <p:cNvPr id="3" name="Content Placeholder 2"/>
          <p:cNvSpPr>
            <a:spLocks noGrp="1"/>
          </p:cNvSpPr>
          <p:nvPr>
            <p:ph idx="1"/>
          </p:nvPr>
        </p:nvSpPr>
        <p:spPr/>
        <p:txBody>
          <a:bodyPr>
            <a:normAutofit fontScale="70000" lnSpcReduction="20000"/>
          </a:bodyPr>
          <a:lstStyle/>
          <a:p>
            <a:pPr marL="0" indent="0">
              <a:buNone/>
            </a:pPr>
            <a:r>
              <a:rPr lang="id-ID" dirty="0" smtClean="0"/>
              <a:t>1. DL, Architecturenya semua device bisa</a:t>
            </a:r>
          </a:p>
          <a:p>
            <a:pPr marL="0" indent="0">
              <a:buNone/>
            </a:pPr>
            <a:r>
              <a:rPr lang="id-ID" dirty="0" smtClean="0"/>
              <a:t>2. modul, yg bisa mengembangkan interoperability. Misal dari jurnal, buku. Yang bisa saling menyapa. Harus MENYATu satu kesatuan dalam Logical digital. </a:t>
            </a:r>
          </a:p>
          <a:p>
            <a:pPr marL="0" indent="0">
              <a:buNone/>
            </a:pPr>
            <a:r>
              <a:rPr lang="id-ID" dirty="0" smtClean="0"/>
              <a:t>Dlam konsep library ada hierarki , ada subjek, bawahnya lagi ada/klasifikasi. Tujuan ada klasifikasi agar cepat nemunya . Kita naruh dimana aja searching ketemu. Misal dlm komputer kita cari file. Ada seaarch langsung muncul. Apakah sistem klasif diperpus masih  dibutuhkan? Aspek konsep digital dengan konsep database dengan mengatur konsep digital dilibrary. Klo disearching lebih cepeet mana teru yg bagus sepertiapa. Bagaimana fungsi kaidah library yg hrs masuk ke komputer</a:t>
            </a:r>
          </a:p>
          <a:p>
            <a:pPr marL="0" indent="0">
              <a:buNone/>
            </a:pPr>
            <a:r>
              <a:rPr lang="id-ID" dirty="0" smtClean="0"/>
              <a:t>4. Semuam konten bisa diakses dibaca dipinjam</a:t>
            </a:r>
            <a:endParaRPr lang="id-ID" dirty="0"/>
          </a:p>
        </p:txBody>
      </p:sp>
    </p:spTree>
    <p:extLst>
      <p:ext uri="{BB962C8B-B14F-4D97-AF65-F5344CB8AC3E}">
        <p14:creationId xmlns:p14="http://schemas.microsoft.com/office/powerpoint/2010/main" val="2522256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1. Name service : nama DL</a:t>
            </a:r>
            <a:endParaRPr lang="id-ID" dirty="0"/>
          </a:p>
        </p:txBody>
      </p:sp>
      <p:sp>
        <p:nvSpPr>
          <p:cNvPr id="3" name="Content Placeholder 2"/>
          <p:cNvSpPr>
            <a:spLocks noGrp="1"/>
          </p:cNvSpPr>
          <p:nvPr>
            <p:ph idx="1"/>
          </p:nvPr>
        </p:nvSpPr>
        <p:spPr/>
        <p:txBody>
          <a:bodyPr>
            <a:normAutofit fontScale="92500"/>
          </a:bodyPr>
          <a:lstStyle/>
          <a:p>
            <a:pPr marL="0" indent="0">
              <a:buNone/>
            </a:pPr>
            <a:r>
              <a:rPr lang="id-ID" dirty="0" smtClean="0"/>
              <a:t>2. DL ada books, kita masuk ada file dibaca didonlot ya blm optimal. Hrs baca online. Ketika diklik daftar isi muncul halamn sekian itudinamakna gitial objek. Tidak untuk 1 file gabisa loncat-loncat. Ketika kita membca chapter 10 di klik itu langsung muncul itu Adl SESUAI KAIDAH.</a:t>
            </a:r>
          </a:p>
          <a:p>
            <a:pPr marL="0" indent="0">
              <a:buNone/>
            </a:pPr>
            <a:r>
              <a:rPr lang="id-ID" dirty="0" smtClean="0"/>
              <a:t>Ketika page diklik langsung menemukan digital objek. DL tidak hanya tekss, tp bisa gambar, movie</a:t>
            </a:r>
            <a:endParaRPr lang="id-ID" dirty="0"/>
          </a:p>
        </p:txBody>
      </p:sp>
    </p:spTree>
    <p:extLst>
      <p:ext uri="{BB962C8B-B14F-4D97-AF65-F5344CB8AC3E}">
        <p14:creationId xmlns:p14="http://schemas.microsoft.com/office/powerpoint/2010/main" val="953581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marL="0" indent="0">
              <a:buNone/>
            </a:pPr>
            <a:r>
              <a:rPr lang="id-ID" dirty="0" smtClean="0"/>
              <a:t>4. Masuk dan dikelola di index services. Google ada disini. Akan ditampilkan servicenya yaitu coollect srervice.  Dengan user interfaceuntuk emnemukan buku yg ada gambar dan digital objeks. Index service hrs sesuia dengan kaidah penglolahan koleksi yg ada di DL.</a:t>
            </a:r>
            <a:endParaRPr lang="id-ID" dirty="0"/>
          </a:p>
        </p:txBody>
      </p:sp>
    </p:spTree>
    <p:extLst>
      <p:ext uri="{BB962C8B-B14F-4D97-AF65-F5344CB8AC3E}">
        <p14:creationId xmlns:p14="http://schemas.microsoft.com/office/powerpoint/2010/main" val="4058721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g2</a:t>
            </a:r>
            <a:endParaRPr lang="id-ID" dirty="0"/>
          </a:p>
        </p:txBody>
      </p:sp>
      <p:sp>
        <p:nvSpPr>
          <p:cNvPr id="3" name="Content Placeholder 2"/>
          <p:cNvSpPr>
            <a:spLocks noGrp="1"/>
          </p:cNvSpPr>
          <p:nvPr>
            <p:ph idx="1"/>
          </p:nvPr>
        </p:nvSpPr>
        <p:spPr/>
        <p:txBody>
          <a:bodyPr>
            <a:normAutofit fontScale="92500" lnSpcReduction="20000"/>
          </a:bodyPr>
          <a:lstStyle/>
          <a:p>
            <a:r>
              <a:rPr lang="id-ID" dirty="0" smtClean="0"/>
              <a:t>Portal web dire.</a:t>
            </a:r>
          </a:p>
          <a:p>
            <a:r>
              <a:rPr lang="id-ID" dirty="0" smtClean="0"/>
              <a:t>Ini sudah mengadopsi kaidah2 untuk tata kola koleksi di perpus. Bgmn menempatkan title abstrak untuk metada2 yg dienetry kan maupun dimasukaan ke Dlctory.</a:t>
            </a:r>
          </a:p>
          <a:p>
            <a:r>
              <a:rPr lang="id-ID" dirty="0" smtClean="0"/>
              <a:t>Itu seperti google tapi kita tidak dapat menyaring apakah artikel itu bermakna /tidak.</a:t>
            </a:r>
          </a:p>
          <a:p>
            <a:r>
              <a:rPr lang="id-ID" dirty="0" smtClean="0"/>
              <a:t>Di DL kontenya semua valid bukan zomk portalnya. Sebelum msk DL ada sleeksi koleksi. Klo google kan acak semua diindeks di acak apapunm isinya.</a:t>
            </a:r>
            <a:endParaRPr lang="id-ID" dirty="0"/>
          </a:p>
        </p:txBody>
      </p:sp>
    </p:spTree>
    <p:extLst>
      <p:ext uri="{BB962C8B-B14F-4D97-AF65-F5344CB8AC3E}">
        <p14:creationId xmlns:p14="http://schemas.microsoft.com/office/powerpoint/2010/main" val="3890605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1946</Words>
  <Application>Microsoft Office PowerPoint</Application>
  <PresentationFormat>On-screen Show (4:3)</PresentationFormat>
  <Paragraphs>106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1</vt:lpstr>
      <vt:lpstr>PowerPoint Presentation</vt:lpstr>
      <vt:lpstr>WWW Infrastructure Envolving</vt:lpstr>
      <vt:lpstr>5 But still need DL A</vt:lpstr>
      <vt:lpstr>PowerPoint Presentation</vt:lpstr>
      <vt:lpstr>DLA: KEY Principles</vt:lpstr>
      <vt:lpstr>1. Name service : nama DL</vt:lpstr>
      <vt:lpstr>PowerPoint Presentation</vt:lpstr>
      <vt:lpstr>g2</vt:lpstr>
      <vt:lpstr>g3</vt:lpstr>
      <vt:lpstr>G5 dokument model</vt:lpstr>
      <vt:lpstr> Documen protocal</vt:lpstr>
      <vt:lpstr>Core service</vt:lpstr>
      <vt:lpstr>Collection service</vt:lpstr>
      <vt:lpstr>Cari ADLN UNAIR </vt:lpstr>
      <vt:lpstr>PowerPoint Presentation</vt:lpstr>
      <vt:lpstr>tradisional</vt:lpstr>
      <vt:lpstr>PowerPoint Presentation</vt:lpstr>
      <vt:lpstr>PowerPoint Presentation</vt:lpstr>
      <vt:lpstr>PowerPoint Presentation</vt:lpstr>
      <vt:lpstr>goals</vt:lpstr>
      <vt:lpstr>PowerPoint Presentation</vt:lpstr>
      <vt:lpstr>DL shrit cain</vt:lpstr>
      <vt:lpstr>DL Content</vt:lpstr>
      <vt:lpstr>contennt</vt:lpstr>
      <vt:lpstr>PowerPoint Presentation</vt:lpstr>
      <vt:lpstr>type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LaptopKU</dc:creator>
  <cp:lastModifiedBy>LaptopKU</cp:lastModifiedBy>
  <cp:revision>13</cp:revision>
  <dcterms:created xsi:type="dcterms:W3CDTF">2020-09-18T09:03:41Z</dcterms:created>
  <dcterms:modified xsi:type="dcterms:W3CDTF">2020-09-25T10:27:19Z</dcterms:modified>
</cp:coreProperties>
</file>