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A4952B-A13F-4B28-B5A3-58D5F22ACC27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2"/>
            <p14:sldId id="263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209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073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57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0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92417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3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9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8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8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02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9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6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AA7280DA-87EA-4586-8363-0E681DDB0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3D44D32-7E57-4560-A1F9-78DACBC3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AC10E55-DD22-414D-96C8-AF83F3665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F2C44FD-A2CB-42F3-8C0F-13C80C3F5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352463"/>
            <a:ext cx="7543800" cy="921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 Forecasting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59" y="1848979"/>
            <a:ext cx="7543800" cy="1886163"/>
          </a:xfrm>
        </p:spPr>
        <p:txBody>
          <a:bodyPr vert="horz" lIns="0" tIns="45720" rIns="0" bIns="45720" rtlCol="0">
            <a:normAutofit/>
          </a:bodyPr>
          <a:lstStyle/>
          <a:p>
            <a:pPr indent="-228600"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Team Members:</a:t>
            </a:r>
          </a:p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-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Themistoklis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Proko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AEM: 03301</a:t>
            </a:r>
          </a:p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- Georgios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Kapakos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   </a:t>
            </a:r>
            <a:r>
              <a:rPr lang="el-G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ΑΕΜ: 03165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- Eleni Athanailidi       </a:t>
            </a:r>
            <a:r>
              <a:rPr lang="el-GR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ΑΕΜ: 03453</a:t>
            </a: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indent="-228600">
              <a:buFont typeface="Calibri" panose="020F0502020204030204" pitchFamily="34" charset="0"/>
              <a:buChar char="•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DA5420-0510-41C7-996B-E9C6761AE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06007FC-C01C-4951-AB84-268A950BD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E7B92B9-2F6B-9684-76D2-DCB6E4606BEE}"/>
              </a:ext>
            </a:extLst>
          </p:cNvPr>
          <p:cNvSpPr txBox="1">
            <a:spLocks/>
          </p:cNvSpPr>
          <p:nvPr/>
        </p:nvSpPr>
        <p:spPr>
          <a:xfrm>
            <a:off x="800100" y="4454913"/>
            <a:ext cx="7543800" cy="187712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SzPct val="125000"/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Overview:</a:t>
            </a:r>
          </a:p>
          <a:p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    This project focuses on predicting the energy consumption of household appliances in a low-energy house using various </a:t>
            </a:r>
            <a:r>
              <a:rPr 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basELINE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machine learning and deep learning models.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E4A0C-675F-500E-4C2D-C4F62677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Model performance comparison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651357-7BCF-4056-35AF-67E66286B9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44" y="1230164"/>
            <a:ext cx="5539027" cy="422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83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A1520A-1D3C-405F-AEE7-0F2EF43CB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0A6270-490E-48F6-A622-E5BA1B17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BA4893-047A-4913-9A32-C316A849B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E0BB40-F475-2EA0-2922-F88FD306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83" y="1331517"/>
            <a:ext cx="7543800" cy="22105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you!!!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30" y="4953000"/>
            <a:ext cx="9141714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0" y="4906176"/>
            <a:ext cx="9141714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2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199" y="322341"/>
            <a:ext cx="5063240" cy="8741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Data Preprocessing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83153" y="1531953"/>
            <a:ext cx="5023286" cy="4558842"/>
          </a:xfrm>
        </p:spPr>
        <p:txBody>
          <a:bodyPr>
            <a:normAutofit/>
          </a:bodyPr>
          <a:lstStyle/>
          <a:p>
            <a:r>
              <a:rPr sz="1800" dirty="0"/>
              <a:t>1. Outlier Handling:</a:t>
            </a:r>
          </a:p>
          <a:p>
            <a:r>
              <a:rPr sz="1800" dirty="0"/>
              <a:t>- Replaced outliers using the IQR method to improve data quality.</a:t>
            </a:r>
          </a:p>
          <a:p>
            <a:endParaRPr sz="1800" dirty="0"/>
          </a:p>
          <a:p>
            <a:r>
              <a:rPr sz="1800" dirty="0"/>
              <a:t>2. Missing Value Treatment:</a:t>
            </a:r>
          </a:p>
          <a:p>
            <a:r>
              <a:rPr sz="1800" dirty="0"/>
              <a:t>- Handled missing values by replacing them with the mean of the respective columns.</a:t>
            </a:r>
          </a:p>
          <a:p>
            <a:endParaRPr sz="1800" dirty="0"/>
          </a:p>
          <a:p>
            <a:r>
              <a:rPr sz="1800" dirty="0"/>
              <a:t>These preprocessing steps ensured the dataset was clean and consistent for modeling.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84" y="659568"/>
            <a:ext cx="5063240" cy="8163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Feature Engineering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743199" y="2059291"/>
            <a:ext cx="5023286" cy="3814460"/>
          </a:xfrm>
        </p:spPr>
        <p:txBody>
          <a:bodyPr>
            <a:noAutofit/>
          </a:bodyPr>
          <a:lstStyle/>
          <a:p>
            <a:r>
              <a:rPr lang="en-GB" dirty="0"/>
              <a:t>1. Periodic Lags:</a:t>
            </a:r>
          </a:p>
          <a:p>
            <a:r>
              <a:rPr lang="en-GB" dirty="0"/>
              <a:t>- Added lagged features based on daily cycles to capture recurring patterns.</a:t>
            </a:r>
          </a:p>
          <a:p>
            <a:endParaRPr lang="en-GB" dirty="0"/>
          </a:p>
          <a:p>
            <a:r>
              <a:rPr lang="en-GB" dirty="0"/>
              <a:t>2. Rolling Means:</a:t>
            </a:r>
          </a:p>
          <a:p>
            <a:r>
              <a:rPr lang="en-GB" dirty="0"/>
              <a:t>- Computed moving averages to smooth the data and highlight trends.</a:t>
            </a:r>
          </a:p>
          <a:p>
            <a:endParaRPr lang="en-GB" sz="1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12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617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3500" dirty="0">
                <a:solidFill>
                  <a:srgbClr val="FFFFFF"/>
                </a:solidFill>
              </a:rPr>
              <a:t>Baseline Models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249980"/>
            <a:ext cx="4810247" cy="6002124"/>
          </a:xfrm>
        </p:spPr>
        <p:txBody>
          <a:bodyPr anchor="ctr">
            <a:normAutofit/>
          </a:bodyPr>
          <a:lstStyle/>
          <a:p>
            <a:r>
              <a:rPr lang="en-GB" dirty="0"/>
              <a:t>1. Naïve:</a:t>
            </a:r>
          </a:p>
          <a:p>
            <a:r>
              <a:rPr lang="en-GB" dirty="0"/>
              <a:t>- Predicts the next value based on the most recent observation.</a:t>
            </a:r>
          </a:p>
          <a:p>
            <a:endParaRPr lang="en-GB" dirty="0"/>
          </a:p>
          <a:p>
            <a:r>
              <a:rPr lang="en-GB" dirty="0"/>
              <a:t>2. Moving Average:</a:t>
            </a:r>
          </a:p>
          <a:p>
            <a:r>
              <a:rPr lang="en-GB" dirty="0"/>
              <a:t>- Uses the average of previous time steps to make predictions.</a:t>
            </a:r>
          </a:p>
          <a:p>
            <a:endParaRPr lang="en-GB" dirty="0"/>
          </a:p>
          <a:p>
            <a:r>
              <a:rPr lang="en-GB" dirty="0"/>
              <a:t>3. Seasonal Naïve:</a:t>
            </a:r>
          </a:p>
          <a:p>
            <a:r>
              <a:rPr lang="en-GB" dirty="0"/>
              <a:t>- Incorporates seasonality by using the value from the same season in the past.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AE160B7-F201-416C-AFE6-872DEB3DF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846FC9-92AD-4878-A4C4-92C8273C0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" y="0"/>
            <a:ext cx="566090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4" y="495459"/>
            <a:ext cx="4749936" cy="814428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146" y="1730740"/>
            <a:ext cx="4483453" cy="4137824"/>
          </a:xfrm>
        </p:spPr>
        <p:txBody>
          <a:bodyPr>
            <a:noAutofit/>
          </a:bodyPr>
          <a:lstStyle/>
          <a:p>
            <a:r>
              <a:rPr lang="en-GB" sz="1800" dirty="0">
                <a:solidFill>
                  <a:srgbClr val="FFFFFF"/>
                </a:solidFill>
              </a:rPr>
              <a:t>1. Decision Trees:</a:t>
            </a:r>
          </a:p>
          <a:p>
            <a:r>
              <a:rPr lang="en-GB" sz="1800" dirty="0">
                <a:solidFill>
                  <a:srgbClr val="FFFFFF"/>
                </a:solidFill>
              </a:rPr>
              <a:t>- Splits data based on feature thresholds to make predictions.</a:t>
            </a:r>
          </a:p>
          <a:p>
            <a:endParaRPr lang="en-GB" sz="1800" dirty="0">
              <a:solidFill>
                <a:srgbClr val="FFFFFF"/>
              </a:solidFill>
            </a:endParaRPr>
          </a:p>
          <a:p>
            <a:r>
              <a:rPr lang="en-GB" sz="1800" dirty="0">
                <a:solidFill>
                  <a:srgbClr val="FFFFFF"/>
                </a:solidFill>
              </a:rPr>
              <a:t>2. </a:t>
            </a:r>
            <a:r>
              <a:rPr lang="en-GB" sz="1800" dirty="0" err="1">
                <a:solidFill>
                  <a:srgbClr val="FFFFFF"/>
                </a:solidFill>
              </a:rPr>
              <a:t>XGBoost</a:t>
            </a:r>
            <a:r>
              <a:rPr lang="en-GB" sz="1800" dirty="0">
                <a:solidFill>
                  <a:srgbClr val="FFFFFF"/>
                </a:solidFill>
              </a:rPr>
              <a:t>:</a:t>
            </a:r>
          </a:p>
          <a:p>
            <a:r>
              <a:rPr lang="en-GB" sz="1800" dirty="0">
                <a:solidFill>
                  <a:srgbClr val="FFFFFF"/>
                </a:solidFill>
              </a:rPr>
              <a:t>- Uses gradient boosting on decision trees for improved accuracy.</a:t>
            </a:r>
          </a:p>
          <a:p>
            <a:endParaRPr lang="en-GB" sz="1800" dirty="0">
              <a:solidFill>
                <a:srgbClr val="FFFFFF"/>
              </a:solidFill>
            </a:endParaRPr>
          </a:p>
          <a:p>
            <a:r>
              <a:rPr lang="en-GB" sz="1800" dirty="0">
                <a:solidFill>
                  <a:srgbClr val="FFFFFF"/>
                </a:solidFill>
              </a:rPr>
              <a:t>3. Random Forest:</a:t>
            </a:r>
          </a:p>
          <a:p>
            <a:r>
              <a:rPr lang="en-GB" sz="1800" dirty="0">
                <a:solidFill>
                  <a:srgbClr val="FFFFFF"/>
                </a:solidFill>
              </a:rPr>
              <a:t>- Combines multiple decision trees to reduce overfitting and enhance stability.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C50A53-3D6F-4B38-AE26-B485C9D9D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B35494-6D43-936B-C27F-D61359BEE710}"/>
              </a:ext>
            </a:extLst>
          </p:cNvPr>
          <p:cNvSpPr txBox="1">
            <a:spLocks/>
          </p:cNvSpPr>
          <p:nvPr/>
        </p:nvSpPr>
        <p:spPr>
          <a:xfrm>
            <a:off x="6385047" y="789410"/>
            <a:ext cx="2274629" cy="6262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sz="3000" dirty="0">
                <a:solidFill>
                  <a:schemeClr val="bg2">
                    <a:lumMod val="50000"/>
                  </a:schemeClr>
                </a:solidFill>
              </a:rPr>
              <a:t> PLOT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C229257-0A61-A633-018F-879FA8A04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027" y="1805345"/>
            <a:ext cx="3281189" cy="273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AE160B7-F201-416C-AFE6-872DEB3DF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846FC9-92AD-4878-A4C4-92C8273C0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" y="0"/>
            <a:ext cx="566090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437894"/>
            <a:ext cx="4483452" cy="831741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Deep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6348" y="1602275"/>
            <a:ext cx="4483453" cy="4193311"/>
          </a:xfrm>
        </p:spPr>
        <p:txBody>
          <a:bodyPr>
            <a:noAutofit/>
          </a:bodyPr>
          <a:lstStyle/>
          <a:p>
            <a:r>
              <a:rPr lang="en-GB" sz="1800" dirty="0">
                <a:solidFill>
                  <a:srgbClr val="FFFFFF"/>
                </a:solidFill>
              </a:rPr>
              <a:t>1. LSTM (Long Short-Term Memory):</a:t>
            </a:r>
          </a:p>
          <a:p>
            <a:r>
              <a:rPr lang="en-GB" sz="1800" dirty="0">
                <a:solidFill>
                  <a:srgbClr val="FFFFFF"/>
                </a:solidFill>
              </a:rPr>
              <a:t>- Captures long-term dependencies in time series data.</a:t>
            </a:r>
          </a:p>
          <a:p>
            <a:endParaRPr lang="en-GB" sz="1800" dirty="0">
              <a:solidFill>
                <a:srgbClr val="FFFFFF"/>
              </a:solidFill>
            </a:endParaRPr>
          </a:p>
          <a:p>
            <a:r>
              <a:rPr lang="en-GB" sz="1800" dirty="0">
                <a:solidFill>
                  <a:srgbClr val="FFFFFF"/>
                </a:solidFill>
              </a:rPr>
              <a:t>2. GRU (Gated Recurrent Unit):</a:t>
            </a:r>
          </a:p>
          <a:p>
            <a:r>
              <a:rPr lang="en-GB" sz="1800" dirty="0">
                <a:solidFill>
                  <a:srgbClr val="FFFFFF"/>
                </a:solidFill>
              </a:rPr>
              <a:t>- Similar to LSTM but with fewer parameters, making it computationally efficient.</a:t>
            </a:r>
          </a:p>
          <a:p>
            <a:endParaRPr lang="en-GB" sz="1800" dirty="0">
              <a:solidFill>
                <a:srgbClr val="FFFFFF"/>
              </a:solidFill>
            </a:endParaRPr>
          </a:p>
          <a:p>
            <a:r>
              <a:rPr lang="en-GB" sz="1800" dirty="0">
                <a:solidFill>
                  <a:srgbClr val="FFFFFF"/>
                </a:solidFill>
              </a:rPr>
              <a:t>3. TCN (Temporal Convolutional Networks):</a:t>
            </a:r>
          </a:p>
          <a:p>
            <a:r>
              <a:rPr lang="en-GB" sz="1800" dirty="0">
                <a:solidFill>
                  <a:srgbClr val="FFFFFF"/>
                </a:solidFill>
              </a:rPr>
              <a:t>- Leverages causal convolutions to handle sequential data effectively.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C50A53-3D6F-4B38-AE26-B485C9D9D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E94099-FB4C-75A3-B8DC-F89884ADF54F}"/>
              </a:ext>
            </a:extLst>
          </p:cNvPr>
          <p:cNvSpPr txBox="1">
            <a:spLocks/>
          </p:cNvSpPr>
          <p:nvPr/>
        </p:nvSpPr>
        <p:spPr>
          <a:xfrm>
            <a:off x="6457739" y="304268"/>
            <a:ext cx="1837171" cy="71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bg2">
                    <a:lumMod val="50000"/>
                  </a:schemeClr>
                </a:solidFill>
              </a:rPr>
              <a:t>LSTM PLOT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5CFB67-EA30-78D8-CA28-CA90668F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899" y="1539350"/>
            <a:ext cx="3196933" cy="309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5881-BDDA-07BF-09D9-3362AC22BF4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60363" y="212725"/>
            <a:ext cx="4127500" cy="55695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dirty="0"/>
              <a:t>LSTM Architecture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00C4B7-516F-A619-0B8B-E471C70ADE34}"/>
              </a:ext>
            </a:extLst>
          </p:cNvPr>
          <p:cNvSpPr txBox="1">
            <a:spLocks/>
          </p:cNvSpPr>
          <p:nvPr/>
        </p:nvSpPr>
        <p:spPr>
          <a:xfrm>
            <a:off x="4206059" y="918328"/>
            <a:ext cx="4778186" cy="477034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The Long Short-Term Memory (LSTM) model is designed to handle sequential data effectively. </a:t>
            </a:r>
          </a:p>
          <a:p>
            <a:r>
              <a:rPr lang="en-US" sz="1400" dirty="0"/>
              <a:t>It is particularly well-suited for time series tasks due to its ability to capture long-term dependencies.</a:t>
            </a:r>
          </a:p>
          <a:p>
            <a:r>
              <a:rPr lang="en-US" sz="1400" dirty="0"/>
              <a:t>Key Components:</a:t>
            </a:r>
          </a:p>
          <a:p>
            <a:r>
              <a:rPr lang="en-US" sz="1400" dirty="0"/>
              <a:t>1. Input Layer: - Receives the sequential data with features representing energy consumption predictors.</a:t>
            </a:r>
          </a:p>
          <a:p>
            <a:r>
              <a:rPr lang="en-US" sz="1400" dirty="0"/>
              <a:t>2. LSTM Layers: - Includes multiple LSTM cells, each containing three gates (input, forget, and output gates) that regulate the flow of information.</a:t>
            </a:r>
          </a:p>
          <a:p>
            <a:r>
              <a:rPr lang="en-US" sz="1400" dirty="0"/>
              <a:t>- Maintains two states: hidden state (short-term memory) and cell state (long-term memory).</a:t>
            </a:r>
          </a:p>
          <a:p>
            <a:r>
              <a:rPr lang="en-US" sz="1400" dirty="0"/>
              <a:t>3. Fully Connected Layer: - Maps the output of the LSTM layers to the target prediction (energy consumption).</a:t>
            </a:r>
          </a:p>
          <a:p>
            <a:r>
              <a:rPr lang="en-US" sz="1400" dirty="0"/>
              <a:t>Advantages of LSTM:</a:t>
            </a:r>
          </a:p>
          <a:p>
            <a:r>
              <a:rPr lang="en-US" sz="1400" dirty="0"/>
              <a:t> - Captures temporal dependencies efficiently. - Handles vanishing gradient problems better than traditional RNNs.</a:t>
            </a:r>
          </a:p>
          <a:p>
            <a:r>
              <a:rPr lang="en-US" sz="1400" dirty="0"/>
              <a:t> - Suitable for tasks requiring context over long sequences."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FD38EE-8381-6664-D0CC-61847D96B1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"/>
          <a:stretch/>
        </p:blipFill>
        <p:spPr bwMode="auto">
          <a:xfrm>
            <a:off x="289449" y="1289370"/>
            <a:ext cx="3683915" cy="35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0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137" y="605896"/>
            <a:ext cx="2572161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3500" dirty="0">
                <a:solidFill>
                  <a:srgbClr val="FFFFFF"/>
                </a:solidFill>
              </a:rPr>
              <a:t>Transformers: Overview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3775" y="605896"/>
            <a:ext cx="4374522" cy="538772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900" dirty="0"/>
              <a:t>Transformers excel in handling sequential data like time series due to their attention mechanism, which enables the model to focus on relevant parts of the input sequence.</a:t>
            </a:r>
            <a:endParaRPr sz="1900" dirty="0"/>
          </a:p>
          <a:p>
            <a:pPr marL="0" indent="0">
              <a:buNone/>
            </a:pPr>
            <a:endParaRPr lang="en-US" sz="1900" dirty="0"/>
          </a:p>
          <a:p>
            <a:r>
              <a:rPr sz="1900" dirty="0"/>
              <a:t>Key Components:</a:t>
            </a:r>
          </a:p>
          <a:p>
            <a:r>
              <a:rPr sz="1900" dirty="0"/>
              <a:t>- Embedding Layer: Converts input features into dense vectors.</a:t>
            </a:r>
          </a:p>
          <a:p>
            <a:r>
              <a:rPr sz="1900" dirty="0"/>
              <a:t>- Positional Encoding: Adds temporal information to the embeddings.</a:t>
            </a:r>
          </a:p>
          <a:p>
            <a:r>
              <a:rPr sz="1900" dirty="0"/>
              <a:t>- Multi-Head Attention: Allows the model to learn relationships between different time steps.</a:t>
            </a:r>
          </a:p>
          <a:p>
            <a:r>
              <a:rPr sz="1900" dirty="0"/>
              <a:t>- Feedforward Layers: Processes the attention outputs for prediction.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E160B7-F201-416C-AFE6-872DEB3DF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846FC9-92AD-4878-A4C4-92C8273C0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" y="0"/>
            <a:ext cx="566090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84" y="0"/>
            <a:ext cx="4950288" cy="778528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rgbClr val="FFFFFF"/>
                </a:solidFill>
              </a:rPr>
              <a:t>Transformers: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65" y="1008067"/>
            <a:ext cx="5486400" cy="3915484"/>
          </a:xfrm>
        </p:spPr>
        <p:txBody>
          <a:bodyPr>
            <a:noAutofit/>
          </a:bodyPr>
          <a:lstStyle/>
          <a:p>
            <a:r>
              <a:rPr lang="en-GB" sz="1500" dirty="0">
                <a:solidFill>
                  <a:srgbClr val="FFFFFF"/>
                </a:solidFill>
              </a:rPr>
              <a:t>1. Embedding and Positional Encoding:</a:t>
            </a:r>
          </a:p>
          <a:p>
            <a:r>
              <a:rPr lang="en-GB" sz="1500" dirty="0">
                <a:solidFill>
                  <a:srgbClr val="FFFFFF"/>
                </a:solidFill>
              </a:rPr>
              <a:t>- The embedding layer transforms input features into high-dimensional vectors.</a:t>
            </a:r>
          </a:p>
          <a:p>
            <a:r>
              <a:rPr lang="en-GB" sz="1500" dirty="0">
                <a:solidFill>
                  <a:srgbClr val="FFFFFF"/>
                </a:solidFill>
              </a:rPr>
              <a:t>- Positional encoding adds sequence information to these vectors.</a:t>
            </a:r>
          </a:p>
          <a:p>
            <a:endParaRPr lang="en-GB" sz="1500" dirty="0">
              <a:solidFill>
                <a:srgbClr val="FFFFFF"/>
              </a:solidFill>
            </a:endParaRPr>
          </a:p>
          <a:p>
            <a:r>
              <a:rPr lang="en-GB" sz="1500" dirty="0">
                <a:solidFill>
                  <a:srgbClr val="FFFFFF"/>
                </a:solidFill>
              </a:rPr>
              <a:t>2. Multi-Head Attention:</a:t>
            </a:r>
          </a:p>
          <a:p>
            <a:r>
              <a:rPr lang="en-GB" sz="1500" dirty="0">
                <a:solidFill>
                  <a:srgbClr val="FFFFFF"/>
                </a:solidFill>
              </a:rPr>
              <a:t>- Computes attention scores to focus on relevant time steps.</a:t>
            </a:r>
          </a:p>
          <a:p>
            <a:r>
              <a:rPr lang="en-GB" sz="1500" dirty="0">
                <a:solidFill>
                  <a:srgbClr val="FFFFFF"/>
                </a:solidFill>
              </a:rPr>
              <a:t>- Multiple heads allow the model to capture diverse relationships.</a:t>
            </a:r>
          </a:p>
          <a:p>
            <a:pPr marL="0" indent="0">
              <a:buNone/>
            </a:pPr>
            <a:endParaRPr lang="en-GB" sz="1500" dirty="0">
              <a:solidFill>
                <a:srgbClr val="FFFFFF"/>
              </a:solidFill>
            </a:endParaRPr>
          </a:p>
          <a:p>
            <a:r>
              <a:rPr lang="en-GB" sz="1500" dirty="0">
                <a:solidFill>
                  <a:srgbClr val="FFFFFF"/>
                </a:solidFill>
              </a:rPr>
              <a:t>3. Feedforward Network:</a:t>
            </a:r>
          </a:p>
          <a:p>
            <a:r>
              <a:rPr lang="en-GB" sz="1500" dirty="0">
                <a:solidFill>
                  <a:srgbClr val="FFFFFF"/>
                </a:solidFill>
              </a:rPr>
              <a:t>- Processes the outputs of the attention mechanism for final predictions.</a:t>
            </a:r>
          </a:p>
          <a:p>
            <a:endParaRPr lang="en-GB" sz="1500" dirty="0">
              <a:solidFill>
                <a:srgbClr val="FFFFFF"/>
              </a:solidFill>
            </a:endParaRPr>
          </a:p>
          <a:p>
            <a:r>
              <a:rPr lang="en-GB" sz="1500" dirty="0">
                <a:solidFill>
                  <a:srgbClr val="FFFFFF"/>
                </a:solidFill>
              </a:rPr>
              <a:t>Advantages:</a:t>
            </a:r>
          </a:p>
          <a:p>
            <a:r>
              <a:rPr lang="en-GB" sz="1500" dirty="0">
                <a:solidFill>
                  <a:srgbClr val="FFFFFF"/>
                </a:solidFill>
              </a:rPr>
              <a:t>- Handles long-term dependencies effectively.</a:t>
            </a:r>
          </a:p>
          <a:p>
            <a:r>
              <a:rPr lang="en-GB" sz="1500" dirty="0">
                <a:solidFill>
                  <a:srgbClr val="FFFFFF"/>
                </a:solidFill>
              </a:rPr>
              <a:t>- Parallel computation improves training speed.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C50A53-3D6F-4B38-AE26-B485C9D9D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D04D3-6D2A-192F-3678-0EFF7C3985FB}"/>
              </a:ext>
            </a:extLst>
          </p:cNvPr>
          <p:cNvSpPr txBox="1"/>
          <p:nvPr/>
        </p:nvSpPr>
        <p:spPr>
          <a:xfrm>
            <a:off x="5939774" y="803675"/>
            <a:ext cx="2987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TRANSFORMERS PLOT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7EBD6A-6A4C-0450-0D83-4D674C6C0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734" y="1835378"/>
            <a:ext cx="3295164" cy="290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1004</TotalTime>
  <Words>652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</vt:lpstr>
      <vt:lpstr>Load Forecasting Project</vt:lpstr>
      <vt:lpstr>Data Preprocessing</vt:lpstr>
      <vt:lpstr>Feature Engineering</vt:lpstr>
      <vt:lpstr>Baseline Models</vt:lpstr>
      <vt:lpstr>Machine Learning Models</vt:lpstr>
      <vt:lpstr>Deep Learning Models</vt:lpstr>
      <vt:lpstr>LSTM Architecture</vt:lpstr>
      <vt:lpstr>Transformers: Overview</vt:lpstr>
      <vt:lpstr>Transformers: Architecture</vt:lpstr>
      <vt:lpstr>Model performance comparison</vt:lpstr>
      <vt:lpstr>Thank you!!!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Ελένη Αθαναηλίδη</dc:creator>
  <cp:keywords/>
  <dc:description>generated using python-pptx</dc:description>
  <cp:lastModifiedBy>ATHANAILIDI ELENI</cp:lastModifiedBy>
  <cp:revision>60</cp:revision>
  <dcterms:created xsi:type="dcterms:W3CDTF">2013-01-27T09:14:16Z</dcterms:created>
  <dcterms:modified xsi:type="dcterms:W3CDTF">2025-01-19T14:03:54Z</dcterms:modified>
  <cp:category/>
</cp:coreProperties>
</file>