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4" autoAdjust="0"/>
    <p:restoredTop sz="94660"/>
  </p:normalViewPr>
  <p:slideViewPr>
    <p:cSldViewPr snapToGrid="0">
      <p:cViewPr varScale="1">
        <p:scale>
          <a:sx n="111" d="100"/>
          <a:sy n="111" d="100"/>
        </p:scale>
        <p:origin x="138"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0139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430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3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284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4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9645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494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221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277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520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4834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6/7/2020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445239816"/>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A95650-A1B0-4770-9460-47DE065E5FE9}"/>
              </a:ext>
            </a:extLst>
          </p:cNvPr>
          <p:cNvSpPr>
            <a:spLocks noGrp="1"/>
          </p:cNvSpPr>
          <p:nvPr>
            <p:ph type="ctrTitle"/>
          </p:nvPr>
        </p:nvSpPr>
        <p:spPr>
          <a:xfrm>
            <a:off x="457200" y="1598246"/>
            <a:ext cx="4412419" cy="3626217"/>
          </a:xfrm>
        </p:spPr>
        <p:txBody>
          <a:bodyPr anchor="t">
            <a:normAutofit/>
          </a:bodyPr>
          <a:lstStyle/>
          <a:p>
            <a:pPr algn="r"/>
            <a:r>
              <a:rPr lang="en-US" sz="4400" dirty="0">
                <a:solidFill>
                  <a:schemeClr val="bg1"/>
                </a:solidFill>
              </a:rPr>
              <a:t>Comparison of Beaches</a:t>
            </a:r>
          </a:p>
        </p:txBody>
      </p:sp>
      <p:sp>
        <p:nvSpPr>
          <p:cNvPr id="3" name="Subtitle 2">
            <a:extLst>
              <a:ext uri="{FF2B5EF4-FFF2-40B4-BE49-F238E27FC236}">
                <a16:creationId xmlns:a16="http://schemas.microsoft.com/office/drawing/2014/main" id="{0062292B-6412-4356-98C2-F6BE4C2D57F1}"/>
              </a:ext>
            </a:extLst>
          </p:cNvPr>
          <p:cNvSpPr>
            <a:spLocks noGrp="1"/>
          </p:cNvSpPr>
          <p:nvPr>
            <p:ph type="subTitle" idx="1"/>
          </p:nvPr>
        </p:nvSpPr>
        <p:spPr>
          <a:xfrm>
            <a:off x="457200" y="3586481"/>
            <a:ext cx="4412417" cy="2795270"/>
          </a:xfrm>
        </p:spPr>
        <p:txBody>
          <a:bodyPr>
            <a:normAutofit/>
          </a:bodyPr>
          <a:lstStyle/>
          <a:p>
            <a:pPr algn="r">
              <a:spcAft>
                <a:spcPts val="600"/>
              </a:spcAft>
            </a:pPr>
            <a:r>
              <a:rPr lang="en-US" sz="1800" dirty="0">
                <a:solidFill>
                  <a:schemeClr val="bg1"/>
                </a:solidFill>
              </a:rPr>
              <a:t>ANALYS</a:t>
            </a:r>
            <a:r>
              <a:rPr lang="tr-TR" sz="1800" dirty="0">
                <a:solidFill>
                  <a:schemeClr val="bg1"/>
                </a:solidFill>
              </a:rPr>
              <a:t>I</a:t>
            </a:r>
            <a:r>
              <a:rPr lang="en-US" sz="1800" dirty="0">
                <a:solidFill>
                  <a:schemeClr val="bg1"/>
                </a:solidFill>
              </a:rPr>
              <a:t>S AND CLUSTER</a:t>
            </a:r>
            <a:r>
              <a:rPr lang="tr-TR" sz="1800" dirty="0">
                <a:solidFill>
                  <a:schemeClr val="bg1"/>
                </a:solidFill>
              </a:rPr>
              <a:t>I</a:t>
            </a:r>
            <a:r>
              <a:rPr lang="en-US" sz="1800" dirty="0">
                <a:solidFill>
                  <a:schemeClr val="bg1"/>
                </a:solidFill>
              </a:rPr>
              <a:t>NG OF BEACHES </a:t>
            </a:r>
            <a:r>
              <a:rPr lang="tr-TR" sz="1800" dirty="0">
                <a:solidFill>
                  <a:schemeClr val="bg1"/>
                </a:solidFill>
              </a:rPr>
              <a:t> </a:t>
            </a:r>
            <a:r>
              <a:rPr lang="en-US" sz="1800" dirty="0">
                <a:solidFill>
                  <a:schemeClr val="bg1"/>
                </a:solidFill>
              </a:rPr>
              <a:t>US</a:t>
            </a:r>
            <a:r>
              <a:rPr lang="tr-TR" sz="1800" dirty="0">
                <a:solidFill>
                  <a:schemeClr val="bg1"/>
                </a:solidFill>
              </a:rPr>
              <a:t>İ</a:t>
            </a:r>
            <a:r>
              <a:rPr lang="en-US" sz="1800" dirty="0">
                <a:solidFill>
                  <a:schemeClr val="bg1"/>
                </a:solidFill>
              </a:rPr>
              <a:t>NG</a:t>
            </a:r>
            <a:r>
              <a:rPr lang="tr-TR" sz="1800" dirty="0">
                <a:solidFill>
                  <a:schemeClr val="bg1"/>
                </a:solidFill>
              </a:rPr>
              <a:t> </a:t>
            </a:r>
            <a:r>
              <a:rPr lang="en-US" sz="1800" dirty="0">
                <a:solidFill>
                  <a:schemeClr val="bg1"/>
                </a:solidFill>
              </a:rPr>
              <a:t>DATA SC</a:t>
            </a:r>
            <a:r>
              <a:rPr lang="tr-TR" sz="1800" dirty="0">
                <a:solidFill>
                  <a:schemeClr val="bg1"/>
                </a:solidFill>
              </a:rPr>
              <a:t>I</a:t>
            </a:r>
            <a:r>
              <a:rPr lang="en-US" sz="1800" dirty="0">
                <a:solidFill>
                  <a:schemeClr val="bg1"/>
                </a:solidFill>
              </a:rPr>
              <a:t>ENCE TOOLS AND TECHN</a:t>
            </a:r>
            <a:r>
              <a:rPr lang="tr-TR" sz="1800" dirty="0">
                <a:solidFill>
                  <a:schemeClr val="bg1"/>
                </a:solidFill>
              </a:rPr>
              <a:t>İ</a:t>
            </a:r>
            <a:r>
              <a:rPr lang="en-US" sz="1800" dirty="0">
                <a:solidFill>
                  <a:schemeClr val="bg1"/>
                </a:solidFill>
              </a:rPr>
              <a:t>QUES</a:t>
            </a:r>
          </a:p>
          <a:p>
            <a:pPr algn="r">
              <a:spcAft>
                <a:spcPts val="600"/>
              </a:spcAft>
            </a:pPr>
            <a:r>
              <a:rPr lang="en-US" sz="1800" dirty="0">
                <a:solidFill>
                  <a:schemeClr val="bg1"/>
                </a:solidFill>
              </a:rPr>
              <a:t>GOKHAN EKICI </a:t>
            </a:r>
            <a:endParaRPr lang="tr-TR" sz="1800" dirty="0">
              <a:solidFill>
                <a:schemeClr val="bg1"/>
              </a:solidFill>
            </a:endParaRPr>
          </a:p>
          <a:p>
            <a:pPr algn="r">
              <a:spcAft>
                <a:spcPts val="600"/>
              </a:spcAft>
            </a:pPr>
            <a:r>
              <a:rPr lang="en-US" sz="1800" dirty="0">
                <a:solidFill>
                  <a:schemeClr val="bg1"/>
                </a:solidFill>
              </a:rPr>
              <a:t>IBM DATA SCIENCE CAPSTONE 06/07/2020</a:t>
            </a:r>
          </a:p>
        </p:txBody>
      </p:sp>
      <p:sp>
        <p:nvSpPr>
          <p:cNvPr id="18"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F851D2D-E88C-4809-BDDC-C1C234B52596}"/>
              </a:ext>
            </a:extLst>
          </p:cNvPr>
          <p:cNvPicPr/>
          <p:nvPr/>
        </p:nvPicPr>
        <p:blipFill rotWithShape="1">
          <a:blip r:embed="rId2"/>
          <a:srcRect r="34534"/>
          <a:stretch/>
        </p:blipFill>
        <p:spPr>
          <a:xfrm>
            <a:off x="6140288" y="1598246"/>
            <a:ext cx="5263139" cy="4783504"/>
          </a:xfrm>
          <a:prstGeom prst="rect">
            <a:avLst/>
          </a:prstGeom>
        </p:spPr>
      </p:pic>
      <p:sp>
        <p:nvSpPr>
          <p:cNvPr id="22"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0716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6E0D1-7EFF-4F62-9022-927C0F2C6B12}"/>
              </a:ext>
            </a:extLst>
          </p:cNvPr>
          <p:cNvSpPr>
            <a:spLocks noGrp="1"/>
          </p:cNvSpPr>
          <p:nvPr>
            <p:ph type="title"/>
          </p:nvPr>
        </p:nvSpPr>
        <p:spPr/>
        <p:txBody>
          <a:bodyPr/>
          <a:lstStyle/>
          <a:p>
            <a:r>
              <a:rPr lang="en-US" b="1" dirty="0"/>
              <a:t>Definition of The Problem</a:t>
            </a:r>
            <a:endParaRPr lang="en-US" dirty="0"/>
          </a:p>
        </p:txBody>
      </p:sp>
      <p:sp>
        <p:nvSpPr>
          <p:cNvPr id="3" name="Content Placeholder 2">
            <a:extLst>
              <a:ext uri="{FF2B5EF4-FFF2-40B4-BE49-F238E27FC236}">
                <a16:creationId xmlns:a16="http://schemas.microsoft.com/office/drawing/2014/main" id="{51D61DB9-0F4E-4D32-84F5-C001B9CE606C}"/>
              </a:ext>
            </a:extLst>
          </p:cNvPr>
          <p:cNvSpPr>
            <a:spLocks noGrp="1"/>
          </p:cNvSpPr>
          <p:nvPr>
            <p:ph idx="1"/>
          </p:nvPr>
        </p:nvSpPr>
        <p:spPr/>
        <p:txBody>
          <a:bodyPr>
            <a:normAutofit/>
          </a:bodyPr>
          <a:lstStyle/>
          <a:p>
            <a:r>
              <a:rPr lang="en-US" sz="1800" dirty="0"/>
              <a:t>When you move to a new country or when you would like to visit a new country for sun, sea, and beaches, you have many websites that provide information about your options. Just like moving to a new neighborhood you want to learn the details, but some details are confusing and some of the content you must read biased. When you search for “best beaches in US” on Google for example, you receive over 400.000 results. And although you know Google sorts them in a relevant order, when you check those results you are confused, you see that the top lists do not overlap, and you might get confused. </a:t>
            </a:r>
          </a:p>
          <a:p>
            <a:r>
              <a:rPr lang="en-US" sz="1800" dirty="0"/>
              <a:t>On the other hand, when you are deciding to buy a tool, a furniture a holiday package you mostly rely on people with similar tastes like you. But if you are new to a country, if you will visit it for the first time then the chances that you will find someone to understand what you want and respond to it with a good recommendation gets lower. </a:t>
            </a:r>
            <a:endParaRPr lang="tr-TR" sz="1800" dirty="0"/>
          </a:p>
          <a:p>
            <a:endParaRPr lang="en-US" sz="1800" dirty="0"/>
          </a:p>
        </p:txBody>
      </p:sp>
      <p:sp>
        <p:nvSpPr>
          <p:cNvPr id="4" name="TextBox 3">
            <a:extLst>
              <a:ext uri="{FF2B5EF4-FFF2-40B4-BE49-F238E27FC236}">
                <a16:creationId xmlns:a16="http://schemas.microsoft.com/office/drawing/2014/main" id="{91792FF8-6A71-42BC-92CD-058FF175FDBF}"/>
              </a:ext>
            </a:extLst>
          </p:cNvPr>
          <p:cNvSpPr txBox="1"/>
          <p:nvPr/>
        </p:nvSpPr>
        <p:spPr>
          <a:xfrm>
            <a:off x="2459966" y="5115464"/>
            <a:ext cx="7272068" cy="923330"/>
          </a:xfrm>
          <a:prstGeom prst="rect">
            <a:avLst/>
          </a:prstGeom>
          <a:noFill/>
        </p:spPr>
        <p:txBody>
          <a:bodyPr wrap="square" rtlCol="0">
            <a:spAutoFit/>
          </a:bodyPr>
          <a:lstStyle/>
          <a:p>
            <a:pPr algn="ctr"/>
            <a:r>
              <a:rPr lang="en-US" b="1" dirty="0"/>
              <a:t>Today as we have so much information </a:t>
            </a:r>
            <a:endParaRPr lang="tr-TR" b="1" dirty="0"/>
          </a:p>
          <a:p>
            <a:pPr algn="ctr"/>
            <a:r>
              <a:rPr lang="en-US" b="1" dirty="0"/>
              <a:t>why would not </a:t>
            </a:r>
            <a:r>
              <a:rPr lang="tr-TR" b="1" dirty="0" err="1"/>
              <a:t>we</a:t>
            </a:r>
            <a:r>
              <a:rPr lang="en-US" b="1" dirty="0"/>
              <a:t> make my own decision, </a:t>
            </a:r>
            <a:endParaRPr lang="tr-TR" b="1" dirty="0"/>
          </a:p>
          <a:p>
            <a:pPr algn="ctr"/>
            <a:r>
              <a:rPr lang="en-US" b="1" dirty="0"/>
              <a:t>based on available data out there? </a:t>
            </a:r>
          </a:p>
        </p:txBody>
      </p:sp>
    </p:spTree>
    <p:extLst>
      <p:ext uri="{BB962C8B-B14F-4D97-AF65-F5344CB8AC3E}">
        <p14:creationId xmlns:p14="http://schemas.microsoft.com/office/powerpoint/2010/main" val="144498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02C4B-0F98-4D54-81B3-10735E0234D0}"/>
              </a:ext>
            </a:extLst>
          </p:cNvPr>
          <p:cNvSpPr>
            <a:spLocks noGrp="1"/>
          </p:cNvSpPr>
          <p:nvPr>
            <p:ph type="title"/>
          </p:nvPr>
        </p:nvSpPr>
        <p:spPr/>
        <p:txBody>
          <a:bodyPr/>
          <a:lstStyle/>
          <a:p>
            <a:r>
              <a:rPr lang="tr-TR" b="1" dirty="0"/>
              <a:t>Solution </a:t>
            </a:r>
            <a:r>
              <a:rPr lang="tr-TR" b="1" dirty="0" err="1"/>
              <a:t>Proposal</a:t>
            </a:r>
            <a:endParaRPr lang="en-US" b="1" dirty="0"/>
          </a:p>
        </p:txBody>
      </p:sp>
      <p:sp>
        <p:nvSpPr>
          <p:cNvPr id="3" name="Content Placeholder 2">
            <a:extLst>
              <a:ext uri="{FF2B5EF4-FFF2-40B4-BE49-F238E27FC236}">
                <a16:creationId xmlns:a16="http://schemas.microsoft.com/office/drawing/2014/main" id="{2AD50747-BFAC-471D-9A52-1ED9F264AB3D}"/>
              </a:ext>
            </a:extLst>
          </p:cNvPr>
          <p:cNvSpPr>
            <a:spLocks noGrp="1"/>
          </p:cNvSpPr>
          <p:nvPr>
            <p:ph idx="1"/>
          </p:nvPr>
        </p:nvSpPr>
        <p:spPr/>
        <p:txBody>
          <a:bodyPr>
            <a:noAutofit/>
          </a:bodyPr>
          <a:lstStyle/>
          <a:p>
            <a:r>
              <a:rPr lang="tr-TR" sz="1800" dirty="0"/>
              <a:t>A</a:t>
            </a:r>
            <a:r>
              <a:rPr lang="en-US" sz="1800" dirty="0"/>
              <a:t> similarity analysis, a clustering algorithm might help us all choose places to see given the similarity between the places we like our favorite beach and the surrounding venues and neighborhood. </a:t>
            </a:r>
            <a:endParaRPr lang="tr-TR" sz="1800" dirty="0"/>
          </a:p>
          <a:p>
            <a:r>
              <a:rPr lang="en-US" sz="1800" dirty="0"/>
              <a:t>This could be a self-service model which could lead to an affiliate model for tourism agencies or could be directly used by tourism agencies.  </a:t>
            </a:r>
          </a:p>
          <a:p>
            <a:r>
              <a:rPr lang="en-US" sz="1800" dirty="0"/>
              <a:t>A choice of a beach holiday has 3 main elements. </a:t>
            </a:r>
          </a:p>
          <a:p>
            <a:pPr marL="914400" lvl="1" indent="-457200">
              <a:buFont typeface="+mj-lt"/>
              <a:buAutoNum type="arabicPeriod"/>
            </a:pPr>
            <a:r>
              <a:rPr lang="en-US" sz="1800" dirty="0"/>
              <a:t>The beach, its rating and the neighborhood restaurants and cafes and bars etc.</a:t>
            </a:r>
          </a:p>
          <a:p>
            <a:pPr marL="914400" lvl="1" indent="-457200">
              <a:buFont typeface="+mj-lt"/>
              <a:buAutoNum type="arabicPeriod"/>
            </a:pPr>
            <a:r>
              <a:rPr lang="en-US" sz="1800" dirty="0"/>
              <a:t>The climate</a:t>
            </a:r>
          </a:p>
          <a:p>
            <a:pPr marL="914400" lvl="1" indent="-457200">
              <a:buFont typeface="+mj-lt"/>
              <a:buAutoNum type="arabicPeriod"/>
            </a:pPr>
            <a:r>
              <a:rPr lang="en-US" sz="1800" dirty="0"/>
              <a:t>The accommodation choices</a:t>
            </a:r>
          </a:p>
          <a:p>
            <a:r>
              <a:rPr lang="en-US" sz="1800" dirty="0"/>
              <a:t>During this analysis I focused on the first 2 as most beautiful beaches already have many accommodation choices and there is plenty of reliable price and feature data on</a:t>
            </a:r>
            <a:r>
              <a:rPr lang="tr-TR" sz="1800" dirty="0"/>
              <a:t> </a:t>
            </a:r>
            <a:r>
              <a:rPr lang="tr-TR" sz="1800" dirty="0" err="1"/>
              <a:t>the</a:t>
            </a:r>
            <a:r>
              <a:rPr lang="tr-TR" sz="1800" dirty="0"/>
              <a:t> </a:t>
            </a:r>
            <a:r>
              <a:rPr lang="tr-TR" sz="1800" dirty="0" err="1"/>
              <a:t>booking</a:t>
            </a:r>
            <a:r>
              <a:rPr lang="tr-TR" sz="1800" dirty="0"/>
              <a:t> </a:t>
            </a:r>
            <a:r>
              <a:rPr lang="tr-TR" sz="1800" dirty="0" err="1"/>
              <a:t>sites</a:t>
            </a:r>
            <a:r>
              <a:rPr lang="tr-TR" sz="1800" dirty="0"/>
              <a:t>.</a:t>
            </a:r>
            <a:endParaRPr lang="en-US" sz="1800" dirty="0"/>
          </a:p>
        </p:txBody>
      </p:sp>
      <p:sp>
        <p:nvSpPr>
          <p:cNvPr id="4" name="TextBox 3">
            <a:extLst>
              <a:ext uri="{FF2B5EF4-FFF2-40B4-BE49-F238E27FC236}">
                <a16:creationId xmlns:a16="http://schemas.microsoft.com/office/drawing/2014/main" id="{E03C5F76-A899-40F0-BAB5-EC931635319A}"/>
              </a:ext>
            </a:extLst>
          </p:cNvPr>
          <p:cNvSpPr txBox="1"/>
          <p:nvPr/>
        </p:nvSpPr>
        <p:spPr>
          <a:xfrm>
            <a:off x="1673525" y="5388570"/>
            <a:ext cx="9480430" cy="646331"/>
          </a:xfrm>
          <a:prstGeom prst="rect">
            <a:avLst/>
          </a:prstGeom>
          <a:noFill/>
        </p:spPr>
        <p:txBody>
          <a:bodyPr wrap="square" rtlCol="0">
            <a:spAutoFit/>
          </a:bodyPr>
          <a:lstStyle/>
          <a:p>
            <a:pPr algn="ctr"/>
            <a:r>
              <a:rPr lang="tr-TR" b="1" dirty="0"/>
              <a:t>A model </a:t>
            </a:r>
            <a:r>
              <a:rPr lang="tr-TR" b="1" dirty="0" err="1"/>
              <a:t>that</a:t>
            </a:r>
            <a:r>
              <a:rPr lang="tr-TR" b="1" dirty="0"/>
              <a:t> </a:t>
            </a:r>
            <a:r>
              <a:rPr lang="tr-TR" b="1" dirty="0" err="1"/>
              <a:t>will</a:t>
            </a:r>
            <a:r>
              <a:rPr lang="tr-TR" b="1" dirty="0"/>
              <a:t> </a:t>
            </a:r>
            <a:r>
              <a:rPr lang="tr-TR" b="1" dirty="0" err="1"/>
              <a:t>take</a:t>
            </a:r>
            <a:r>
              <a:rPr lang="tr-TR" b="1" dirty="0"/>
              <a:t> </a:t>
            </a:r>
            <a:r>
              <a:rPr lang="tr-TR" b="1" dirty="0" err="1"/>
              <a:t>your</a:t>
            </a:r>
            <a:r>
              <a:rPr lang="tr-TR" b="1" dirty="0"/>
              <a:t> </a:t>
            </a:r>
            <a:r>
              <a:rPr lang="tr-TR" b="1" dirty="0" err="1"/>
              <a:t>favorite</a:t>
            </a:r>
            <a:r>
              <a:rPr lang="tr-TR" b="1" dirty="0"/>
              <a:t> </a:t>
            </a:r>
            <a:r>
              <a:rPr lang="tr-TR" b="1" dirty="0" err="1"/>
              <a:t>beach</a:t>
            </a:r>
            <a:r>
              <a:rPr lang="tr-TR" b="1" dirty="0"/>
              <a:t> as </a:t>
            </a:r>
            <a:r>
              <a:rPr lang="tr-TR" b="1" dirty="0" err="1"/>
              <a:t>input</a:t>
            </a:r>
            <a:r>
              <a:rPr lang="tr-TR" b="1" dirty="0"/>
              <a:t>, </a:t>
            </a:r>
            <a:r>
              <a:rPr lang="tr-TR" b="1" dirty="0" err="1"/>
              <a:t>and</a:t>
            </a:r>
            <a:r>
              <a:rPr lang="tr-TR" b="1" dirty="0"/>
              <a:t> </a:t>
            </a:r>
            <a:r>
              <a:rPr lang="tr-TR" b="1" dirty="0" err="1"/>
              <a:t>provide</a:t>
            </a:r>
            <a:r>
              <a:rPr lang="tr-TR" b="1" dirty="0"/>
              <a:t> a </a:t>
            </a:r>
            <a:r>
              <a:rPr lang="tr-TR" b="1" dirty="0" err="1"/>
              <a:t>clustering</a:t>
            </a:r>
            <a:r>
              <a:rPr lang="tr-TR" b="1" dirty="0"/>
              <a:t> </a:t>
            </a:r>
          </a:p>
          <a:p>
            <a:pPr algn="ctr"/>
            <a:r>
              <a:rPr lang="tr-TR" b="1" dirty="0"/>
              <a:t>in a </a:t>
            </a:r>
            <a:r>
              <a:rPr lang="tr-TR" b="1" dirty="0" err="1"/>
              <a:t>different</a:t>
            </a:r>
            <a:r>
              <a:rPr lang="tr-TR" b="1" dirty="0"/>
              <a:t> </a:t>
            </a:r>
            <a:r>
              <a:rPr lang="tr-TR" b="1" dirty="0" err="1"/>
              <a:t>country</a:t>
            </a:r>
            <a:r>
              <a:rPr lang="tr-TR" b="1" dirty="0"/>
              <a:t> </a:t>
            </a:r>
            <a:r>
              <a:rPr lang="tr-TR" b="1" dirty="0" err="1"/>
              <a:t>you</a:t>
            </a:r>
            <a:r>
              <a:rPr lang="tr-TR" b="1" dirty="0"/>
              <a:t> </a:t>
            </a:r>
            <a:r>
              <a:rPr lang="tr-TR" b="1" dirty="0" err="1"/>
              <a:t>would</a:t>
            </a:r>
            <a:r>
              <a:rPr lang="tr-TR" b="1" dirty="0"/>
              <a:t> </a:t>
            </a:r>
            <a:r>
              <a:rPr lang="tr-TR" b="1" dirty="0" err="1"/>
              <a:t>like</a:t>
            </a:r>
            <a:r>
              <a:rPr lang="tr-TR" b="1" dirty="0"/>
              <a:t> </a:t>
            </a:r>
            <a:r>
              <a:rPr lang="tr-TR" b="1" dirty="0" err="1"/>
              <a:t>to</a:t>
            </a:r>
            <a:r>
              <a:rPr lang="tr-TR" b="1" dirty="0"/>
              <a:t> </a:t>
            </a:r>
            <a:r>
              <a:rPr lang="tr-TR" b="1" dirty="0" err="1"/>
              <a:t>visit</a:t>
            </a:r>
            <a:r>
              <a:rPr lang="tr-TR" b="1" dirty="0"/>
              <a:t> </a:t>
            </a:r>
            <a:r>
              <a:rPr lang="tr-TR" b="1" dirty="0" err="1"/>
              <a:t>for</a:t>
            </a:r>
            <a:r>
              <a:rPr lang="tr-TR" b="1" dirty="0"/>
              <a:t> </a:t>
            </a:r>
            <a:r>
              <a:rPr lang="tr-TR" b="1" dirty="0" err="1"/>
              <a:t>beach</a:t>
            </a:r>
            <a:r>
              <a:rPr lang="tr-TR" b="1" dirty="0"/>
              <a:t> </a:t>
            </a:r>
            <a:r>
              <a:rPr lang="tr-TR" b="1" dirty="0" err="1"/>
              <a:t>vacation</a:t>
            </a:r>
            <a:r>
              <a:rPr lang="tr-TR" b="1" dirty="0"/>
              <a:t> </a:t>
            </a:r>
            <a:r>
              <a:rPr lang="tr-TR" b="1" dirty="0" err="1"/>
              <a:t>might</a:t>
            </a:r>
            <a:r>
              <a:rPr lang="tr-TR" b="1" dirty="0"/>
              <a:t> </a:t>
            </a:r>
            <a:r>
              <a:rPr lang="tr-TR" b="1" dirty="0" err="1"/>
              <a:t>work</a:t>
            </a:r>
            <a:r>
              <a:rPr lang="tr-TR" b="1" dirty="0"/>
              <a:t> </a:t>
            </a:r>
            <a:r>
              <a:rPr lang="tr-TR" b="1" dirty="0" err="1"/>
              <a:t>for</a:t>
            </a:r>
            <a:r>
              <a:rPr lang="tr-TR" b="1" dirty="0"/>
              <a:t> </a:t>
            </a:r>
            <a:r>
              <a:rPr lang="tr-TR" b="1" dirty="0" err="1"/>
              <a:t>you</a:t>
            </a:r>
            <a:r>
              <a:rPr lang="tr-TR" b="1" dirty="0"/>
              <a:t>.</a:t>
            </a:r>
            <a:endParaRPr lang="en-US" b="1" dirty="0"/>
          </a:p>
        </p:txBody>
      </p:sp>
    </p:spTree>
    <p:extLst>
      <p:ext uri="{BB962C8B-B14F-4D97-AF65-F5344CB8AC3E}">
        <p14:creationId xmlns:p14="http://schemas.microsoft.com/office/powerpoint/2010/main" val="689166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B660F-593D-41E7-A2A9-7B303F734EB2}"/>
              </a:ext>
            </a:extLst>
          </p:cNvPr>
          <p:cNvSpPr>
            <a:spLocks noGrp="1"/>
          </p:cNvSpPr>
          <p:nvPr>
            <p:ph type="title"/>
          </p:nvPr>
        </p:nvSpPr>
        <p:spPr/>
        <p:txBody>
          <a:bodyPr/>
          <a:lstStyle/>
          <a:p>
            <a:r>
              <a:rPr lang="en-US" b="1" dirty="0"/>
              <a:t>Data</a:t>
            </a:r>
            <a:r>
              <a:rPr lang="tr-TR" b="1" dirty="0"/>
              <a:t> </a:t>
            </a:r>
            <a:r>
              <a:rPr lang="tr-TR" b="1" dirty="0" err="1"/>
              <a:t>Used</a:t>
            </a:r>
            <a:r>
              <a:rPr lang="tr-TR" b="1" dirty="0"/>
              <a:t> </a:t>
            </a:r>
            <a:r>
              <a:rPr lang="tr-TR" b="1" dirty="0" err="1"/>
              <a:t>for</a:t>
            </a:r>
            <a:r>
              <a:rPr lang="tr-TR" b="1" dirty="0"/>
              <a:t> Analysis</a:t>
            </a:r>
            <a:endParaRPr lang="en-US" dirty="0"/>
          </a:p>
        </p:txBody>
      </p:sp>
      <p:sp>
        <p:nvSpPr>
          <p:cNvPr id="3" name="Content Placeholder 2">
            <a:extLst>
              <a:ext uri="{FF2B5EF4-FFF2-40B4-BE49-F238E27FC236}">
                <a16:creationId xmlns:a16="http://schemas.microsoft.com/office/drawing/2014/main" id="{E6746D18-78AA-4520-927F-58E196CA4122}"/>
              </a:ext>
            </a:extLst>
          </p:cNvPr>
          <p:cNvSpPr>
            <a:spLocks noGrp="1"/>
          </p:cNvSpPr>
          <p:nvPr>
            <p:ph idx="1"/>
          </p:nvPr>
        </p:nvSpPr>
        <p:spPr/>
        <p:txBody>
          <a:bodyPr>
            <a:normAutofit/>
          </a:bodyPr>
          <a:lstStyle/>
          <a:p>
            <a:r>
              <a:rPr lang="en-US" dirty="0"/>
              <a:t>I used 3 main data sets available online, the ones available for free for the sake of this Capstone Project.</a:t>
            </a:r>
          </a:p>
          <a:p>
            <a:pPr lvl="1"/>
            <a:r>
              <a:rPr lang="en-US" dirty="0"/>
              <a:t>A list of best beaches in US derived from USNEWS Travel site, </a:t>
            </a:r>
            <a:r>
              <a:rPr lang="en-US" dirty="0" err="1"/>
              <a:t>Tripadvisor</a:t>
            </a:r>
            <a:r>
              <a:rPr lang="en-US" dirty="0"/>
              <a:t> and Foursquare, </a:t>
            </a:r>
            <a:r>
              <a:rPr lang="en-US" dirty="0" err="1"/>
              <a:t>Tripadvisor</a:t>
            </a:r>
            <a:r>
              <a:rPr lang="en-US" dirty="0"/>
              <a:t>, Google ratings for these beaches.</a:t>
            </a:r>
          </a:p>
          <a:p>
            <a:pPr lvl="1"/>
            <a:r>
              <a:rPr lang="en-US" dirty="0"/>
              <a:t>Climate data was derived from </a:t>
            </a:r>
            <a:r>
              <a:rPr lang="en-US" b="1" dirty="0"/>
              <a:t>visualcrossing.com. </a:t>
            </a:r>
            <a:r>
              <a:rPr lang="en-US" dirty="0"/>
              <a:t>It required a membership. </a:t>
            </a:r>
            <a:endParaRPr lang="tr-TR" dirty="0"/>
          </a:p>
          <a:p>
            <a:pPr lvl="1"/>
            <a:r>
              <a:rPr lang="en-US" dirty="0"/>
              <a:t>Foursquare Venue Data available through Foursquare API. </a:t>
            </a:r>
          </a:p>
          <a:p>
            <a:endParaRPr lang="en-US" dirty="0"/>
          </a:p>
        </p:txBody>
      </p:sp>
      <p:sp>
        <p:nvSpPr>
          <p:cNvPr id="4" name="TextBox 3">
            <a:extLst>
              <a:ext uri="{FF2B5EF4-FFF2-40B4-BE49-F238E27FC236}">
                <a16:creationId xmlns:a16="http://schemas.microsoft.com/office/drawing/2014/main" id="{644A2B50-4C5E-4449-8732-10CA05557D7A}"/>
              </a:ext>
            </a:extLst>
          </p:cNvPr>
          <p:cNvSpPr txBox="1"/>
          <p:nvPr/>
        </p:nvSpPr>
        <p:spPr>
          <a:xfrm>
            <a:off x="2459966" y="5115464"/>
            <a:ext cx="7272068" cy="923330"/>
          </a:xfrm>
          <a:prstGeom prst="rect">
            <a:avLst/>
          </a:prstGeom>
          <a:noFill/>
        </p:spPr>
        <p:txBody>
          <a:bodyPr wrap="square" rtlCol="0">
            <a:spAutoFit/>
          </a:bodyPr>
          <a:lstStyle/>
          <a:p>
            <a:pPr algn="ctr"/>
            <a:r>
              <a:rPr lang="tr-TR" b="1" dirty="0" err="1"/>
              <a:t>Finding</a:t>
            </a:r>
            <a:r>
              <a:rPr lang="tr-TR" b="1" dirty="0"/>
              <a:t> </a:t>
            </a:r>
            <a:r>
              <a:rPr lang="tr-TR" b="1" dirty="0" err="1"/>
              <a:t>free</a:t>
            </a:r>
            <a:r>
              <a:rPr lang="tr-TR" b="1" dirty="0"/>
              <a:t>, </a:t>
            </a:r>
            <a:r>
              <a:rPr lang="tr-TR" b="1" dirty="0" err="1"/>
              <a:t>reliable</a:t>
            </a:r>
            <a:r>
              <a:rPr lang="tr-TR" b="1" dirty="0"/>
              <a:t> </a:t>
            </a:r>
            <a:r>
              <a:rPr lang="tr-TR" b="1" dirty="0" err="1"/>
              <a:t>and</a:t>
            </a:r>
            <a:r>
              <a:rPr lang="tr-TR" b="1" dirty="0"/>
              <a:t> </a:t>
            </a:r>
            <a:r>
              <a:rPr lang="tr-TR" b="1" dirty="0" err="1"/>
              <a:t>unbiased</a:t>
            </a:r>
            <a:r>
              <a:rPr lang="tr-TR" b="1" dirty="0"/>
              <a:t> data is hard.</a:t>
            </a:r>
          </a:p>
          <a:p>
            <a:pPr algn="ctr"/>
            <a:r>
              <a:rPr lang="tr-TR" b="1" dirty="0"/>
              <a:t>But </a:t>
            </a:r>
            <a:r>
              <a:rPr lang="tr-TR" b="1" dirty="0" err="1"/>
              <a:t>when</a:t>
            </a:r>
            <a:r>
              <a:rPr lang="tr-TR" b="1" dirty="0"/>
              <a:t> it is </a:t>
            </a:r>
            <a:r>
              <a:rPr lang="tr-TR" b="1" dirty="0" err="1"/>
              <a:t>found</a:t>
            </a:r>
            <a:r>
              <a:rPr lang="tr-TR" b="1" dirty="0"/>
              <a:t> it is </a:t>
            </a:r>
            <a:r>
              <a:rPr lang="tr-TR" b="1" dirty="0" err="1"/>
              <a:t>even</a:t>
            </a:r>
            <a:r>
              <a:rPr lang="tr-TR" b="1" dirty="0"/>
              <a:t> </a:t>
            </a:r>
            <a:r>
              <a:rPr lang="tr-TR" b="1" dirty="0" err="1"/>
              <a:t>harder</a:t>
            </a:r>
            <a:r>
              <a:rPr lang="tr-TR" b="1" dirty="0"/>
              <a:t> </a:t>
            </a:r>
            <a:r>
              <a:rPr lang="tr-TR" b="1" dirty="0" err="1"/>
              <a:t>to</a:t>
            </a:r>
            <a:r>
              <a:rPr lang="tr-TR" b="1" dirty="0"/>
              <a:t> </a:t>
            </a:r>
            <a:r>
              <a:rPr lang="tr-TR" b="1" dirty="0" err="1"/>
              <a:t>analyze</a:t>
            </a:r>
            <a:r>
              <a:rPr lang="tr-TR" b="1" dirty="0"/>
              <a:t> it </a:t>
            </a:r>
            <a:r>
              <a:rPr lang="tr-TR" b="1" dirty="0" err="1"/>
              <a:t>ourselves</a:t>
            </a:r>
            <a:r>
              <a:rPr lang="tr-TR" b="1" dirty="0"/>
              <a:t>. </a:t>
            </a:r>
          </a:p>
          <a:p>
            <a:pPr algn="ctr"/>
            <a:r>
              <a:rPr lang="tr-TR" b="1" dirty="0" err="1"/>
              <a:t>Why</a:t>
            </a:r>
            <a:r>
              <a:rPr lang="tr-TR" b="1" dirty="0"/>
              <a:t> do not </a:t>
            </a:r>
            <a:r>
              <a:rPr lang="tr-TR" b="1" dirty="0" err="1"/>
              <a:t>we</a:t>
            </a:r>
            <a:r>
              <a:rPr lang="tr-TR" b="1" dirty="0"/>
              <a:t> </a:t>
            </a:r>
            <a:r>
              <a:rPr lang="tr-TR" b="1" dirty="0" err="1"/>
              <a:t>trust</a:t>
            </a:r>
            <a:r>
              <a:rPr lang="tr-TR" b="1" dirty="0"/>
              <a:t> Machine Learning do </a:t>
            </a:r>
            <a:r>
              <a:rPr lang="tr-TR" b="1" dirty="0" err="1"/>
              <a:t>that</a:t>
            </a:r>
            <a:r>
              <a:rPr lang="tr-TR" b="1" dirty="0"/>
              <a:t> </a:t>
            </a:r>
            <a:r>
              <a:rPr lang="tr-TR" b="1" dirty="0" err="1"/>
              <a:t>for</a:t>
            </a:r>
            <a:r>
              <a:rPr lang="tr-TR" b="1" dirty="0"/>
              <a:t> us?</a:t>
            </a:r>
            <a:endParaRPr lang="en-US" b="1" dirty="0"/>
          </a:p>
        </p:txBody>
      </p:sp>
    </p:spTree>
    <p:extLst>
      <p:ext uri="{BB962C8B-B14F-4D97-AF65-F5344CB8AC3E}">
        <p14:creationId xmlns:p14="http://schemas.microsoft.com/office/powerpoint/2010/main" val="4066020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0059A-472F-47BF-A88B-32D4DE4FED27}"/>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E5ADFA15-D42A-4186-A8B4-6A66AF02EA1E}"/>
              </a:ext>
            </a:extLst>
          </p:cNvPr>
          <p:cNvSpPr>
            <a:spLocks noGrp="1"/>
          </p:cNvSpPr>
          <p:nvPr>
            <p:ph idx="1"/>
          </p:nvPr>
        </p:nvSpPr>
        <p:spPr/>
        <p:txBody>
          <a:bodyPr>
            <a:normAutofit/>
          </a:bodyPr>
          <a:lstStyle/>
          <a:p>
            <a:r>
              <a:rPr lang="en-US" sz="1800" dirty="0"/>
              <a:t>The beach-based rating, important climate information (temperature, humidity etc.), venues and categories of venues in the neighborhood were normalized with min-max normalization method for effective clustering. </a:t>
            </a:r>
            <a:endParaRPr lang="tr-TR" sz="1800" dirty="0"/>
          </a:p>
          <a:p>
            <a:pPr lvl="1"/>
            <a:r>
              <a:rPr lang="tr-TR" sz="1600" dirty="0" err="1"/>
              <a:t>Climate</a:t>
            </a:r>
            <a:r>
              <a:rPr lang="tr-TR" sz="1600" dirty="0"/>
              <a:t> data </a:t>
            </a:r>
            <a:r>
              <a:rPr lang="tr-TR" sz="1600" dirty="0" err="1"/>
              <a:t>was</a:t>
            </a:r>
            <a:r>
              <a:rPr lang="tr-TR" sz="1600" dirty="0"/>
              <a:t> </a:t>
            </a:r>
            <a:r>
              <a:rPr lang="tr-TR" sz="1600" dirty="0" err="1"/>
              <a:t>normalized</a:t>
            </a:r>
            <a:r>
              <a:rPr lang="tr-TR" sz="1600" dirty="0"/>
              <a:t> </a:t>
            </a:r>
            <a:r>
              <a:rPr lang="tr-TR" sz="1600" dirty="0" err="1"/>
              <a:t>first</a:t>
            </a:r>
            <a:r>
              <a:rPr lang="tr-TR" sz="1600" dirty="0"/>
              <a:t> </a:t>
            </a:r>
            <a:r>
              <a:rPr lang="tr-TR" sz="1600" dirty="0" err="1"/>
              <a:t>with</a:t>
            </a:r>
            <a:r>
              <a:rPr lang="tr-TR" sz="1600" dirty="0"/>
              <a:t> «Normal </a:t>
            </a:r>
            <a:r>
              <a:rPr lang="tr-TR" sz="1600" dirty="0" err="1"/>
              <a:t>conditions</a:t>
            </a:r>
            <a:r>
              <a:rPr lang="tr-TR" sz="1600" dirty="0"/>
              <a:t>».</a:t>
            </a:r>
          </a:p>
          <a:p>
            <a:r>
              <a:rPr lang="en-US" sz="1800" dirty="0"/>
              <a:t>In order to understand the similarities between the shortlist of beaches I have chosen, and our favorite beach (beaches) I added to the list, I used clustering methods K-Means and DBSCAN.</a:t>
            </a:r>
          </a:p>
          <a:p>
            <a:pPr lvl="1"/>
            <a:r>
              <a:rPr lang="en-US" sz="1600" dirty="0"/>
              <a:t>K-Means without the climate data, </a:t>
            </a:r>
            <a:endParaRPr lang="tr-TR" sz="1600" dirty="0"/>
          </a:p>
          <a:p>
            <a:pPr lvl="1"/>
            <a:r>
              <a:rPr lang="en-US" sz="1600" dirty="0"/>
              <a:t>K-Means with climate data to see the differences when we run the clustering with climate data. </a:t>
            </a:r>
            <a:endParaRPr lang="tr-TR" sz="1600" dirty="0"/>
          </a:p>
          <a:p>
            <a:pPr lvl="1"/>
            <a:r>
              <a:rPr lang="en-US" sz="1600" dirty="0"/>
              <a:t>DBSCAN and see if it has to offer any insight.</a:t>
            </a:r>
          </a:p>
          <a:p>
            <a:r>
              <a:rPr lang="en-US" sz="1800" dirty="0"/>
              <a:t>K-Means, although it has model developer’s bias has given some significant results whereas DBSCAN was unable to cluster 8 of 10 beaches. </a:t>
            </a:r>
          </a:p>
          <a:p>
            <a:endParaRPr lang="en-US" sz="1800" dirty="0"/>
          </a:p>
        </p:txBody>
      </p:sp>
      <p:sp>
        <p:nvSpPr>
          <p:cNvPr id="4" name="TextBox 3">
            <a:extLst>
              <a:ext uri="{FF2B5EF4-FFF2-40B4-BE49-F238E27FC236}">
                <a16:creationId xmlns:a16="http://schemas.microsoft.com/office/drawing/2014/main" id="{47A4F0EB-F14B-4142-9992-DC0A26343235}"/>
              </a:ext>
            </a:extLst>
          </p:cNvPr>
          <p:cNvSpPr txBox="1"/>
          <p:nvPr/>
        </p:nvSpPr>
        <p:spPr>
          <a:xfrm>
            <a:off x="2675626" y="5460520"/>
            <a:ext cx="7272068" cy="646331"/>
          </a:xfrm>
          <a:prstGeom prst="rect">
            <a:avLst/>
          </a:prstGeom>
          <a:noFill/>
        </p:spPr>
        <p:txBody>
          <a:bodyPr wrap="square" rtlCol="0">
            <a:spAutoFit/>
          </a:bodyPr>
          <a:lstStyle/>
          <a:p>
            <a:pPr algn="ctr"/>
            <a:r>
              <a:rPr lang="tr-TR" b="1" dirty="0"/>
              <a:t>A model </a:t>
            </a:r>
            <a:r>
              <a:rPr lang="tr-TR" b="1" dirty="0" err="1"/>
              <a:t>based</a:t>
            </a:r>
            <a:r>
              <a:rPr lang="tr-TR" b="1" dirty="0"/>
              <a:t> on K-</a:t>
            </a:r>
            <a:r>
              <a:rPr lang="tr-TR" b="1" dirty="0" err="1"/>
              <a:t>Means</a:t>
            </a:r>
            <a:r>
              <a:rPr lang="tr-TR" b="1" dirty="0"/>
              <a:t> Clustering </a:t>
            </a:r>
            <a:r>
              <a:rPr lang="tr-TR" b="1" dirty="0" err="1"/>
              <a:t>helps</a:t>
            </a:r>
            <a:r>
              <a:rPr lang="tr-TR" b="1" dirty="0"/>
              <a:t> us </a:t>
            </a:r>
            <a:r>
              <a:rPr lang="tr-TR" b="1" dirty="0" err="1"/>
              <a:t>find</a:t>
            </a:r>
            <a:r>
              <a:rPr lang="tr-TR" b="1" dirty="0"/>
              <a:t> </a:t>
            </a:r>
          </a:p>
          <a:p>
            <a:pPr algn="ctr"/>
            <a:r>
              <a:rPr lang="tr-TR" b="1" dirty="0" err="1"/>
              <a:t>the</a:t>
            </a:r>
            <a:r>
              <a:rPr lang="tr-TR" b="1" dirty="0"/>
              <a:t> </a:t>
            </a:r>
            <a:r>
              <a:rPr lang="tr-TR" b="1" dirty="0" err="1"/>
              <a:t>most</a:t>
            </a:r>
            <a:r>
              <a:rPr lang="tr-TR" b="1" dirty="0"/>
              <a:t> </a:t>
            </a:r>
            <a:r>
              <a:rPr lang="tr-TR" b="1" dirty="0" err="1"/>
              <a:t>suitable</a:t>
            </a:r>
            <a:r>
              <a:rPr lang="tr-TR" b="1" dirty="0"/>
              <a:t> </a:t>
            </a:r>
            <a:r>
              <a:rPr lang="tr-TR" b="1" dirty="0" err="1"/>
              <a:t>beaches</a:t>
            </a:r>
            <a:r>
              <a:rPr lang="tr-TR" b="1" dirty="0"/>
              <a:t> </a:t>
            </a:r>
            <a:r>
              <a:rPr lang="tr-TR" b="1" dirty="0" err="1"/>
              <a:t>to</a:t>
            </a:r>
            <a:r>
              <a:rPr lang="tr-TR" b="1" dirty="0"/>
              <a:t> </a:t>
            </a:r>
            <a:r>
              <a:rPr lang="tr-TR" b="1" dirty="0" err="1"/>
              <a:t>our</a:t>
            </a:r>
            <a:r>
              <a:rPr lang="tr-TR" b="1" dirty="0"/>
              <a:t> </a:t>
            </a:r>
            <a:r>
              <a:rPr lang="tr-TR" b="1" dirty="0" err="1"/>
              <a:t>taste</a:t>
            </a:r>
            <a:r>
              <a:rPr lang="tr-TR" b="1" dirty="0"/>
              <a:t>!</a:t>
            </a:r>
            <a:r>
              <a:rPr lang="en-US" b="1" dirty="0"/>
              <a:t> </a:t>
            </a:r>
          </a:p>
        </p:txBody>
      </p:sp>
    </p:spTree>
    <p:extLst>
      <p:ext uri="{BB962C8B-B14F-4D97-AF65-F5344CB8AC3E}">
        <p14:creationId xmlns:p14="http://schemas.microsoft.com/office/powerpoint/2010/main" val="3292461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7DB13-93DC-43BA-9F68-A0CB7A8A219D}"/>
              </a:ext>
            </a:extLst>
          </p:cNvPr>
          <p:cNvSpPr>
            <a:spLocks noGrp="1"/>
          </p:cNvSpPr>
          <p:nvPr>
            <p:ph type="title"/>
          </p:nvPr>
        </p:nvSpPr>
        <p:spPr/>
        <p:txBody>
          <a:bodyPr/>
          <a:lstStyle/>
          <a:p>
            <a:r>
              <a:rPr lang="en-US" b="1" dirty="0"/>
              <a:t>Results</a:t>
            </a:r>
            <a:endParaRPr lang="en-US" dirty="0"/>
          </a:p>
        </p:txBody>
      </p:sp>
      <p:sp>
        <p:nvSpPr>
          <p:cNvPr id="3" name="Content Placeholder 2">
            <a:extLst>
              <a:ext uri="{FF2B5EF4-FFF2-40B4-BE49-F238E27FC236}">
                <a16:creationId xmlns:a16="http://schemas.microsoft.com/office/drawing/2014/main" id="{8672143B-D5AD-44BF-925B-44F2694D7F92}"/>
              </a:ext>
            </a:extLst>
          </p:cNvPr>
          <p:cNvSpPr>
            <a:spLocks noGrp="1"/>
          </p:cNvSpPr>
          <p:nvPr>
            <p:ph idx="1"/>
          </p:nvPr>
        </p:nvSpPr>
        <p:spPr>
          <a:xfrm>
            <a:off x="1332230" y="4130690"/>
            <a:ext cx="4172586" cy="1325563"/>
          </a:xfrm>
        </p:spPr>
        <p:txBody>
          <a:bodyPr>
            <a:normAutofit/>
          </a:bodyPr>
          <a:lstStyle/>
          <a:p>
            <a:r>
              <a:rPr lang="tr-TR" sz="1800" dirty="0"/>
              <a:t>K-</a:t>
            </a:r>
            <a:r>
              <a:rPr lang="tr-TR" sz="1800" dirty="0" err="1"/>
              <a:t>Means</a:t>
            </a:r>
            <a:r>
              <a:rPr lang="tr-TR" sz="1800" dirty="0"/>
              <a:t> </a:t>
            </a:r>
            <a:r>
              <a:rPr lang="tr-TR" sz="1800" dirty="0" err="1"/>
              <a:t>without</a:t>
            </a:r>
            <a:r>
              <a:rPr lang="tr-TR" sz="1800" dirty="0"/>
              <a:t> </a:t>
            </a:r>
            <a:r>
              <a:rPr lang="tr-TR" sz="1800" dirty="0" err="1"/>
              <a:t>climate</a:t>
            </a:r>
            <a:r>
              <a:rPr lang="tr-TR" sz="1800" dirty="0"/>
              <a:t> data </a:t>
            </a:r>
            <a:r>
              <a:rPr lang="en-US" sz="1800" dirty="0"/>
              <a:t>proposed that the most similar beach to Alanya, Turkey was Virginia Beach in Virginia US. </a:t>
            </a:r>
          </a:p>
        </p:txBody>
      </p:sp>
      <p:pic>
        <p:nvPicPr>
          <p:cNvPr id="4" name="Picture 3">
            <a:extLst>
              <a:ext uri="{FF2B5EF4-FFF2-40B4-BE49-F238E27FC236}">
                <a16:creationId xmlns:a16="http://schemas.microsoft.com/office/drawing/2014/main" id="{BAF3A963-21B9-40B4-A31A-987582DD5429}"/>
              </a:ext>
            </a:extLst>
          </p:cNvPr>
          <p:cNvPicPr/>
          <p:nvPr/>
        </p:nvPicPr>
        <p:blipFill>
          <a:blip r:embed="rId2"/>
          <a:stretch>
            <a:fillRect/>
          </a:stretch>
        </p:blipFill>
        <p:spPr>
          <a:xfrm>
            <a:off x="1332230" y="1500029"/>
            <a:ext cx="4159539" cy="2471299"/>
          </a:xfrm>
          <a:prstGeom prst="rect">
            <a:avLst/>
          </a:prstGeom>
        </p:spPr>
      </p:pic>
      <p:pic>
        <p:nvPicPr>
          <p:cNvPr id="5" name="Picture 4">
            <a:extLst>
              <a:ext uri="{FF2B5EF4-FFF2-40B4-BE49-F238E27FC236}">
                <a16:creationId xmlns:a16="http://schemas.microsoft.com/office/drawing/2014/main" id="{576900EA-D5E0-40EE-9F6A-76DDDDB5561A}"/>
              </a:ext>
            </a:extLst>
          </p:cNvPr>
          <p:cNvPicPr/>
          <p:nvPr/>
        </p:nvPicPr>
        <p:blipFill>
          <a:blip r:embed="rId3"/>
          <a:stretch>
            <a:fillRect/>
          </a:stretch>
        </p:blipFill>
        <p:spPr>
          <a:xfrm>
            <a:off x="6554469" y="1496852"/>
            <a:ext cx="4159539" cy="2471299"/>
          </a:xfrm>
          <a:prstGeom prst="rect">
            <a:avLst/>
          </a:prstGeom>
        </p:spPr>
      </p:pic>
      <p:sp>
        <p:nvSpPr>
          <p:cNvPr id="6" name="Content Placeholder 2">
            <a:extLst>
              <a:ext uri="{FF2B5EF4-FFF2-40B4-BE49-F238E27FC236}">
                <a16:creationId xmlns:a16="http://schemas.microsoft.com/office/drawing/2014/main" id="{22D40015-A25B-4BEC-8873-8AFD47EF0383}"/>
              </a:ext>
            </a:extLst>
          </p:cNvPr>
          <p:cNvSpPr txBox="1">
            <a:spLocks/>
          </p:cNvSpPr>
          <p:nvPr/>
        </p:nvSpPr>
        <p:spPr>
          <a:xfrm>
            <a:off x="6418940" y="4130690"/>
            <a:ext cx="4172586"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1800" dirty="0"/>
              <a:t>K-</a:t>
            </a:r>
            <a:r>
              <a:rPr lang="tr-TR" sz="1800" dirty="0" err="1"/>
              <a:t>Means</a:t>
            </a:r>
            <a:r>
              <a:rPr lang="tr-TR" sz="1800" dirty="0"/>
              <a:t> </a:t>
            </a:r>
            <a:r>
              <a:rPr lang="tr-TR" sz="1800" dirty="0" err="1"/>
              <a:t>with</a:t>
            </a:r>
            <a:r>
              <a:rPr lang="tr-TR" sz="1800" dirty="0"/>
              <a:t> </a:t>
            </a:r>
            <a:r>
              <a:rPr lang="tr-TR" sz="1800" dirty="0" err="1"/>
              <a:t>climate</a:t>
            </a:r>
            <a:r>
              <a:rPr lang="tr-TR" sz="1800" dirty="0"/>
              <a:t> data </a:t>
            </a:r>
            <a:r>
              <a:rPr lang="en-US" sz="1800" dirty="0"/>
              <a:t>proposed that the most similar beach</a:t>
            </a:r>
            <a:r>
              <a:rPr lang="tr-TR" sz="1800" dirty="0"/>
              <a:t>es</a:t>
            </a:r>
            <a:r>
              <a:rPr lang="en-US" sz="1800" dirty="0"/>
              <a:t> to Alanya, Turkey w</a:t>
            </a:r>
            <a:r>
              <a:rPr lang="tr-TR" sz="1800" dirty="0"/>
              <a:t>ere</a:t>
            </a:r>
            <a:r>
              <a:rPr lang="en-US" sz="1800" dirty="0"/>
              <a:t> in </a:t>
            </a:r>
            <a:r>
              <a:rPr lang="tr-TR" sz="1800" dirty="0"/>
              <a:t>California </a:t>
            </a:r>
            <a:r>
              <a:rPr lang="tr-TR" sz="1800" dirty="0" err="1"/>
              <a:t>and</a:t>
            </a:r>
            <a:r>
              <a:rPr lang="tr-TR" sz="1800" dirty="0"/>
              <a:t> Ocean City, MD</a:t>
            </a:r>
            <a:r>
              <a:rPr lang="en-US" sz="1800" dirty="0"/>
              <a:t>. </a:t>
            </a:r>
          </a:p>
        </p:txBody>
      </p:sp>
      <p:sp>
        <p:nvSpPr>
          <p:cNvPr id="7" name="TextBox 6">
            <a:extLst>
              <a:ext uri="{FF2B5EF4-FFF2-40B4-BE49-F238E27FC236}">
                <a16:creationId xmlns:a16="http://schemas.microsoft.com/office/drawing/2014/main" id="{B63BFEAA-9D29-4AB2-AEEF-2911A2617B3B}"/>
              </a:ext>
            </a:extLst>
          </p:cNvPr>
          <p:cNvSpPr txBox="1"/>
          <p:nvPr/>
        </p:nvSpPr>
        <p:spPr>
          <a:xfrm>
            <a:off x="2242869" y="5456253"/>
            <a:ext cx="7851475" cy="646331"/>
          </a:xfrm>
          <a:prstGeom prst="rect">
            <a:avLst/>
          </a:prstGeom>
          <a:noFill/>
        </p:spPr>
        <p:txBody>
          <a:bodyPr wrap="square" rtlCol="0">
            <a:spAutoFit/>
          </a:bodyPr>
          <a:lstStyle/>
          <a:p>
            <a:pPr algn="ctr"/>
            <a:r>
              <a:rPr lang="tr-TR" b="1" dirty="0" err="1"/>
              <a:t>Venues</a:t>
            </a:r>
            <a:r>
              <a:rPr lang="tr-TR" b="1" dirty="0"/>
              <a:t> </a:t>
            </a:r>
            <a:r>
              <a:rPr lang="tr-TR" b="1" dirty="0" err="1"/>
              <a:t>near</a:t>
            </a:r>
            <a:r>
              <a:rPr lang="tr-TR" b="1" dirty="0"/>
              <a:t> a </a:t>
            </a:r>
            <a:r>
              <a:rPr lang="tr-TR" b="1" dirty="0" err="1"/>
              <a:t>beach</a:t>
            </a:r>
            <a:r>
              <a:rPr lang="tr-TR" b="1" dirty="0"/>
              <a:t> </a:t>
            </a:r>
            <a:r>
              <a:rPr lang="tr-TR" b="1" dirty="0" err="1"/>
              <a:t>and</a:t>
            </a:r>
            <a:r>
              <a:rPr lang="tr-TR" b="1" dirty="0"/>
              <a:t> </a:t>
            </a:r>
            <a:r>
              <a:rPr lang="tr-TR" b="1" dirty="0" err="1"/>
              <a:t>the</a:t>
            </a:r>
            <a:r>
              <a:rPr lang="tr-TR" b="1" dirty="0"/>
              <a:t> </a:t>
            </a:r>
            <a:r>
              <a:rPr lang="tr-TR" b="1" dirty="0" err="1"/>
              <a:t>climate</a:t>
            </a:r>
            <a:r>
              <a:rPr lang="tr-TR" b="1" dirty="0"/>
              <a:t> </a:t>
            </a:r>
            <a:r>
              <a:rPr lang="tr-TR" b="1" dirty="0" err="1"/>
              <a:t>are</a:t>
            </a:r>
            <a:r>
              <a:rPr lang="tr-TR" b="1" dirty="0"/>
              <a:t> </a:t>
            </a:r>
            <a:r>
              <a:rPr lang="tr-TR" b="1" dirty="0" err="1"/>
              <a:t>very</a:t>
            </a:r>
            <a:r>
              <a:rPr lang="tr-TR" b="1" dirty="0"/>
              <a:t> </a:t>
            </a:r>
            <a:r>
              <a:rPr lang="tr-TR" b="1" dirty="0" err="1"/>
              <a:t>important</a:t>
            </a:r>
            <a:r>
              <a:rPr lang="tr-TR" b="1" dirty="0"/>
              <a:t> </a:t>
            </a:r>
            <a:r>
              <a:rPr lang="tr-TR" b="1" dirty="0" err="1"/>
              <a:t>parameters</a:t>
            </a:r>
            <a:r>
              <a:rPr lang="tr-TR" b="1" dirty="0"/>
              <a:t> </a:t>
            </a:r>
            <a:r>
              <a:rPr lang="tr-TR" b="1" dirty="0" err="1"/>
              <a:t>to</a:t>
            </a:r>
            <a:r>
              <a:rPr lang="tr-TR" b="1" dirty="0"/>
              <a:t> be </a:t>
            </a:r>
            <a:r>
              <a:rPr lang="tr-TR" b="1" dirty="0" err="1"/>
              <a:t>considered</a:t>
            </a:r>
            <a:r>
              <a:rPr lang="tr-TR" b="1" dirty="0"/>
              <a:t> </a:t>
            </a:r>
            <a:r>
              <a:rPr lang="tr-TR" b="1" dirty="0" err="1"/>
              <a:t>while</a:t>
            </a:r>
            <a:r>
              <a:rPr lang="tr-TR" b="1" dirty="0"/>
              <a:t> </a:t>
            </a:r>
            <a:r>
              <a:rPr lang="tr-TR" b="1" dirty="0" err="1"/>
              <a:t>choosing</a:t>
            </a:r>
            <a:r>
              <a:rPr lang="tr-TR" b="1" dirty="0"/>
              <a:t> a </a:t>
            </a:r>
            <a:r>
              <a:rPr lang="tr-TR" b="1" dirty="0" err="1"/>
              <a:t>beach</a:t>
            </a:r>
            <a:r>
              <a:rPr lang="tr-TR" b="1" dirty="0"/>
              <a:t> </a:t>
            </a:r>
            <a:r>
              <a:rPr lang="tr-TR" b="1" dirty="0" err="1"/>
              <a:t>vacation</a:t>
            </a:r>
            <a:r>
              <a:rPr lang="tr-TR" b="1" dirty="0"/>
              <a:t> </a:t>
            </a:r>
            <a:r>
              <a:rPr lang="tr-TR" b="1" dirty="0" err="1"/>
              <a:t>destination</a:t>
            </a:r>
            <a:r>
              <a:rPr lang="tr-TR" b="1" dirty="0"/>
              <a:t>!</a:t>
            </a:r>
            <a:r>
              <a:rPr lang="en-US" b="1" dirty="0"/>
              <a:t> </a:t>
            </a:r>
          </a:p>
        </p:txBody>
      </p:sp>
    </p:spTree>
    <p:extLst>
      <p:ext uri="{BB962C8B-B14F-4D97-AF65-F5344CB8AC3E}">
        <p14:creationId xmlns:p14="http://schemas.microsoft.com/office/powerpoint/2010/main" val="757044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7B9FC7-A648-47E9-B608-F5962542DCCA}"/>
              </a:ext>
            </a:extLst>
          </p:cNvPr>
          <p:cNvSpPr>
            <a:spLocks noGrp="1"/>
          </p:cNvSpPr>
          <p:nvPr>
            <p:ph type="title"/>
          </p:nvPr>
        </p:nvSpPr>
        <p:spPr>
          <a:xfrm>
            <a:off x="6392583" y="501651"/>
            <a:ext cx="4414848" cy="1716255"/>
          </a:xfrm>
        </p:spPr>
        <p:txBody>
          <a:bodyPr anchor="b">
            <a:normAutofit/>
          </a:bodyPr>
          <a:lstStyle/>
          <a:p>
            <a:r>
              <a:rPr lang="en-US" sz="5400" b="1"/>
              <a:t>Conclusion</a:t>
            </a:r>
            <a:endParaRPr lang="en-US" sz="5400"/>
          </a:p>
        </p:txBody>
      </p:sp>
      <p:sp>
        <p:nvSpPr>
          <p:cNvPr id="14" name="Rectangle 13">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671563B-D9C4-4534-9101-5AEB9FF4D6F1}"/>
              </a:ext>
            </a:extLst>
          </p:cNvPr>
          <p:cNvPicPr/>
          <p:nvPr/>
        </p:nvPicPr>
        <p:blipFill rotWithShape="1">
          <a:blip r:embed="rId2"/>
          <a:srcRect l="7893" r="33500"/>
          <a:stretch/>
        </p:blipFill>
        <p:spPr>
          <a:xfrm>
            <a:off x="279143" y="299509"/>
            <a:ext cx="5221625" cy="6258983"/>
          </a:xfrm>
          <a:prstGeom prst="rect">
            <a:avLst/>
          </a:prstGeom>
        </p:spPr>
      </p:pic>
      <p:sp>
        <p:nvSpPr>
          <p:cNvPr id="3" name="Content Placeholder 2">
            <a:extLst>
              <a:ext uri="{FF2B5EF4-FFF2-40B4-BE49-F238E27FC236}">
                <a16:creationId xmlns:a16="http://schemas.microsoft.com/office/drawing/2014/main" id="{405B625A-D6C6-4061-898F-1D95CD3A1C5F}"/>
              </a:ext>
            </a:extLst>
          </p:cNvPr>
          <p:cNvSpPr>
            <a:spLocks noGrp="1"/>
          </p:cNvSpPr>
          <p:nvPr>
            <p:ph idx="1"/>
          </p:nvPr>
        </p:nvSpPr>
        <p:spPr>
          <a:xfrm>
            <a:off x="6319540" y="2428240"/>
            <a:ext cx="4754859" cy="4033520"/>
          </a:xfrm>
        </p:spPr>
        <p:txBody>
          <a:bodyPr anchor="t">
            <a:normAutofit/>
          </a:bodyPr>
          <a:lstStyle/>
          <a:p>
            <a:r>
              <a:rPr lang="en-US" sz="1800" dirty="0"/>
              <a:t>The model works well to compare beaches and cluster them so that you can choose where you would like to have your next beach vacation in a new country, in a new part of your country etc. The important issue is you should be very much aware of the biased and commercial data out there on the web. </a:t>
            </a:r>
          </a:p>
          <a:p>
            <a:r>
              <a:rPr lang="en-US" sz="1800" dirty="0"/>
              <a:t>I feel better about my next vacation search process already. I hope this might help others in the future as well.</a:t>
            </a:r>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46081"/>
      </p:ext>
    </p:extLst>
  </p:cSld>
  <p:clrMapOvr>
    <a:masterClrMapping/>
  </p:clrMapOvr>
</p:sld>
</file>

<file path=ppt/theme/theme1.xml><?xml version="1.0" encoding="utf-8"?>
<a:theme xmlns:a="http://schemas.openxmlformats.org/drawingml/2006/main" name="GradientVTI">
  <a:themeElements>
    <a:clrScheme name="Custom 8">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32</TotalTime>
  <Words>824</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Univers</vt:lpstr>
      <vt:lpstr>GradientVTI</vt:lpstr>
      <vt:lpstr>Comparison of Beaches</vt:lpstr>
      <vt:lpstr>Definition of The Problem</vt:lpstr>
      <vt:lpstr>Solution Proposal</vt:lpstr>
      <vt:lpstr>Data Used for Analysis</vt:lpstr>
      <vt:lpstr>Methodology</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Beaches</dc:title>
  <dc:creator>Gokhan Ekici</dc:creator>
  <cp:lastModifiedBy>Gokhan Ekici</cp:lastModifiedBy>
  <cp:revision>1</cp:revision>
  <dcterms:created xsi:type="dcterms:W3CDTF">2020-06-08T02:39:34Z</dcterms:created>
  <dcterms:modified xsi:type="dcterms:W3CDTF">2020-06-08T03:12:17Z</dcterms:modified>
</cp:coreProperties>
</file>