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67" r:id="rId4"/>
    <p:sldId id="268" r:id="rId5"/>
    <p:sldId id="260" r:id="rId6"/>
    <p:sldId id="25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1" r:id="rId16"/>
  </p:sldIdLst>
  <p:sldSz cx="9144000" cy="5143500" type="screen16x9"/>
  <p:notesSz cx="7010400" cy="92964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" panose="020B0604020202020204" charset="0"/>
      <p:regular r:id="rId23"/>
      <p:bold r:id="rId24"/>
      <p:italic r:id="rId25"/>
      <p:boldItalic r:id="rId26"/>
    </p:embeddedFont>
    <p:embeddedFont>
      <p:font typeface="Open Sans Light" panose="020B0604020202020204" charset="0"/>
      <p:regular r:id="rId27"/>
      <p:italic r:id="rId28"/>
    </p:embeddedFont>
    <p:embeddedFont>
      <p:font typeface="Ubuntu" panose="020B080403060203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F2A840"/>
    <a:srgbClr val="DA291C"/>
    <a:srgbClr val="E35F3A"/>
    <a:srgbClr val="25292F"/>
    <a:srgbClr val="333F48"/>
    <a:srgbClr val="10069F"/>
    <a:srgbClr val="4C44B7"/>
    <a:srgbClr val="8782CF"/>
    <a:srgbClr val="4D8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565" autoAdjust="0"/>
    <p:restoredTop sz="94718" autoAdjust="0"/>
  </p:normalViewPr>
  <p:slideViewPr>
    <p:cSldViewPr>
      <p:cViewPr varScale="1">
        <p:scale>
          <a:sx n="138" d="100"/>
          <a:sy n="138" d="100"/>
        </p:scale>
        <p:origin x="43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5183022-314A-463D-B2BC-EA478865B18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767FC2D-F1F4-4CFA-8ACC-EDE92C2A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649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1F983AB-66DB-4C41-A16A-A4759EECED4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82CC1F5-A31D-40FC-967C-CD1168982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438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 userDrawn="1"/>
        </p:nvSpPr>
        <p:spPr>
          <a:xfrm>
            <a:off x="0" y="1"/>
            <a:ext cx="9144000" cy="5089289"/>
          </a:xfrm>
          <a:prstGeom prst="rect">
            <a:avLst/>
          </a:prstGeom>
          <a:solidFill>
            <a:srgbClr val="333F4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          </a:t>
            </a:r>
            <a:endParaRPr 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9000" y="0"/>
            <a:ext cx="9153000" cy="5143500"/>
            <a:chOff x="0" y="0"/>
            <a:chExt cx="9153000" cy="5143500"/>
          </a:xfrm>
        </p:grpSpPr>
        <p:cxnSp>
          <p:nvCxnSpPr>
            <p:cNvPr id="45" name="Straight Connector 44"/>
            <p:cNvCxnSpPr/>
            <p:nvPr userDrawn="1"/>
          </p:nvCxnSpPr>
          <p:spPr>
            <a:xfrm flipV="1">
              <a:off x="237600" y="1"/>
              <a:ext cx="3200400" cy="5116395"/>
            </a:xfrm>
            <a:prstGeom prst="line">
              <a:avLst/>
            </a:prstGeom>
            <a:ln w="3175"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0" y="3638550"/>
              <a:ext cx="9144000" cy="914400"/>
            </a:xfrm>
            <a:prstGeom prst="line">
              <a:avLst/>
            </a:prstGeom>
            <a:ln w="3175"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flipH="1">
              <a:off x="6105000" y="3105150"/>
              <a:ext cx="3039000" cy="2038350"/>
            </a:xfrm>
            <a:prstGeom prst="line">
              <a:avLst/>
            </a:prstGeom>
            <a:ln w="3175"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6486000" y="0"/>
              <a:ext cx="2667000" cy="666750"/>
            </a:xfrm>
            <a:prstGeom prst="line">
              <a:avLst/>
            </a:prstGeom>
            <a:ln w="3175"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4600" y="2643758"/>
            <a:ext cx="6010800" cy="666180"/>
          </a:xfrm>
        </p:spPr>
        <p:txBody>
          <a:bodyPr wrap="square" anchor="b">
            <a:no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4600" y="3333750"/>
            <a:ext cx="6010800" cy="462136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4857750"/>
            <a:ext cx="838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88DAEA47-2F63-42B4-9B3C-8B9C7E0928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2"/>
          </p:nvPr>
        </p:nvSpPr>
        <p:spPr>
          <a:xfrm>
            <a:off x="5867400" y="4857750"/>
            <a:ext cx="1981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8AC03325-FA9D-4F13-9A00-2790B0612AAE}" type="datetime4">
              <a:rPr lang="en-US" smtClean="0"/>
              <a:pPr/>
              <a:t>May 14, 2019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-17999" y="5089290"/>
            <a:ext cx="9161999" cy="54210"/>
          </a:xfrm>
          <a:prstGeom prst="rect">
            <a:avLst/>
          </a:prstGeom>
          <a:gradFill flip="none" rotWithShape="0">
            <a:gsLst>
              <a:gs pos="100000">
                <a:srgbClr val="ED8B00">
                  <a:alpha val="90000"/>
                  <a:lumMod val="100000"/>
                </a:srgbClr>
              </a:gs>
              <a:gs pos="0">
                <a:srgbClr val="F2A840">
                  <a:lumMod val="90000"/>
                  <a:lumOff val="10000"/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3904"/>
            <a:ext cx="1036372" cy="68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6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25292F"/>
              </a:buClr>
              <a:buFont typeface="Arial" panose="020B0604020202020204" pitchFamily="34" charset="0"/>
              <a:buChar char="•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buClr>
                <a:srgbClr val="25292F"/>
              </a:buClr>
              <a:buSzPct val="60000"/>
              <a:buFont typeface="Courier New" panose="02070309020205020404" pitchFamily="49" charset="0"/>
              <a:buChar char="o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00150" indent="-285750">
              <a:buClr>
                <a:srgbClr val="25292F"/>
              </a:buClr>
              <a:buFont typeface="Wingdings" panose="05000000000000000000" pitchFamily="2" charset="2"/>
              <a:buChar char="§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7350" indent="-285750">
              <a:buFont typeface="Open Sans" panose="020B0606030504020204" pitchFamily="34" charset="0"/>
              <a:buChar char="–"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457200" y="4857750"/>
            <a:ext cx="2819400" cy="231541"/>
          </a:xfrm>
          <a:prstGeom prst="rect">
            <a:avLst/>
          </a:prstGeom>
        </p:spPr>
        <p:txBody>
          <a:bodyPr vert="horz" wrap="none" lIns="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rgbClr val="333F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50" b="0" dirty="0" err="1">
                <a:solidFill>
                  <a:srgbClr val="333F48"/>
                </a:solidFill>
                <a:latin typeface="Ubuntu" panose="020B0504030602030204" pitchFamily="34" charset="0"/>
              </a:rPr>
              <a:t>ar</a:t>
            </a:r>
            <a:r>
              <a:rPr lang="el-GR" sz="950" b="0" dirty="0">
                <a:solidFill>
                  <a:srgbClr val="333F48"/>
                </a:solidFill>
                <a:latin typeface="Ubuntu" panose="020B0504030602030204" pitchFamily="34" charset="0"/>
              </a:rPr>
              <a:t>η</a:t>
            </a:r>
            <a:r>
              <a:rPr lang="en-US" sz="950" b="0" dirty="0">
                <a:solidFill>
                  <a:srgbClr val="333F48"/>
                </a:solidFill>
                <a:latin typeface="Ubuntu" panose="020B0504030602030204" pitchFamily="34" charset="0"/>
              </a:rPr>
              <a:t>s </a:t>
            </a:r>
            <a:r>
              <a:rPr lang="en-US" sz="710" b="0" dirty="0">
                <a:solidFill>
                  <a:srgbClr val="ED8B00"/>
                </a:solidFill>
                <a:latin typeface="Ubuntu" panose="020B0504030602030204" pitchFamily="34" charset="0"/>
              </a:rPr>
              <a:t>CUBE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4857750"/>
            <a:ext cx="9144000" cy="0"/>
          </a:xfrm>
          <a:prstGeom prst="line">
            <a:avLst/>
          </a:prstGeom>
          <a:ln w="6350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4857750"/>
            <a:ext cx="838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333F4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88DAEA47-2F63-42B4-9B3C-8B9C7E0928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5867400" y="4857750"/>
            <a:ext cx="1981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333F4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8AC03325-FA9D-4F13-9A00-2790B0612AAE}" type="datetime4">
              <a:rPr lang="en-US" smtClean="0"/>
              <a:pPr/>
              <a:t>May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2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9F9BCE14-06B9-4721-9615-75828A0C00BF}" type="datetime4">
              <a:rPr lang="en-US" smtClean="0"/>
              <a:pPr/>
              <a:t>May 14, 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A47-2F63-42B4-9B3C-8B9C7E0928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05105"/>
            <a:ext cx="3657600" cy="576262"/>
          </a:xfrm>
          <a:effectLst/>
        </p:spPr>
        <p:txBody>
          <a:bodyPr anchor="b">
            <a:noAutofit/>
          </a:bodyPr>
          <a:lstStyle>
            <a:lvl1pPr marL="0" indent="0">
              <a:buNone/>
              <a:defRPr sz="2000" b="1" i="0" cap="all" baseline="0">
                <a:solidFill>
                  <a:srgbClr val="333F48"/>
                </a:solidFill>
                <a:latin typeface="Ubuntu" panose="020B0504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57200" y="3029104"/>
            <a:ext cx="3657600" cy="1676245"/>
          </a:xfrm>
          <a:prstGeom prst="roundRect">
            <a:avLst>
              <a:gd name="adj" fmla="val 1858"/>
            </a:avLst>
          </a:prstGeom>
          <a:pattFill prst="pct5">
            <a:fgClr>
              <a:srgbClr val="333F48"/>
            </a:fgClr>
            <a:bgClr>
              <a:schemeClr val="bg1"/>
            </a:bgClr>
          </a:pattFill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57200" y="2081367"/>
            <a:ext cx="3657600" cy="947738"/>
          </a:xfrm>
          <a:effectLst/>
        </p:spPr>
        <p:txBody>
          <a:bodyPr tIns="18288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72000" y="1428750"/>
            <a:ext cx="0" cy="3140451"/>
          </a:xfrm>
          <a:prstGeom prst="line">
            <a:avLst/>
          </a:prstGeom>
          <a:ln w="9525" cmpd="sng">
            <a:solidFill>
              <a:schemeClr val="bg1">
                <a:lumMod val="85000"/>
                <a:alpha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5029200" y="1504950"/>
            <a:ext cx="3657600" cy="576262"/>
          </a:xfrm>
          <a:effectLst/>
        </p:spPr>
        <p:txBody>
          <a:bodyPr anchor="b">
            <a:noAutofit/>
          </a:bodyPr>
          <a:lstStyle>
            <a:lvl1pPr marL="0" indent="0">
              <a:buNone/>
              <a:defRPr sz="2000" b="1" i="0" cap="all" baseline="0">
                <a:solidFill>
                  <a:srgbClr val="333F48"/>
                </a:solidFill>
                <a:latin typeface="Ubuntu" panose="020B0504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idx="20"/>
          </p:nvPr>
        </p:nvSpPr>
        <p:spPr>
          <a:xfrm>
            <a:off x="5029200" y="3029104"/>
            <a:ext cx="3657600" cy="1676245"/>
          </a:xfrm>
          <a:prstGeom prst="roundRect">
            <a:avLst>
              <a:gd name="adj" fmla="val 1858"/>
            </a:avLst>
          </a:prstGeom>
          <a:pattFill prst="pct5">
            <a:fgClr>
              <a:srgbClr val="333F48"/>
            </a:fgClr>
            <a:bgClr>
              <a:schemeClr val="bg1"/>
            </a:bgClr>
          </a:pattFill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1"/>
          </p:nvPr>
        </p:nvSpPr>
        <p:spPr>
          <a:xfrm>
            <a:off x="5029200" y="2081212"/>
            <a:ext cx="3657600" cy="947738"/>
          </a:xfrm>
          <a:effectLst/>
        </p:spPr>
        <p:txBody>
          <a:bodyPr tIns="18288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457200" y="4857750"/>
            <a:ext cx="2819400" cy="231541"/>
          </a:xfrm>
          <a:prstGeom prst="rect">
            <a:avLst/>
          </a:prstGeom>
        </p:spPr>
        <p:txBody>
          <a:bodyPr vert="horz" wrap="none" lIns="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rgbClr val="333F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50" b="0" dirty="0" err="1">
                <a:solidFill>
                  <a:srgbClr val="333F48"/>
                </a:solidFill>
                <a:latin typeface="Ubuntu" panose="020B0504030602030204" pitchFamily="34" charset="0"/>
              </a:rPr>
              <a:t>ar</a:t>
            </a:r>
            <a:r>
              <a:rPr lang="el-GR" sz="950" b="0" dirty="0">
                <a:solidFill>
                  <a:srgbClr val="333F48"/>
                </a:solidFill>
                <a:latin typeface="Ubuntu" panose="020B0504030602030204" pitchFamily="34" charset="0"/>
              </a:rPr>
              <a:t>η</a:t>
            </a:r>
            <a:r>
              <a:rPr lang="en-US" sz="950" b="0" dirty="0">
                <a:solidFill>
                  <a:srgbClr val="333F48"/>
                </a:solidFill>
                <a:latin typeface="Ubuntu" panose="020B0504030602030204" pitchFamily="34" charset="0"/>
              </a:rPr>
              <a:t>s </a:t>
            </a:r>
            <a:r>
              <a:rPr lang="en-US" sz="710" b="0" dirty="0">
                <a:solidFill>
                  <a:srgbClr val="ED8B00"/>
                </a:solidFill>
                <a:latin typeface="Ubuntu" panose="020B0504030602030204" pitchFamily="34" charset="0"/>
              </a:rPr>
              <a:t>CUBE</a:t>
            </a:r>
          </a:p>
        </p:txBody>
      </p:sp>
    </p:spTree>
    <p:extLst>
      <p:ext uri="{BB962C8B-B14F-4D97-AF65-F5344CB8AC3E}">
        <p14:creationId xmlns:p14="http://schemas.microsoft.com/office/powerpoint/2010/main" val="36695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0">
            <a:gsLst>
              <a:gs pos="100000">
                <a:srgbClr val="ED8B00">
                  <a:lumMod val="100000"/>
                </a:srgbClr>
              </a:gs>
              <a:gs pos="0">
                <a:srgbClr val="F2A840">
                  <a:lumMod val="90000"/>
                  <a:lumOff val="1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9000" y="0"/>
            <a:ext cx="9153000" cy="5143500"/>
            <a:chOff x="0" y="0"/>
            <a:chExt cx="9153000" cy="5143500"/>
          </a:xfrm>
        </p:grpSpPr>
        <p:cxnSp>
          <p:nvCxnSpPr>
            <p:cNvPr id="45" name="Straight Connector 44"/>
            <p:cNvCxnSpPr/>
            <p:nvPr userDrawn="1"/>
          </p:nvCxnSpPr>
          <p:spPr>
            <a:xfrm flipV="1">
              <a:off x="237600" y="1"/>
              <a:ext cx="3200400" cy="5116395"/>
            </a:xfrm>
            <a:prstGeom prst="line">
              <a:avLst/>
            </a:prstGeom>
            <a:ln w="3175"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0" y="3638550"/>
              <a:ext cx="9144000" cy="914400"/>
            </a:xfrm>
            <a:prstGeom prst="line">
              <a:avLst/>
            </a:prstGeom>
            <a:ln w="3175"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flipH="1">
              <a:off x="6105000" y="3105150"/>
              <a:ext cx="3039000" cy="2038350"/>
            </a:xfrm>
            <a:prstGeom prst="line">
              <a:avLst/>
            </a:prstGeom>
            <a:ln w="3175"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6486000" y="0"/>
              <a:ext cx="2667000" cy="666750"/>
            </a:xfrm>
            <a:prstGeom prst="line">
              <a:avLst/>
            </a:prstGeom>
            <a:ln w="3175"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4600" y="2643757"/>
            <a:ext cx="6010800" cy="666181"/>
          </a:xfrm>
        </p:spPr>
        <p:txBody>
          <a:bodyPr wrap="square" anchor="b">
            <a:no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4857750"/>
            <a:ext cx="838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88DAEA47-2F63-42B4-9B3C-8B9C7E0928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2"/>
          </p:nvPr>
        </p:nvSpPr>
        <p:spPr>
          <a:xfrm>
            <a:off x="5867400" y="4857750"/>
            <a:ext cx="1981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8AC03325-FA9D-4F13-9A00-2790B0612AAE}" type="datetime4">
              <a:rPr lang="en-US" smtClean="0"/>
              <a:pPr/>
              <a:t>May 14, 2019</a:t>
            </a:fld>
            <a:endParaRPr lang="en-US" dirty="0"/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457200" y="4857750"/>
            <a:ext cx="2819400" cy="231541"/>
          </a:xfrm>
          <a:prstGeom prst="rect">
            <a:avLst/>
          </a:prstGeom>
        </p:spPr>
        <p:txBody>
          <a:bodyPr vert="horz" wrap="none" lIns="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rgbClr val="333F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50" b="0" dirty="0" err="1">
                <a:solidFill>
                  <a:schemeClr val="bg1"/>
                </a:solidFill>
                <a:latin typeface="Ubuntu" panose="020B0504030602030204" pitchFamily="34" charset="0"/>
              </a:rPr>
              <a:t>ar</a:t>
            </a:r>
            <a:r>
              <a:rPr lang="el-GR" sz="950" b="0" dirty="0">
                <a:solidFill>
                  <a:schemeClr val="bg1"/>
                </a:solidFill>
                <a:latin typeface="Ubuntu" panose="020B0504030602030204" pitchFamily="34" charset="0"/>
              </a:rPr>
              <a:t>η</a:t>
            </a:r>
            <a:r>
              <a:rPr lang="en-US" sz="950" b="0" dirty="0">
                <a:solidFill>
                  <a:schemeClr val="bg1"/>
                </a:solidFill>
                <a:latin typeface="Ubuntu" panose="020B0504030602030204" pitchFamily="34" charset="0"/>
              </a:rPr>
              <a:t>s </a:t>
            </a:r>
            <a:r>
              <a:rPr lang="en-US" sz="710" b="0" dirty="0">
                <a:solidFill>
                  <a:schemeClr val="bg1"/>
                </a:solidFill>
                <a:latin typeface="Ubuntu" panose="020B0504030602030204" pitchFamily="34" charset="0"/>
              </a:rPr>
              <a:t>CUBE</a:t>
            </a:r>
          </a:p>
        </p:txBody>
      </p:sp>
    </p:spTree>
    <p:extLst>
      <p:ext uri="{BB962C8B-B14F-4D97-AF65-F5344CB8AC3E}">
        <p14:creationId xmlns:p14="http://schemas.microsoft.com/office/powerpoint/2010/main" val="163929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70E6DB5F-9EAD-4554-8350-710A75A09F3D}" type="datetime4">
              <a:rPr lang="en-US" smtClean="0"/>
              <a:pPr/>
              <a:t>May 14,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A47-2F63-42B4-9B3C-8B9C7E0928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3657600" y="209550"/>
            <a:ext cx="5029200" cy="4389120"/>
          </a:xfrm>
          <a:pattFill prst="pct5">
            <a:fgClr>
              <a:srgbClr val="10069F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 algn="ctr">
              <a:buNone/>
              <a:defRPr sz="2000" i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457200" y="4857750"/>
            <a:ext cx="2819400" cy="231541"/>
          </a:xfrm>
          <a:prstGeom prst="rect">
            <a:avLst/>
          </a:prstGeom>
        </p:spPr>
        <p:txBody>
          <a:bodyPr vert="horz" wrap="none" lIns="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rgbClr val="333F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50" b="0" dirty="0" err="1">
                <a:solidFill>
                  <a:srgbClr val="333F48"/>
                </a:solidFill>
                <a:latin typeface="Ubuntu" panose="020B0504030602030204" pitchFamily="34" charset="0"/>
              </a:rPr>
              <a:t>ar</a:t>
            </a:r>
            <a:r>
              <a:rPr lang="el-GR" sz="950" b="0" dirty="0">
                <a:solidFill>
                  <a:srgbClr val="333F48"/>
                </a:solidFill>
                <a:latin typeface="Ubuntu" panose="020B0504030602030204" pitchFamily="34" charset="0"/>
              </a:rPr>
              <a:t>η</a:t>
            </a:r>
            <a:r>
              <a:rPr lang="en-US" sz="950" b="0" dirty="0">
                <a:solidFill>
                  <a:srgbClr val="333F48"/>
                </a:solidFill>
                <a:latin typeface="Ubuntu" panose="020B0504030602030204" pitchFamily="34" charset="0"/>
              </a:rPr>
              <a:t>s </a:t>
            </a:r>
            <a:r>
              <a:rPr lang="en-US" sz="710" b="0" dirty="0">
                <a:solidFill>
                  <a:srgbClr val="ED8B00"/>
                </a:solidFill>
                <a:latin typeface="Ubuntu" panose="020B0504030602030204" pitchFamily="34" charset="0"/>
              </a:rPr>
              <a:t>CUBE</a:t>
            </a:r>
          </a:p>
        </p:txBody>
      </p:sp>
    </p:spTree>
    <p:extLst>
      <p:ext uri="{BB962C8B-B14F-4D97-AF65-F5344CB8AC3E}">
        <p14:creationId xmlns:p14="http://schemas.microsoft.com/office/powerpoint/2010/main" val="187003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18EBE28-188F-4781-9CDE-D19754F25103}" type="datetime4">
              <a:rPr lang="en-US" smtClean="0"/>
              <a:pPr algn="r"/>
              <a:t>May 14,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A47-2F63-42B4-9B3C-8B9C7E0928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15200" y="1126"/>
            <a:ext cx="1828800" cy="45720"/>
          </a:xfrm>
          <a:prstGeom prst="rect">
            <a:avLst/>
          </a:prstGeom>
          <a:solidFill>
            <a:srgbClr val="3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/>
              <a:t> </a:t>
            </a:r>
            <a:endParaRPr lang="en-US" dirty="0"/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7315200" y="46846"/>
            <a:ext cx="1828800" cy="4582304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icon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4770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64770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457200" y="4857750"/>
            <a:ext cx="2819400" cy="231541"/>
          </a:xfrm>
          <a:prstGeom prst="rect">
            <a:avLst/>
          </a:prstGeom>
        </p:spPr>
        <p:txBody>
          <a:bodyPr vert="horz" wrap="none" lIns="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rgbClr val="333F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50" b="0" dirty="0" err="1">
                <a:solidFill>
                  <a:srgbClr val="333F48"/>
                </a:solidFill>
                <a:latin typeface="Ubuntu" panose="020B0504030602030204" pitchFamily="34" charset="0"/>
              </a:rPr>
              <a:t>ar</a:t>
            </a:r>
            <a:r>
              <a:rPr lang="el-GR" sz="950" b="0" dirty="0">
                <a:solidFill>
                  <a:srgbClr val="333F48"/>
                </a:solidFill>
                <a:latin typeface="Ubuntu" panose="020B0504030602030204" pitchFamily="34" charset="0"/>
              </a:rPr>
              <a:t>η</a:t>
            </a:r>
            <a:r>
              <a:rPr lang="en-US" sz="950" b="0" dirty="0">
                <a:solidFill>
                  <a:srgbClr val="333F48"/>
                </a:solidFill>
                <a:latin typeface="Ubuntu" panose="020B0504030602030204" pitchFamily="34" charset="0"/>
              </a:rPr>
              <a:t>s </a:t>
            </a:r>
            <a:r>
              <a:rPr lang="en-US" sz="710" b="0" dirty="0">
                <a:solidFill>
                  <a:srgbClr val="ED8B00"/>
                </a:solidFill>
                <a:latin typeface="Ubuntu" panose="020B0504030602030204" pitchFamily="34" charset="0"/>
              </a:rPr>
              <a:t>CUBE</a:t>
            </a:r>
          </a:p>
        </p:txBody>
      </p:sp>
    </p:spTree>
    <p:extLst>
      <p:ext uri="{BB962C8B-B14F-4D97-AF65-F5344CB8AC3E}">
        <p14:creationId xmlns:p14="http://schemas.microsoft.com/office/powerpoint/2010/main" val="119442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089291"/>
          </a:xfrm>
          <a:prstGeom prst="rect">
            <a:avLst/>
          </a:prstGeom>
          <a:solidFill>
            <a:srgbClr val="33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      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3505200" cy="95631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DAEA47-2F63-42B4-9B3C-8B9C7E0928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AC03325-FA9D-4F13-9A00-2790B0612AAE}" type="datetime4">
              <a:rPr lang="en-US" smtClean="0"/>
              <a:pPr/>
              <a:t>May 14, 2019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5047488" y="1058745"/>
            <a:ext cx="1645920" cy="292608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 i="1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457200" y="1352550"/>
            <a:ext cx="3505200" cy="32004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457200" y="4857750"/>
            <a:ext cx="2819400" cy="231541"/>
          </a:xfrm>
          <a:prstGeom prst="rect">
            <a:avLst/>
          </a:prstGeom>
        </p:spPr>
        <p:txBody>
          <a:bodyPr vert="horz" wrap="none" lIns="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rgbClr val="333F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50" b="0" dirty="0" err="1">
                <a:solidFill>
                  <a:srgbClr val="333F48"/>
                </a:solidFill>
                <a:latin typeface="Ubuntu" panose="020B0504030602030204" pitchFamily="34" charset="0"/>
              </a:rPr>
              <a:t>ar</a:t>
            </a:r>
            <a:r>
              <a:rPr lang="el-GR" sz="950" b="0" dirty="0">
                <a:solidFill>
                  <a:srgbClr val="333F48"/>
                </a:solidFill>
                <a:latin typeface="Ubuntu" panose="020B0504030602030204" pitchFamily="34" charset="0"/>
              </a:rPr>
              <a:t>η</a:t>
            </a:r>
            <a:r>
              <a:rPr lang="en-US" sz="950" b="0" dirty="0">
                <a:solidFill>
                  <a:srgbClr val="333F48"/>
                </a:solidFill>
                <a:latin typeface="Ubuntu" panose="020B0504030602030204" pitchFamily="34" charset="0"/>
              </a:rPr>
              <a:t>s </a:t>
            </a:r>
            <a:r>
              <a:rPr lang="en-US" sz="710" b="0" dirty="0">
                <a:solidFill>
                  <a:srgbClr val="ED8B00"/>
                </a:solidFill>
                <a:latin typeface="Ubuntu" panose="020B0504030602030204" pitchFamily="34" charset="0"/>
              </a:rPr>
              <a:t>CUBE</a:t>
            </a:r>
          </a:p>
        </p:txBody>
      </p:sp>
    </p:spTree>
    <p:extLst>
      <p:ext uri="{BB962C8B-B14F-4D97-AF65-F5344CB8AC3E}">
        <p14:creationId xmlns:p14="http://schemas.microsoft.com/office/powerpoint/2010/main" val="184211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0" y="1"/>
            <a:ext cx="9144000" cy="5089290"/>
          </a:xfrm>
          <a:prstGeom prst="rect">
            <a:avLst/>
          </a:prstGeom>
          <a:solidFill>
            <a:srgbClr val="333F4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          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9000" y="0"/>
            <a:ext cx="9153000" cy="5143500"/>
            <a:chOff x="0" y="0"/>
            <a:chExt cx="9153000" cy="5143500"/>
          </a:xfrm>
        </p:grpSpPr>
        <p:cxnSp>
          <p:nvCxnSpPr>
            <p:cNvPr id="20" name="Straight Connector 19"/>
            <p:cNvCxnSpPr/>
            <p:nvPr userDrawn="1"/>
          </p:nvCxnSpPr>
          <p:spPr>
            <a:xfrm flipV="1">
              <a:off x="237600" y="1"/>
              <a:ext cx="3200400" cy="5116395"/>
            </a:xfrm>
            <a:prstGeom prst="line">
              <a:avLst/>
            </a:prstGeom>
            <a:ln w="3175"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0" y="3638550"/>
              <a:ext cx="9144000" cy="914400"/>
            </a:xfrm>
            <a:prstGeom prst="line">
              <a:avLst/>
            </a:prstGeom>
            <a:ln w="3175"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H="1">
              <a:off x="6105000" y="3105150"/>
              <a:ext cx="3039000" cy="2038350"/>
            </a:xfrm>
            <a:prstGeom prst="line">
              <a:avLst/>
            </a:prstGeom>
            <a:ln w="3175"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486000" y="0"/>
              <a:ext cx="2667000" cy="666750"/>
            </a:xfrm>
            <a:prstGeom prst="line">
              <a:avLst/>
            </a:prstGeom>
            <a:ln w="3175"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 userDrawn="1"/>
        </p:nvSpPr>
        <p:spPr>
          <a:xfrm>
            <a:off x="457200" y="3623994"/>
            <a:ext cx="19812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pt-BR" sz="9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Rue Nicolas Bové, 2b</a:t>
            </a:r>
          </a:p>
          <a:p>
            <a:pPr algn="l"/>
            <a:r>
              <a:rPr lang="pt-BR" sz="9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L-1253 Luxembourg</a:t>
            </a:r>
          </a:p>
          <a:p>
            <a:pPr algn="l"/>
            <a:endParaRPr lang="pt-BR" sz="9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pt-BR" sz="9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Tel.: +352 28</a:t>
            </a:r>
            <a:r>
              <a:rPr lang="pt-BR" sz="900" baseline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48 38 1</a:t>
            </a:r>
          </a:p>
          <a:p>
            <a:pPr algn="l"/>
            <a:r>
              <a:rPr lang="pt-BR" sz="9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Fax: +352 28 48 38 50</a:t>
            </a:r>
          </a:p>
          <a:p>
            <a:pPr algn="l"/>
            <a:r>
              <a:rPr lang="pt-BR" sz="9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Email: info@arhs-cube.com</a:t>
            </a:r>
          </a:p>
          <a:p>
            <a:pPr algn="l"/>
            <a:endParaRPr lang="en-US" sz="9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www.arhs-cube.com</a:t>
            </a:r>
            <a:endParaRPr lang="en-US" sz="9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3904"/>
            <a:ext cx="1036372" cy="68685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17999" y="5089290"/>
            <a:ext cx="9161999" cy="54210"/>
          </a:xfrm>
          <a:prstGeom prst="rect">
            <a:avLst/>
          </a:prstGeom>
          <a:gradFill flip="none" rotWithShape="0">
            <a:gsLst>
              <a:gs pos="100000">
                <a:srgbClr val="ED8B00">
                  <a:alpha val="90000"/>
                  <a:lumMod val="100000"/>
                </a:srgbClr>
              </a:gs>
              <a:gs pos="0">
                <a:srgbClr val="F2A840">
                  <a:lumMod val="90000"/>
                  <a:lumOff val="10000"/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6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4857750"/>
            <a:ext cx="838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333F4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88DAEA47-2F63-42B4-9B3C-8B9C7E0928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7400" y="4857750"/>
            <a:ext cx="1981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rgbClr val="333F4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r"/>
            <a:fld id="{8AC03325-FA9D-4F13-9A00-2790B0612AAE}" type="datetime4">
              <a:rPr lang="en-US" smtClean="0"/>
              <a:pPr algn="r"/>
              <a:t>May 14, 2019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7999" y="5089290"/>
            <a:ext cx="9161999" cy="54210"/>
          </a:xfrm>
          <a:prstGeom prst="rect">
            <a:avLst/>
          </a:prstGeom>
          <a:gradFill flip="none" rotWithShape="0">
            <a:gsLst>
              <a:gs pos="100000">
                <a:srgbClr val="ED8B00">
                  <a:lumMod val="100000"/>
                </a:srgbClr>
              </a:gs>
              <a:gs pos="0">
                <a:srgbClr val="F2A840">
                  <a:lumMod val="90000"/>
                  <a:lumOff val="1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7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62" r:id="rId4"/>
    <p:sldLayoutId id="2147483656" r:id="rId5"/>
    <p:sldLayoutId id="2147483658" r:id="rId6"/>
    <p:sldLayoutId id="2147483661" r:id="rId7"/>
    <p:sldLayoutId id="2147483660" r:id="rId8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000" b="1" kern="1200" cap="all" baseline="0">
          <a:solidFill>
            <a:srgbClr val="25292F"/>
          </a:solidFill>
          <a:latin typeface="Ubuntu" panose="020B0504030602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5292F"/>
        </a:buClr>
        <a:buSzPct val="80000"/>
        <a:buFont typeface="Arial" panose="020B0604020202020204" pitchFamily="34" charset="0"/>
        <a:buChar char="•"/>
        <a:defRPr sz="2400" b="0" kern="1200" cap="none" baseline="0">
          <a:solidFill>
            <a:srgbClr val="25292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25292F"/>
        </a:buClr>
        <a:buSzPct val="60000"/>
        <a:buFont typeface="Courier New" panose="02070309020205020404" pitchFamily="49" charset="0"/>
        <a:buChar char="o"/>
        <a:defRPr sz="2000" b="0" kern="1200" cap="none" baseline="0">
          <a:solidFill>
            <a:srgbClr val="25292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200150" indent="-285750" algn="l" defTabSz="914400" rtl="0" eaLnBrk="1" latinLnBrk="0" hangingPunct="1">
        <a:spcBef>
          <a:spcPct val="20000"/>
        </a:spcBef>
        <a:buClr>
          <a:srgbClr val="25292F"/>
        </a:buClr>
        <a:buSzPct val="80000"/>
        <a:buFont typeface="Wingdings" panose="05000000000000000000" pitchFamily="2" charset="2"/>
        <a:buChar char="§"/>
        <a:defRPr sz="1800" b="0" kern="1200" cap="none" baseline="0">
          <a:solidFill>
            <a:srgbClr val="25292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57350" indent="-285750" algn="l" defTabSz="914400" rtl="0" eaLnBrk="1" latinLnBrk="0" hangingPunct="1">
        <a:spcBef>
          <a:spcPct val="20000"/>
        </a:spcBef>
        <a:buClr>
          <a:srgbClr val="25292F"/>
        </a:buClr>
        <a:buSzPct val="80000"/>
        <a:buFont typeface="Open Sans" panose="020B0606030504020204" pitchFamily="34" charset="0"/>
        <a:buChar char="–"/>
        <a:defRPr sz="1600" b="0" kern="1200" cap="none" baseline="0">
          <a:solidFill>
            <a:srgbClr val="25292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10069F"/>
        </a:buClr>
        <a:buSzPct val="80000"/>
        <a:buFontTx/>
        <a:buNone/>
        <a:defRPr sz="1400" b="0" kern="1200" cap="none" baseline="0">
          <a:solidFill>
            <a:srgbClr val="25292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microservices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234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to start? (With demo :D)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DAEA47-2F63-42B4-9B3C-8B9C7E0928F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C03325-FA9D-4F13-9A00-2790B0612AAE}" type="datetime4">
              <a:rPr lang="en-US" smtClean="0"/>
              <a:pPr/>
              <a:t>May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1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AB5-343F-4357-B147-DB6A2CFA97FB}" type="datetime4">
              <a:rPr lang="en-US" smtClean="0"/>
              <a:pPr/>
              <a:t>May 14, 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A47-2F63-42B4-9B3C-8B9C7E0928F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Discovery Server</a:t>
            </a:r>
          </a:p>
          <a:p>
            <a:pPr lvl="1"/>
            <a:r>
              <a:rPr lang="en-US" dirty="0"/>
              <a:t>Eureka</a:t>
            </a:r>
            <a:r>
              <a:rPr lang="en-US" sz="1400" dirty="0"/>
              <a:t> by Netflix</a:t>
            </a:r>
            <a:endParaRPr lang="en-US" dirty="0"/>
          </a:p>
          <a:p>
            <a:r>
              <a:rPr lang="en-US" dirty="0"/>
              <a:t>Circuit Breaker</a:t>
            </a:r>
          </a:p>
          <a:p>
            <a:pPr lvl="1"/>
            <a:r>
              <a:rPr lang="en-US" dirty="0" err="1"/>
              <a:t>Hystrix</a:t>
            </a:r>
            <a:r>
              <a:rPr lang="en-US" sz="1400" dirty="0"/>
              <a:t> by Netflix</a:t>
            </a:r>
            <a:endParaRPr lang="en-US" dirty="0"/>
          </a:p>
          <a:p>
            <a:r>
              <a:rPr lang="en-US" dirty="0"/>
              <a:t>Configuration Server (centralized config)</a:t>
            </a:r>
          </a:p>
          <a:p>
            <a:r>
              <a:rPr lang="en-US" dirty="0"/>
              <a:t>REST Communication</a:t>
            </a:r>
          </a:p>
          <a:p>
            <a:pPr lvl="1"/>
            <a:r>
              <a:rPr lang="en-US" dirty="0"/>
              <a:t>(Open)Feign</a:t>
            </a:r>
            <a:r>
              <a:rPr lang="en-US" sz="1400" dirty="0"/>
              <a:t> by Netflix</a:t>
            </a:r>
            <a:endParaRPr lang="en-US" dirty="0"/>
          </a:p>
          <a:p>
            <a:pPr lvl="2"/>
            <a:r>
              <a:rPr lang="en-US" dirty="0"/>
              <a:t>Discovery server integration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"/>
            <a:ext cx="6707088" cy="857250"/>
          </a:xfrm>
        </p:spPr>
        <p:txBody>
          <a:bodyPr/>
          <a:lstStyle/>
          <a:p>
            <a:r>
              <a:rPr lang="en-US" dirty="0"/>
              <a:t>Easy migration - Spring Cloud</a:t>
            </a:r>
          </a:p>
        </p:txBody>
      </p:sp>
    </p:spTree>
    <p:extLst>
      <p:ext uri="{BB962C8B-B14F-4D97-AF65-F5344CB8AC3E}">
        <p14:creationId xmlns:p14="http://schemas.microsoft.com/office/powerpoint/2010/main" val="126163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Whats</a:t>
            </a:r>
            <a:r>
              <a:rPr lang="en-GB" dirty="0"/>
              <a:t> next?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DAEA47-2F63-42B4-9B3C-8B9C7E0928F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C03325-FA9D-4F13-9A00-2790B0612AAE}" type="datetime4">
              <a:rPr lang="en-US" smtClean="0"/>
              <a:pPr/>
              <a:t>May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8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AB5-343F-4357-B147-DB6A2CFA97FB}" type="datetime4">
              <a:rPr lang="en-US" smtClean="0"/>
              <a:pPr/>
              <a:t>May 14, 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A47-2F63-42B4-9B3C-8B9C7E0928F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"/>
            <a:ext cx="7391400" cy="857250"/>
          </a:xfrm>
        </p:spPr>
        <p:txBody>
          <a:bodyPr/>
          <a:lstStyle/>
          <a:p>
            <a:r>
              <a:rPr lang="en-US" dirty="0"/>
              <a:t>Deployment and Orchestration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18AB113-666B-4A37-8F23-D68FF72D9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735" y="1379745"/>
            <a:ext cx="2273165" cy="2028054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9B9516-90B4-43CD-B5AE-110E84806A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379745"/>
            <a:ext cx="3724795" cy="1937573"/>
          </a:xfrm>
          <a:prstGeom prst="rect">
            <a:avLst/>
          </a:prstGeom>
        </p:spPr>
      </p:pic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7567BB2-205A-45C6-9811-2F751D8F8BC7}"/>
              </a:ext>
            </a:extLst>
          </p:cNvPr>
          <p:cNvSpPr txBox="1">
            <a:spLocks/>
          </p:cNvSpPr>
          <p:nvPr/>
        </p:nvSpPr>
        <p:spPr>
          <a:xfrm>
            <a:off x="1907704" y="3679542"/>
            <a:ext cx="5495664" cy="857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5292F"/>
              </a:buClr>
              <a:buSzPct val="80000"/>
              <a:buFont typeface="Arial" panose="020B0604020202020204" pitchFamily="34" charset="0"/>
              <a:buChar char="•"/>
              <a:defRPr sz="2400" b="0" kern="1200" cap="none" baseline="0">
                <a:solidFill>
                  <a:srgbClr val="25292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25292F"/>
              </a:buClr>
              <a:buSzPct val="60000"/>
              <a:buFont typeface="Courier New" panose="02070309020205020404" pitchFamily="49" charset="0"/>
              <a:buChar char="o"/>
              <a:defRPr sz="2000" b="0" kern="1200" cap="none" baseline="0">
                <a:solidFill>
                  <a:srgbClr val="25292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Clr>
                <a:srgbClr val="25292F"/>
              </a:buClr>
              <a:buSzPct val="80000"/>
              <a:buFont typeface="Wingdings" panose="05000000000000000000" pitchFamily="2" charset="2"/>
              <a:buChar char="§"/>
              <a:defRPr sz="1800" b="0" kern="1200" cap="none" baseline="0">
                <a:solidFill>
                  <a:srgbClr val="25292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7350" indent="-285750" algn="l" defTabSz="914400" rtl="0" eaLnBrk="1" latinLnBrk="0" hangingPunct="1">
              <a:spcBef>
                <a:spcPct val="20000"/>
              </a:spcBef>
              <a:buClr>
                <a:srgbClr val="25292F"/>
              </a:buClr>
              <a:buSzPct val="80000"/>
              <a:buFont typeface="Open Sans" panose="020B0606030504020204" pitchFamily="34" charset="0"/>
              <a:buChar char="–"/>
              <a:defRPr sz="1600" b="0" kern="1200" cap="none" baseline="0">
                <a:solidFill>
                  <a:srgbClr val="25292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10069F"/>
              </a:buClr>
              <a:buSzPct val="80000"/>
              <a:buFontTx/>
              <a:buNone/>
              <a:defRPr sz="1400" b="0" kern="1200" cap="none" baseline="0">
                <a:solidFill>
                  <a:srgbClr val="25292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BE" dirty="0"/>
              <a:t>Next time </a:t>
            </a:r>
            <a:r>
              <a:rPr lang="fr-BE" dirty="0" err="1"/>
              <a:t>maybe</a:t>
            </a:r>
            <a:r>
              <a:rPr lang="fr-BE" dirty="0"/>
              <a:t> ;)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BE" dirty="0"/>
              <a:t>Need coffee </a:t>
            </a:r>
            <a:r>
              <a:rPr lang="fr-BE" dirty="0" err="1"/>
              <a:t>now</a:t>
            </a:r>
            <a:r>
              <a:rPr lang="fr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6703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AB5-343F-4357-B147-DB6A2CFA97FB}" type="datetime4">
              <a:rPr lang="en-US" smtClean="0"/>
              <a:pPr/>
              <a:t>May 14, 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A47-2F63-42B4-9B3C-8B9C7E0928F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"/>
            <a:ext cx="7715200" cy="857250"/>
          </a:xfrm>
        </p:spPr>
        <p:txBody>
          <a:bodyPr/>
          <a:lstStyle/>
          <a:p>
            <a:r>
              <a:rPr lang="en-US" dirty="0"/>
              <a:t>The end… or is it just the start???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46F7B-9A09-4177-A329-F530F3BAA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736" y="1923678"/>
            <a:ext cx="4392488" cy="18036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BE" sz="4400" dirty="0"/>
              <a:t>Questions?</a:t>
            </a:r>
          </a:p>
          <a:p>
            <a:pPr marL="0" indent="0" algn="ctr">
              <a:buNone/>
            </a:pPr>
            <a:r>
              <a:rPr lang="fr-BE" sz="4400" dirty="0" err="1"/>
              <a:t>Thank</a:t>
            </a:r>
            <a:r>
              <a:rPr lang="fr-BE" sz="4400" dirty="0"/>
              <a:t> </a:t>
            </a:r>
            <a:r>
              <a:rPr lang="fr-BE" sz="4400" dirty="0" err="1"/>
              <a:t>you</a:t>
            </a:r>
            <a:r>
              <a:rPr lang="fr-BE" sz="44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8544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7162800" y="4857750"/>
            <a:ext cx="1981200" cy="228600"/>
          </a:xfrm>
        </p:spPr>
        <p:txBody>
          <a:bodyPr/>
          <a:lstStyle/>
          <a:p>
            <a:fld id="{918EBE28-188F-4781-9CDE-D19754F25103}" type="datetime4">
              <a:rPr lang="en-US" smtClean="0"/>
              <a:t>May 14,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05800" y="4857750"/>
            <a:ext cx="838200" cy="228600"/>
          </a:xfrm>
        </p:spPr>
        <p:txBody>
          <a:bodyPr/>
          <a:lstStyle/>
          <a:p>
            <a:fld id="{88DAEA47-2F63-42B4-9B3C-8B9C7E0928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0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are</a:t>
            </a:r>
            <a:br>
              <a:rPr lang="en-GB" dirty="0"/>
            </a:br>
            <a:r>
              <a:rPr lang="en-GB" dirty="0"/>
              <a:t>micro services?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DAEA47-2F63-42B4-9B3C-8B9C7E0928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C03325-FA9D-4F13-9A00-2790B0612AAE}" type="datetime4">
              <a:rPr lang="en-US" smtClean="0"/>
              <a:pPr/>
              <a:t>May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micro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Microservices - also known as the microservice architecture - is an architectural style that structures an application as a collection of services that are:</a:t>
            </a:r>
          </a:p>
          <a:p>
            <a:r>
              <a:rPr lang="en-US" dirty="0"/>
              <a:t>Highly maintainable and testable</a:t>
            </a:r>
          </a:p>
          <a:p>
            <a:r>
              <a:rPr lang="en-US" dirty="0"/>
              <a:t>Loosely coupled</a:t>
            </a:r>
          </a:p>
          <a:p>
            <a:r>
              <a:rPr lang="en-US" dirty="0"/>
              <a:t>Independently deployable</a:t>
            </a:r>
          </a:p>
          <a:p>
            <a:r>
              <a:rPr lang="en-US" dirty="0"/>
              <a:t>Organized around business capabilities.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DAEA47-2F63-42B4-9B3C-8B9C7E0928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C03325-FA9D-4F13-9A00-2790B0612AAE}" type="datetime4">
              <a:rPr lang="en-US" smtClean="0"/>
              <a:pPr/>
              <a:t>May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5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What’s different? Pros? Cons?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DAEA47-2F63-42B4-9B3C-8B9C7E0928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C03325-FA9D-4F13-9A00-2790B0612AAE}" type="datetime4">
              <a:rPr lang="en-US" smtClean="0"/>
              <a:pPr/>
              <a:t>May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3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AB5-343F-4357-B147-DB6A2CFA97FB}" type="datetime4">
              <a:rPr lang="en-US" smtClean="0"/>
              <a:pPr/>
              <a:t>May 14, 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A47-2F63-42B4-9B3C-8B9C7E0928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What’s a monolith?</a:t>
            </a:r>
          </a:p>
          <a:p>
            <a:r>
              <a:rPr lang="en-US" dirty="0"/>
              <a:t>- Single tiered application</a:t>
            </a:r>
          </a:p>
          <a:p>
            <a:r>
              <a:rPr lang="en-US" dirty="0"/>
              <a:t>- Self contained</a:t>
            </a:r>
          </a:p>
          <a:p>
            <a:r>
              <a:rPr lang="en-US" dirty="0"/>
              <a:t>- (Mostly) Independent from other applications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different?</a:t>
            </a:r>
          </a:p>
        </p:txBody>
      </p:sp>
    </p:spTree>
    <p:extLst>
      <p:ext uri="{BB962C8B-B14F-4D97-AF65-F5344CB8AC3E}">
        <p14:creationId xmlns:p14="http://schemas.microsoft.com/office/powerpoint/2010/main" val="395354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3325-FA9D-4F13-9A00-2790B0612AAE}" type="datetime4">
              <a:rPr lang="en-US" smtClean="0"/>
              <a:pPr/>
              <a:t>May 14, 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A47-2F63-42B4-9B3C-8B9C7E0928F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177290"/>
            <a:ext cx="3657600" cy="576262"/>
          </a:xfrm>
        </p:spPr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8"/>
          </p:nvPr>
        </p:nvSpPr>
        <p:spPr>
          <a:xfrm>
            <a:off x="457200" y="1753552"/>
            <a:ext cx="3657600" cy="2834423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Decoupling (single responsibility)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Smaller specialized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architecture for each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Ideal DB for each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Polyglot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Updates / Blue-Green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Zero downtime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Rolling Update: Replacing instances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Blue/green deployment: Deploy new environment and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Scale each service independently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different?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9"/>
          </p:nvPr>
        </p:nvSpPr>
        <p:spPr>
          <a:xfrm>
            <a:off x="5029200" y="1182550"/>
            <a:ext cx="3657600" cy="576262"/>
          </a:xfrm>
        </p:spPr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21"/>
          </p:nvPr>
        </p:nvSpPr>
        <p:spPr>
          <a:xfrm>
            <a:off x="5029200" y="1779663"/>
            <a:ext cx="3657600" cy="1368151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Harder to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 needs management (not a single app to deploy anymore)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control is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Updating of dependent services</a:t>
            </a:r>
          </a:p>
        </p:txBody>
      </p:sp>
    </p:spTree>
    <p:extLst>
      <p:ext uri="{BB962C8B-B14F-4D97-AF65-F5344CB8AC3E}">
        <p14:creationId xmlns:p14="http://schemas.microsoft.com/office/powerpoint/2010/main" val="397343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Some patterns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DAEA47-2F63-42B4-9B3C-8B9C7E0928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C03325-FA9D-4F13-9A00-2790B0612AAE}" type="datetime4">
              <a:rPr lang="en-US" smtClean="0"/>
              <a:pPr/>
              <a:t>May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AB5-343F-4357-B147-DB6A2CFA97FB}" type="datetime4">
              <a:rPr lang="en-US" smtClean="0"/>
              <a:pPr/>
              <a:t>May 14, 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A47-2F63-42B4-9B3C-8B9C7E0928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Discovery server</a:t>
            </a:r>
          </a:p>
          <a:p>
            <a:pPr lvl="1"/>
            <a:r>
              <a:rPr lang="en-US" dirty="0"/>
              <a:t>Services register with discovery server</a:t>
            </a:r>
          </a:p>
          <a:p>
            <a:pPr lvl="1"/>
            <a:r>
              <a:rPr lang="en-US" dirty="0"/>
              <a:t>Dependent services request available services from discovery server</a:t>
            </a:r>
          </a:p>
          <a:p>
            <a:r>
              <a:rPr lang="en-US" dirty="0"/>
              <a:t>Circuit breaker</a:t>
            </a:r>
          </a:p>
          <a:p>
            <a:pPr lvl="1"/>
            <a:r>
              <a:rPr lang="en-US" dirty="0"/>
              <a:t>Crash detection and handling</a:t>
            </a:r>
          </a:p>
          <a:p>
            <a:pPr lvl="1"/>
            <a:r>
              <a:rPr lang="en-US" dirty="0"/>
              <a:t>Avoid error loop and resource consumption</a:t>
            </a:r>
          </a:p>
          <a:p>
            <a:r>
              <a:rPr lang="en-US" dirty="0"/>
              <a:t>Log Aggregation</a:t>
            </a:r>
          </a:p>
          <a:p>
            <a:pPr lvl="1"/>
            <a:r>
              <a:rPr lang="en-US" dirty="0"/>
              <a:t>Centralizing logs from all the services</a:t>
            </a:r>
          </a:p>
          <a:p>
            <a:r>
              <a:rPr lang="en-US" dirty="0"/>
              <a:t>Configuration centralization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patterns</a:t>
            </a:r>
          </a:p>
        </p:txBody>
      </p:sp>
    </p:spTree>
    <p:extLst>
      <p:ext uri="{BB962C8B-B14F-4D97-AF65-F5344CB8AC3E}">
        <p14:creationId xmlns:p14="http://schemas.microsoft.com/office/powerpoint/2010/main" val="100084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ADAB5-343F-4357-B147-DB6A2CFA97FB}" type="datetime4">
              <a:rPr lang="en-US" smtClean="0"/>
              <a:pPr/>
              <a:t>May 14, 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EA47-2F63-42B4-9B3C-8B9C7E0928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gateway</a:t>
            </a:r>
          </a:p>
          <a:p>
            <a:pPr lvl="1"/>
            <a:r>
              <a:rPr lang="en-US" dirty="0"/>
              <a:t>Single entry point</a:t>
            </a:r>
          </a:p>
          <a:p>
            <a:pPr lvl="1"/>
            <a:r>
              <a:rPr lang="en-US" dirty="0"/>
              <a:t>Proxying/dispatching</a:t>
            </a:r>
          </a:p>
          <a:p>
            <a:r>
              <a:rPr lang="en-US" dirty="0"/>
              <a:t>Communication (REST, Message bus)</a:t>
            </a:r>
          </a:p>
          <a:p>
            <a:pPr lvl="1"/>
            <a:r>
              <a:rPr lang="en-US" dirty="0"/>
              <a:t>Synchronous vs Asynchronous</a:t>
            </a:r>
          </a:p>
          <a:p>
            <a:pPr lvl="1"/>
            <a:r>
              <a:rPr lang="en-US" dirty="0"/>
              <a:t>Public API</a:t>
            </a:r>
          </a:p>
          <a:p>
            <a:pPr lvl="1"/>
            <a:r>
              <a:rPr lang="en-US" dirty="0"/>
              <a:t>Tight vs Loose coupling</a:t>
            </a:r>
          </a:p>
          <a:p>
            <a:pPr lvl="1"/>
            <a:r>
              <a:rPr lang="en-US" dirty="0"/>
              <a:t>Blocking vs Non blocking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patterns</a:t>
            </a:r>
          </a:p>
        </p:txBody>
      </p:sp>
    </p:spTree>
    <p:extLst>
      <p:ext uri="{BB962C8B-B14F-4D97-AF65-F5344CB8AC3E}">
        <p14:creationId xmlns:p14="http://schemas.microsoft.com/office/powerpoint/2010/main" val="3018134714"/>
      </p:ext>
    </p:extLst>
  </p:cSld>
  <p:clrMapOvr>
    <a:masterClrMapping/>
  </p:clrMapOvr>
</p:sld>
</file>

<file path=ppt/theme/theme1.xml><?xml version="1.0" encoding="utf-8"?>
<a:theme xmlns:a="http://schemas.openxmlformats.org/drawingml/2006/main" name="Cub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ARHS-Cube-Template</Template>
  <TotalTime>74</TotalTime>
  <Words>320</Words>
  <Application>Microsoft Office PowerPoint</Application>
  <PresentationFormat>On-screen Show (16:9)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Courier New</vt:lpstr>
      <vt:lpstr>Open Sans</vt:lpstr>
      <vt:lpstr>Wingdings</vt:lpstr>
      <vt:lpstr>Open Sans Light</vt:lpstr>
      <vt:lpstr>Ubuntu</vt:lpstr>
      <vt:lpstr>Calibri</vt:lpstr>
      <vt:lpstr>Arial</vt:lpstr>
      <vt:lpstr>Cube</vt:lpstr>
      <vt:lpstr>microservices</vt:lpstr>
      <vt:lpstr>What are micro services?</vt:lpstr>
      <vt:lpstr>What are micro services</vt:lpstr>
      <vt:lpstr>What’s different? Pros? Cons?</vt:lpstr>
      <vt:lpstr>What’s different?</vt:lpstr>
      <vt:lpstr>What’s different?</vt:lpstr>
      <vt:lpstr>Some patterns</vt:lpstr>
      <vt:lpstr>Some patterns</vt:lpstr>
      <vt:lpstr>Some patterns</vt:lpstr>
      <vt:lpstr>How to start? (With demo :D)</vt:lpstr>
      <vt:lpstr>Easy migration - Spring Cloud</vt:lpstr>
      <vt:lpstr>Whats next?</vt:lpstr>
      <vt:lpstr>Deployment and Orchestration</vt:lpstr>
      <vt:lpstr>The end… or is it just the start???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Helder Araujo Carneiro</dc:creator>
  <cp:lastModifiedBy>Helder Araujo Carneiro</cp:lastModifiedBy>
  <cp:revision>86</cp:revision>
  <cp:lastPrinted>2017-03-21T11:47:33Z</cp:lastPrinted>
  <dcterms:created xsi:type="dcterms:W3CDTF">2019-05-14T12:09:06Z</dcterms:created>
  <dcterms:modified xsi:type="dcterms:W3CDTF">2019-05-14T21:26:55Z</dcterms:modified>
</cp:coreProperties>
</file>